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B18701-2597-4967-95DE-387DBF43BA61}" type="datetimeFigureOut">
              <a:rPr lang="ru-RU" smtClean="0"/>
              <a:t>29.10.2015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3676D47-BC94-4B5C-8B7C-53B74FA3388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/index.php?title=%D0%9A%D0%BD%D0%B5%D0%B2%D0%B8%D1%87%D0%B0%D0%BD%D0%BA%D0%B0&amp;action=edit&amp;redlink=1" TargetMode="External"/><Relationship Id="rId2" Type="http://schemas.openxmlformats.org/officeDocument/2006/relationships/hyperlink" Target="http://ru.wikipedia.org/wiki/%D0%9F%D1%80%D0%B8%D0%BC%D0%BE%D1%80%D1%81%D0%BA%D0%B8%D0%B9_%D0%BA%D1%80%D0%B0%D0%B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ru.wikipedia.org/wiki/%D0%92%D0%BB%D0%B0%D0%B4%D0%B8%D0%B2%D0%BE%D1%81%D1%82%D0%BE%D0%B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1%D0%B5%D1%80%D0%B3%D0%B5%D0%B5%D0%B2,_%D0%A4%D1%91%D0%B4%D0%BE%D1%80_%D0%90%D0%BD%D0%B4%D1%80%D0%B5%D0%B5%D0%B2%D0%B8%D1%87" TargetMode="External"/><Relationship Id="rId2" Type="http://schemas.openxmlformats.org/officeDocument/2006/relationships/hyperlink" Target="http://ru.wikipedia.org/wiki/%D0%90%D1%80%D1%82%D1%91%D0%BC_(%D0%B3%D0%BE%D1%80%D0%BE%D0%B4)#cite_note-2013W-2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u.wikipedia.org/wiki/%D0%92%D0%BB%D0%B0%D0%B4%D0%B8%D0%B2%D0%BE%D1%81%D1%82%D0%BE%D0%BA_(%D0%B0%D1%8D%D1%80%D0%BE%D0%BF%D0%BE%D1%80%D1%82)" TargetMode="External"/><Relationship Id="rId4" Type="http://schemas.openxmlformats.org/officeDocument/2006/relationships/hyperlink" Target="http://ru.wikipedia.org/wiki/%D0%90%D1%80%D1%82%D1%91%D0%BC%D0%BE%D0%B2%D1%81%D0%BA%D0%B0%D1%8F_%D0%93%D0%A0%D0%AD%D0%A1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ru.wikipedia.org/wiki/%D0%9F%D0%BE%D0%BB%D1%83%D0%BE%D1%81%D1%82%D1%80%D0%BE%D0%B2_%D0%9C%D1%83%D1%80%D0%B0%D0%B2%D1%8C%D1%91%D0%B2%D0%B0-%D0%90%D0%BC%D1%83%D1%80%D1%81%D0%BA%D0%BE%D0%B3%D0%BE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ru.wikipedia.org/wiki/%D0%9F%D0%BE%D0%BB%D1%83%D0%BE%D1%81%D1%82%D1%80%D0%BE%D0%B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0%A3%D1%81%D1%81%D1%83%D1%80%D0%B8%D0%B9%D1%81%D0%BA%D0%B8%D0%B9_%D0%B7%D0%B0%D0%BB%D0%B8%D0%B2" TargetMode="External"/><Relationship Id="rId5" Type="http://schemas.openxmlformats.org/officeDocument/2006/relationships/hyperlink" Target="http://ru.wikipedia.org/wiki/%D0%90%D0%BC%D1%83%D1%80%D1%81%D0%BA%D0%B8%D0%B9_%D0%B7%D0%B0%D0%BB%D0%B8%D0%B2" TargetMode="External"/><Relationship Id="rId4" Type="http://schemas.openxmlformats.org/officeDocument/2006/relationships/hyperlink" Target="http://ru.wikipedia.org/wiki/%D0%92%D0%BB%D0%B0%D0%B4%D0%B8%D0%B2%D0%BE%D1%81%D1%82%D0%BE%D0%B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3%D1%81%D1%81%D1%83%D1%80%D0%B8%D0%B9%D1%81%D0%BA%D0%B8%D0%B9_%D0%B7%D0%B0%D0%BB%D0%B8%D0%B2" TargetMode="External"/><Relationship Id="rId2" Type="http://schemas.openxmlformats.org/officeDocument/2006/relationships/hyperlink" Target="http://ru.wikipedia.org/wiki/%D0%90%D0%BC%D1%83%D1%80%D1%81%D0%BA%D0%B8%D0%B9_%D0%B7%D0%B0%D0%BB%D0%B8%D0%B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ru.wikipedia.org/wiki/%D0%92%D0%BB%D0%B0%D0%B4%D0%B8%D0%B2%D0%BE%D1%81%D1%82%D0%BE%D0%BA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B%D0%B0%D0%B4%D0%B8%D0%B2%D0%BE%D1%81%D1%82%D0%BE%D0%BA%D1%81%D0%BA%D0%B8%D0%B9_%D0%B3%D0%BE%D1%81%D1%83%D0%B4%D0%B0%D1%80%D1%81%D1%82%D0%B2%D0%B5%D0%BD%D0%BD%D1%8B%D0%B9_%D1%83%D0%BD%D0%B8%D0%B2%D0%B5%D1%80%D1%81%D0%B8%D1%82%D0%B5%D1%82_%D1%8D%D0%BA%D0%BE%D0%BD%D0%BE%D0%BC%D0%B8%D0%BA%D0%B8_%D0%B8_%D1%81%D0%B5%D1%80%D0%B2%D0%B8%D1%81%D0%B0" TargetMode="External"/><Relationship Id="rId7" Type="http://schemas.openxmlformats.org/officeDocument/2006/relationships/hyperlink" Target="http://ru.wikipedia.org/w/index.php?title=%D0%94%D0%B0%D0%BB%D1%8C%D0%BD%D0%B5%D0%B2%D0%BE%D1%81%D1%82%D0%BE%D1%87%D0%BD%D1%8B%D0%B9_%D0%BA%D0%BE%D0%BB%D0%BB%D0%B5%D0%B4%D0%B6_%D1%84%D0%B8%D0%BD%D0%B0%D0%BD%D1%81%D0%BE%D0%B2_%D0%B8_%D0%BF%D1%80%D0%B0%D0%B2%D0%B0&amp;action=edit&amp;redlink=1" TargetMode="External"/><Relationship Id="rId2" Type="http://schemas.openxmlformats.org/officeDocument/2006/relationships/hyperlink" Target="http://ru.wikipedia.org/wiki/%D0%94%D0%B0%D0%BB%D1%8C%D0%BD%D0%B5%D0%B2%D0%BE%D1%81%D1%82%D0%BE%D1%87%D0%BD%D1%8B%D0%B9_%D1%84%D0%B5%D0%B4%D0%B5%D1%80%D0%B0%D0%BB%D1%8C%D0%BD%D1%8B%D0%B9_%D1%83%D0%BD%D0%B8%D0%B2%D0%B5%D1%80%D1%81%D0%B8%D1%82%D0%B5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/index.php?title=%D0%9F%D1%80%D0%BE%D1%84%D0%B5%D1%81%D1%81%D0%B8%D0%BE%D0%BD%D0%B0%D0%BB%D1%8C%D0%BD%D1%8B%D0%B9_%D0%BB%D0%B8%D1%86%D0%B5%D0%B9_%E2%84%96_19&amp;action=edit&amp;redlink=1" TargetMode="External"/><Relationship Id="rId5" Type="http://schemas.openxmlformats.org/officeDocument/2006/relationships/hyperlink" Target="http://ru.wikipedia.org/wiki/%D0%9C%D0%BE%D1%80%D1%81%D0%BA%D0%BE%D0%B9_%D0%B3%D0%BE%D1%81%D1%83%D0%B4%D0%B0%D1%80%D1%81%D1%82%D0%B2%D0%B5%D0%BD%D0%BD%D1%8B%D0%B9_%D1%83%D0%BD%D0%B8%D0%B2%D0%B5%D1%80%D1%81%D0%B8%D1%82%D0%B5%D1%82" TargetMode="External"/><Relationship Id="rId4" Type="http://schemas.openxmlformats.org/officeDocument/2006/relationships/hyperlink" Target="http://ru.wikipedia.org/wiki/%D0%94%D0%B0%D0%BB%D1%8C%D0%BD%D0%B5%D0%B2%D0%BE%D1%81%D1%82%D0%BE%D1%87%D0%BD%D1%8B%D0%B9_%D0%B3%D0%BE%D1%81%D1%83%D0%B4%D0%B0%D1%80%D1%81%D1%82%D0%B2%D0%B5%D0%BD%D0%BD%D1%8B%D0%B9_%D1%82%D0%B5%D1%85%D0%BD%D0%B8%D1%87%D0%B5%D1%81%D0%BA%D0%B8%D0%B9_%D1%83%D0%BD%D0%B8%D0%B2%D0%B5%D1%80%D1%81%D0%B8%D1%82%D0%B5%D1%8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2%D0%BB%D0%B0%D0%B4%D0%B8%D0%B2%D0%BE%D1%81%D1%82%D0%BE%D0%BA" TargetMode="External"/><Relationship Id="rId2" Type="http://schemas.openxmlformats.org/officeDocument/2006/relationships/hyperlink" Target="http://ru.wikipedia.org/wiki/%D0%90188_(%D0%B0%D0%B2%D1%82%D0%BE%D0%B4%D0%BE%D1%80%D0%BE%D0%B3%D0%B0)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wiki/%D0%9D%D0%B0%D1%85%D0%BE%D0%B4%D0%BA%D0%B0_(%D0%B3%D0%BE%D1%80%D0%BE%D0%B4)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0%D0%B5%D1%82%D0%B5%D0%B9%D0%BB%D0%B5%D1%8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-735013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Приморский Край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714356"/>
            <a:ext cx="6400800" cy="114300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Город Артём</a:t>
            </a:r>
            <a:endParaRPr lang="ru-RU" sz="3600" b="1" dirty="0">
              <a:solidFill>
                <a:srgbClr val="FFFF00"/>
              </a:solidFill>
            </a:endParaRPr>
          </a:p>
        </p:txBody>
      </p:sp>
      <p:pic>
        <p:nvPicPr>
          <p:cNvPr id="8" name="Рисунок 7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785926"/>
            <a:ext cx="3000389" cy="2214578"/>
          </a:xfrm>
          <a:prstGeom prst="rect">
            <a:avLst/>
          </a:prstGeom>
        </p:spPr>
      </p:pic>
      <p:pic>
        <p:nvPicPr>
          <p:cNvPr id="10" name="Рисунок 9" descr="i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4071942"/>
            <a:ext cx="3214710" cy="2428892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Большое Спасибо За Внимание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1785918" y="1500174"/>
            <a:ext cx="5072098" cy="5000660"/>
          </a:xfrm>
          <a:prstGeom prst="smileyFace">
            <a:avLst/>
          </a:prstGeom>
          <a:ln>
            <a:solidFill>
              <a:srgbClr val="002060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ctrTitle"/>
          </p:nvPr>
        </p:nvSpPr>
        <p:spPr>
          <a:xfrm>
            <a:off x="-428660" y="1500174"/>
            <a:ext cx="9572660" cy="55720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FF00"/>
                </a:solidFill>
              </a:rPr>
              <a:t>Артём — город в </a:t>
            </a:r>
            <a:r>
              <a:rPr lang="ru-RU" sz="3200" dirty="0" smtClean="0">
                <a:solidFill>
                  <a:srgbClr val="FFFF00"/>
                </a:solidFill>
                <a:hlinkClick r:id="rId2" tooltip="Приморский край"/>
              </a:rPr>
              <a:t>Приморском крае</a:t>
            </a:r>
            <a:r>
              <a:rPr lang="ru-RU" sz="3200" dirty="0" smtClean="0">
                <a:solidFill>
                  <a:srgbClr val="FFFF00"/>
                </a:solidFill>
              </a:rPr>
              <a:t> . Расположен в долине реки </a:t>
            </a:r>
            <a:r>
              <a:rPr lang="ru-RU" sz="3200" dirty="0" err="1" smtClean="0">
                <a:solidFill>
                  <a:srgbClr val="FFFF00"/>
                </a:solidFill>
                <a:hlinkClick r:id="rId3" tooltip="Кневичанка (страница отсутствует)"/>
              </a:rPr>
              <a:t>Кневичанка</a:t>
            </a:r>
            <a:r>
              <a:rPr lang="ru-RU" sz="3200" dirty="0" smtClean="0">
                <a:solidFill>
                  <a:srgbClr val="FFFF00"/>
                </a:solidFill>
              </a:rPr>
              <a:t> в 38 км к северо-востоку от </a:t>
            </a:r>
            <a:r>
              <a:rPr lang="ru-RU" sz="3200" dirty="0" smtClean="0">
                <a:solidFill>
                  <a:srgbClr val="FFFF00"/>
                </a:solidFill>
                <a:hlinkClick r:id="rId4" tooltip="Владивосток"/>
              </a:rPr>
              <a:t>Владивостока</a:t>
            </a:r>
            <a:endParaRPr lang="ru-RU" sz="3200" dirty="0">
              <a:solidFill>
                <a:srgbClr val="FFFF00"/>
              </a:solidFill>
            </a:endParaRPr>
          </a:p>
        </p:txBody>
      </p:sp>
      <p:pic>
        <p:nvPicPr>
          <p:cNvPr id="7" name="Рисунок 6" descr="i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2066" y="3000372"/>
            <a:ext cx="2881326" cy="2500325"/>
          </a:xfrm>
          <a:prstGeom prst="rect">
            <a:avLst/>
          </a:prstGeom>
        </p:spPr>
      </p:pic>
      <p:pic>
        <p:nvPicPr>
          <p:cNvPr id="8" name="Рисунок 7" descr="1251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2910" y="2857496"/>
            <a:ext cx="3143272" cy="300039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>
            <a:spLocks noGrp="1"/>
          </p:cNvSpPr>
          <p:nvPr>
            <p:ph type="ctrTitle"/>
          </p:nvPr>
        </p:nvSpPr>
        <p:spPr>
          <a:xfrm>
            <a:off x="142844" y="4143380"/>
            <a:ext cx="8229600" cy="191452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FF00"/>
                </a:solidFill>
              </a:rPr>
              <a:t>Население</a:t>
            </a:r>
            <a:r>
              <a:rPr lang="ru-RU" dirty="0" smtClean="0">
                <a:solidFill>
                  <a:srgbClr val="FFFF00"/>
                </a:solidFill>
              </a:rPr>
              <a:t> — 102 451</a:t>
            </a:r>
            <a:r>
              <a:rPr lang="ru-RU" baseline="30000" dirty="0" smtClean="0">
                <a:solidFill>
                  <a:srgbClr val="FFFF00"/>
                </a:solidFill>
                <a:hlinkClick r:id="rId2"/>
              </a:rPr>
              <a:t>[2]</a:t>
            </a:r>
            <a:r>
              <a:rPr lang="ru-RU" dirty="0" smtClean="0">
                <a:solidFill>
                  <a:srgbClr val="FFFF00"/>
                </a:solidFill>
              </a:rPr>
              <a:t> чел. </a:t>
            </a:r>
            <a:r>
              <a:rPr lang="ru-RU" sz="3100" dirty="0" smtClean="0">
                <a:solidFill>
                  <a:srgbClr val="FFFF00"/>
                </a:solidFill>
              </a:rPr>
              <a:t>(2013). Назван в честь </a:t>
            </a:r>
            <a:r>
              <a:rPr lang="ru-RU" sz="3100" dirty="0" smtClean="0">
                <a:solidFill>
                  <a:srgbClr val="FFFF00"/>
                </a:solidFill>
                <a:hlinkClick r:id="rId3" tooltip="Сергеев, Фёдор Андреевич"/>
              </a:rPr>
              <a:t>Фёдора Андреевича Сергеева</a:t>
            </a:r>
            <a:r>
              <a:rPr lang="ru-RU" sz="3100" dirty="0" smtClean="0">
                <a:solidFill>
                  <a:srgbClr val="FFFF00"/>
                </a:solidFill>
              </a:rPr>
              <a:t>, более известного как «</a:t>
            </a:r>
            <a:r>
              <a:rPr lang="ru-RU" sz="3100" dirty="0" err="1" smtClean="0">
                <a:solidFill>
                  <a:srgbClr val="FFFF00"/>
                </a:solidFill>
              </a:rPr>
              <a:t>това́рищ</a:t>
            </a:r>
            <a:r>
              <a:rPr lang="ru-RU" sz="3100" dirty="0" smtClean="0">
                <a:solidFill>
                  <a:srgbClr val="FFFF00"/>
                </a:solidFill>
              </a:rPr>
              <a:t> Артём».</a:t>
            </a:r>
            <a:br>
              <a:rPr lang="ru-RU" sz="3100" dirty="0" smtClean="0">
                <a:solidFill>
                  <a:srgbClr val="FFFF00"/>
                </a:solidFill>
              </a:rPr>
            </a:br>
            <a:r>
              <a:rPr lang="ru-RU" sz="3100" dirty="0" smtClean="0">
                <a:solidFill>
                  <a:srgbClr val="FFFF00"/>
                </a:solidFill>
              </a:rPr>
              <a:t>В прошлом — город шахтёров (последняя шахта была закрыта в 2000 году), из сохранившихся предприятий действует </a:t>
            </a:r>
            <a:r>
              <a:rPr lang="ru-RU" sz="3100" dirty="0" smtClean="0">
                <a:solidFill>
                  <a:srgbClr val="FFFF00"/>
                </a:solidFill>
                <a:hlinkClick r:id="rId4" tooltip="Артёмовская ГРЭС"/>
              </a:rPr>
              <a:t>Артёмовская ГРЭС</a:t>
            </a:r>
            <a:r>
              <a:rPr lang="ru-RU" sz="3100" dirty="0" smtClean="0">
                <a:solidFill>
                  <a:srgbClr val="FFFF00"/>
                </a:solidFill>
              </a:rPr>
              <a:t> и аэропорт «</a:t>
            </a:r>
            <a:r>
              <a:rPr lang="ru-RU" sz="3100" dirty="0" smtClean="0">
                <a:solidFill>
                  <a:srgbClr val="FFFF00"/>
                </a:solidFill>
                <a:hlinkClick r:id="rId5" tooltip="Владивосток (аэропорт)"/>
              </a:rPr>
              <a:t>Владивосток</a:t>
            </a:r>
            <a:r>
              <a:rPr lang="ru-RU" sz="3100" dirty="0" smtClean="0">
                <a:solidFill>
                  <a:srgbClr val="FFFF00"/>
                </a:solidFill>
              </a:rPr>
              <a:t>». Так же до начала 1990-х годов существовали фабрика «Пианино» и трикотажная фабрика</a:t>
            </a:r>
            <a:r>
              <a:rPr lang="ru-RU" b="0" dirty="0" smtClean="0">
                <a:solidFill>
                  <a:srgbClr val="FFFF00"/>
                </a:solidFill>
              </a:rPr>
              <a:t>.</a:t>
            </a:r>
            <a:endParaRPr lang="ru-RU" b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4" y="214290"/>
            <a:ext cx="8229600" cy="221457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Город расположен в северной части </a:t>
            </a:r>
            <a:r>
              <a:rPr lang="ru-RU" sz="2800" dirty="0" smtClean="0">
                <a:solidFill>
                  <a:srgbClr val="FFFF00"/>
                </a:solidFill>
                <a:hlinkClick r:id="rId2" tooltip="Полуостров"/>
              </a:rPr>
              <a:t>полуострова</a:t>
            </a:r>
            <a:r>
              <a:rPr lang="ru-RU" sz="2800" dirty="0" smtClean="0">
                <a:solidFill>
                  <a:srgbClr val="FFFF00"/>
                </a:solidFill>
              </a:rPr>
              <a:t> </a:t>
            </a:r>
            <a:r>
              <a:rPr lang="ru-RU" sz="2800" dirty="0" smtClean="0">
                <a:solidFill>
                  <a:srgbClr val="FFFF00"/>
                </a:solidFill>
                <a:hlinkClick r:id="rId3" tooltip="Полуостров Муравьёва-Амурского"/>
              </a:rPr>
              <a:t>Муравьёва-Амурского</a:t>
            </a:r>
            <a:r>
              <a:rPr lang="ru-RU" sz="2800" dirty="0" smtClean="0">
                <a:solidFill>
                  <a:srgbClr val="FFFF00"/>
                </a:solidFill>
              </a:rPr>
              <a:t>, в 53 км к северо-востоку от </a:t>
            </a:r>
            <a:r>
              <a:rPr lang="ru-RU" sz="2800" dirty="0" smtClean="0">
                <a:solidFill>
                  <a:srgbClr val="FFFF00"/>
                </a:solidFill>
                <a:hlinkClick r:id="rId4" tooltip="Владивосток"/>
              </a:rPr>
              <a:t>Владивостока</a:t>
            </a:r>
            <a:r>
              <a:rPr lang="ru-RU" sz="2800" dirty="0" smtClean="0">
                <a:solidFill>
                  <a:srgbClr val="FFFF00"/>
                </a:solidFill>
              </a:rPr>
              <a:t>. Имеет выходы к </a:t>
            </a:r>
            <a:r>
              <a:rPr lang="ru-RU" sz="2800" dirty="0" smtClean="0">
                <a:solidFill>
                  <a:srgbClr val="FFFF00"/>
                </a:solidFill>
                <a:hlinkClick r:id="rId5" tooltip="Амурский залив"/>
              </a:rPr>
              <a:t>Амурскому</a:t>
            </a:r>
            <a:r>
              <a:rPr lang="ru-RU" sz="2800" dirty="0" smtClean="0">
                <a:solidFill>
                  <a:srgbClr val="FFFF00"/>
                </a:solidFill>
              </a:rPr>
              <a:t> и </a:t>
            </a:r>
            <a:r>
              <a:rPr lang="ru-RU" sz="2800" u="sng" dirty="0" smtClean="0">
                <a:solidFill>
                  <a:srgbClr val="FFFF00"/>
                </a:solidFill>
                <a:hlinkClick r:id="rId6" tooltip="Уссурийский залив"/>
              </a:rPr>
              <a:t>Уссурийскому</a:t>
            </a:r>
            <a:r>
              <a:rPr lang="ru-RU" sz="2800" dirty="0" smtClean="0">
                <a:solidFill>
                  <a:srgbClr val="FFFF00"/>
                </a:solidFill>
              </a:rPr>
              <a:t> заливам</a:t>
            </a:r>
            <a:r>
              <a:rPr lang="ru-RU" sz="2800" b="0" dirty="0" smtClean="0">
                <a:solidFill>
                  <a:srgbClr val="FFFF00"/>
                </a:solidFill>
              </a:rPr>
              <a:t>.</a:t>
            </a:r>
            <a:endParaRPr lang="ru-RU" sz="2800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693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28662" y="3286124"/>
            <a:ext cx="2798650" cy="2477466"/>
          </a:xfrm>
          <a:prstGeom prst="rect">
            <a:avLst/>
          </a:prstGeom>
        </p:spPr>
      </p:pic>
      <p:pic>
        <p:nvPicPr>
          <p:cNvPr id="6" name="Рисунок 5" descr="895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00562" y="3143248"/>
            <a:ext cx="3160412" cy="2620342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0174"/>
            <a:ext cx="9007754" cy="182880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FFFF00"/>
                </a:solidFill>
              </a:rPr>
              <a:t>Несмотря на то, что Артём имеет выходы к </a:t>
            </a:r>
            <a:r>
              <a:rPr lang="ru-RU" sz="3100" dirty="0" smtClean="0">
                <a:solidFill>
                  <a:srgbClr val="FFFF00"/>
                </a:solidFill>
                <a:hlinkClick r:id="rId2" tooltip="Амурский залив"/>
              </a:rPr>
              <a:t>Амурскому</a:t>
            </a:r>
            <a:r>
              <a:rPr lang="ru-RU" sz="3100" dirty="0" smtClean="0">
                <a:solidFill>
                  <a:srgbClr val="FFFF00"/>
                </a:solidFill>
              </a:rPr>
              <a:t> и </a:t>
            </a:r>
            <a:r>
              <a:rPr lang="ru-RU" sz="3100" dirty="0" smtClean="0">
                <a:solidFill>
                  <a:srgbClr val="FFFF00"/>
                </a:solidFill>
                <a:hlinkClick r:id="rId3" tooltip="Уссурийский залив"/>
              </a:rPr>
              <a:t>Уссурийскому</a:t>
            </a:r>
            <a:r>
              <a:rPr lang="ru-RU" sz="3100" dirty="0" smtClean="0">
                <a:solidFill>
                  <a:srgbClr val="FFFF00"/>
                </a:solidFill>
              </a:rPr>
              <a:t> заливам и находится в непосредственной близости от </a:t>
            </a:r>
            <a:r>
              <a:rPr lang="ru-RU" sz="3100" dirty="0" smtClean="0">
                <a:solidFill>
                  <a:srgbClr val="FFFF00"/>
                </a:solidFill>
                <a:hlinkClick r:id="rId4" tooltip="Владивосток"/>
              </a:rPr>
              <a:t>Владивостока</a:t>
            </a:r>
            <a:r>
              <a:rPr lang="ru-RU" sz="3100" dirty="0" smtClean="0">
                <a:solidFill>
                  <a:srgbClr val="FFFF00"/>
                </a:solidFill>
              </a:rPr>
              <a:t>, климат здесь более континентальный, первые заморозки начинаются, в среднем, на месяц раньше, чем в соседнем </a:t>
            </a:r>
            <a:r>
              <a:rPr lang="ru-RU" sz="3100" dirty="0" smtClean="0">
                <a:solidFill>
                  <a:srgbClr val="FFFF00"/>
                </a:solidFill>
                <a:hlinkClick r:id="rId4" tooltip="Владивосток"/>
              </a:rPr>
              <a:t>Владивостоке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1081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472" y="3500438"/>
            <a:ext cx="2944826" cy="2762264"/>
          </a:xfrm>
          <a:prstGeom prst="rect">
            <a:avLst/>
          </a:prstGeom>
        </p:spPr>
      </p:pic>
      <p:pic>
        <p:nvPicPr>
          <p:cNvPr id="5" name="Рисунок 4" descr="1396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86380" y="3786190"/>
            <a:ext cx="2359038" cy="2690826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14554"/>
            <a:ext cx="91440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hlinkClick r:id="rId2" tooltip="Дальневосточный федеральный университет"/>
              </a:rPr>
              <a:t>Дальневосточный федеральный университет</a:t>
            </a:r>
            <a:r>
              <a:rPr lang="ru-RU" sz="2800" dirty="0" smtClean="0">
                <a:solidFill>
                  <a:srgbClr val="FFFF00"/>
                </a:solidFill>
              </a:rPr>
              <a:t> (Филиал)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u="sng" dirty="0" smtClean="0">
                <a:solidFill>
                  <a:srgbClr val="FFFF00"/>
                </a:solidFill>
                <a:hlinkClick r:id="rId3" tooltip="Владивостокский государственный университет экономики и сервиса"/>
              </a:rPr>
              <a:t>Владивостокский государственный университет экономики и сервиса</a:t>
            </a:r>
            <a:r>
              <a:rPr lang="ru-RU" sz="2800" dirty="0" smtClean="0">
                <a:solidFill>
                  <a:srgbClr val="FFFF00"/>
                </a:solidFill>
              </a:rPr>
              <a:t> (Филиал)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  <a:hlinkClick r:id="rId4" tooltip="Дальневосточный государственный технический университет"/>
              </a:rPr>
              <a:t>Дальневосточный государственный технический университет</a:t>
            </a:r>
            <a:r>
              <a:rPr lang="ru-RU" sz="2800" dirty="0" smtClean="0">
                <a:solidFill>
                  <a:srgbClr val="FFFF00"/>
                </a:solidFill>
              </a:rPr>
              <a:t> (Филиал)</a:t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</a:rPr>
              <a:t>Кадетский корпус при </a:t>
            </a:r>
            <a:r>
              <a:rPr lang="ru-RU" sz="2800" dirty="0" smtClean="0">
                <a:solidFill>
                  <a:srgbClr val="FFFF00"/>
                </a:solidFill>
                <a:hlinkClick r:id="rId5" tooltip="Морской государственный университет"/>
              </a:rPr>
              <a:t>МГУ им. Г. И. </a:t>
            </a:r>
            <a:r>
              <a:rPr lang="ru-RU" sz="2800" dirty="0" err="1" smtClean="0">
                <a:solidFill>
                  <a:srgbClr val="FFFF00"/>
                </a:solidFill>
                <a:hlinkClick r:id="rId5" tooltip="Морской государственный университет"/>
              </a:rPr>
              <a:t>Невельского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  <a:hlinkClick r:id="rId6" tooltip="Профессиональный лицей № 19 (страница отсутствует)"/>
              </a:rPr>
              <a:t>Профессиональный лицей № 19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r>
              <a:rPr lang="ru-RU" sz="2800" dirty="0" smtClean="0">
                <a:solidFill>
                  <a:srgbClr val="FFFF00"/>
                </a:solidFill>
                <a:hlinkClick r:id="rId7" tooltip="Дальневосточный колледж финансов и права (страница отсутствует)"/>
              </a:rPr>
              <a:t>Дальневосточный колледж финансов и права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0"/>
            <a:ext cx="4000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Образование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Культура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14422"/>
            <a:ext cx="76438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Дом культуры шахты «</a:t>
            </a:r>
            <a:r>
              <a:rPr lang="ru-RU" sz="3200" b="1" dirty="0">
                <a:solidFill>
                  <a:srgbClr val="FFFF00"/>
                </a:solidFill>
              </a:rPr>
              <a:t>Амурская</a:t>
            </a:r>
            <a:r>
              <a:rPr lang="ru-RU" b="1" dirty="0">
                <a:solidFill>
                  <a:srgbClr val="FFFF00"/>
                </a:solidFill>
              </a:rPr>
              <a:t>»</a:t>
            </a:r>
          </a:p>
          <a:p>
            <a:r>
              <a:rPr lang="ru-RU" b="1" dirty="0">
                <a:solidFill>
                  <a:srgbClr val="FFFF00"/>
                </a:solidFill>
              </a:rPr>
              <a:t>Дом культуры села </a:t>
            </a:r>
            <a:r>
              <a:rPr lang="ru-RU" b="1" dirty="0" err="1">
                <a:solidFill>
                  <a:srgbClr val="FFFF00"/>
                </a:solidFill>
              </a:rPr>
              <a:t>Кневичи</a:t>
            </a:r>
            <a:endParaRPr lang="ru-RU" b="1" dirty="0">
              <a:solidFill>
                <a:srgbClr val="FFFF00"/>
              </a:solidFill>
            </a:endParaRPr>
          </a:p>
          <a:p>
            <a:r>
              <a:rPr lang="ru-RU" b="1" dirty="0">
                <a:solidFill>
                  <a:srgbClr val="FFFF00"/>
                </a:solidFill>
              </a:rPr>
              <a:t>Дом культуры села Ясное</a:t>
            </a:r>
          </a:p>
          <a:p>
            <a:r>
              <a:rPr lang="ru-RU" b="1" dirty="0">
                <a:solidFill>
                  <a:srgbClr val="FFFF00"/>
                </a:solidFill>
              </a:rPr>
              <a:t>Дом культуры «Индустрия» (Заводской)</a:t>
            </a:r>
          </a:p>
          <a:p>
            <a:r>
              <a:rPr lang="ru-RU" b="1" dirty="0">
                <a:solidFill>
                  <a:srgbClr val="FFFF00"/>
                </a:solidFill>
              </a:rPr>
              <a:t>Дом культуры «</a:t>
            </a:r>
            <a:r>
              <a:rPr lang="ru-RU" b="1" dirty="0" err="1">
                <a:solidFill>
                  <a:srgbClr val="FFFF00"/>
                </a:solidFill>
              </a:rPr>
              <a:t>Любава</a:t>
            </a:r>
            <a:r>
              <a:rPr lang="ru-RU" b="1" dirty="0">
                <a:solidFill>
                  <a:srgbClr val="FFFF00"/>
                </a:solidFill>
              </a:rPr>
              <a:t>» (село </a:t>
            </a:r>
            <a:r>
              <a:rPr lang="ru-RU" b="1" dirty="0" err="1">
                <a:solidFill>
                  <a:srgbClr val="FFFF00"/>
                </a:solidFill>
              </a:rPr>
              <a:t>Суражевка</a:t>
            </a:r>
            <a:r>
              <a:rPr lang="ru-RU" b="1" dirty="0">
                <a:solidFill>
                  <a:srgbClr val="FFFF00"/>
                </a:solidFill>
              </a:rPr>
              <a:t>)</a:t>
            </a:r>
          </a:p>
          <a:p>
            <a:r>
              <a:rPr lang="ru-RU" b="1" dirty="0">
                <a:solidFill>
                  <a:srgbClr val="FFFF00"/>
                </a:solidFill>
              </a:rPr>
              <a:t>Дом культуры «Диана» (Артёмовский)</a:t>
            </a:r>
          </a:p>
          <a:p>
            <a:r>
              <a:rPr lang="ru-RU" b="1" dirty="0">
                <a:solidFill>
                  <a:srgbClr val="FFFF00"/>
                </a:solidFill>
              </a:rPr>
              <a:t>Дом культуры имени Артёма (Артёмовский)</a:t>
            </a:r>
          </a:p>
          <a:p>
            <a:r>
              <a:rPr lang="ru-RU" b="1" dirty="0">
                <a:solidFill>
                  <a:srgbClr val="FFFF00"/>
                </a:solidFill>
              </a:rPr>
              <a:t>Дом культуры села Олений</a:t>
            </a:r>
          </a:p>
        </p:txBody>
      </p:sp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4000504"/>
            <a:ext cx="2667012" cy="2714639"/>
          </a:xfrm>
          <a:prstGeom prst="rect">
            <a:avLst/>
          </a:prstGeom>
        </p:spPr>
      </p:pic>
      <p:pic>
        <p:nvPicPr>
          <p:cNvPr id="6" name="Рисунок 5" descr="i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4143356"/>
            <a:ext cx="2643206" cy="2714644"/>
          </a:xfrm>
          <a:prstGeom prst="rect">
            <a:avLst/>
          </a:prstGeom>
        </p:spPr>
      </p:pic>
      <p:pic>
        <p:nvPicPr>
          <p:cNvPr id="7" name="Рисунок 6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60112" y="3737938"/>
            <a:ext cx="2995627" cy="2571768"/>
          </a:xfrm>
          <a:prstGeom prst="rect">
            <a:avLst/>
          </a:prstGeom>
        </p:spPr>
      </p:pic>
      <p:pic>
        <p:nvPicPr>
          <p:cNvPr id="8" name="Рисунок 7" descr="i (3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48438" y="2428868"/>
            <a:ext cx="2495562" cy="264320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Транспорт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1428736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Через город проходит автомагистраль краевого значения </a:t>
            </a:r>
            <a:r>
              <a:rPr lang="ru-RU" sz="2800" b="1" dirty="0">
                <a:solidFill>
                  <a:srgbClr val="FFFF00"/>
                </a:solidFill>
                <a:hlinkClick r:id="rId2" tooltip="А188 (автодорога)"/>
              </a:rPr>
              <a:t>А188</a:t>
            </a:r>
            <a:r>
              <a:rPr lang="ru-RU" sz="2800" b="1" dirty="0">
                <a:solidFill>
                  <a:srgbClr val="FFFF00"/>
                </a:solidFill>
              </a:rPr>
              <a:t> «</a:t>
            </a:r>
            <a:r>
              <a:rPr lang="ru-RU" sz="2800" b="1" dirty="0">
                <a:solidFill>
                  <a:srgbClr val="FFFF00"/>
                </a:solidFill>
                <a:hlinkClick r:id="rId3" tooltip="Владивосток"/>
              </a:rPr>
              <a:t>Владивосток</a:t>
            </a:r>
            <a:r>
              <a:rPr lang="ru-RU" sz="2800" b="1" dirty="0">
                <a:solidFill>
                  <a:srgbClr val="FFFF00"/>
                </a:solidFill>
              </a:rPr>
              <a:t> — </a:t>
            </a:r>
            <a:r>
              <a:rPr lang="ru-RU" sz="2800" b="1" dirty="0">
                <a:solidFill>
                  <a:srgbClr val="FFFF00"/>
                </a:solidFill>
                <a:hlinkClick r:id="rId4" tooltip="Находка (город)"/>
              </a:rPr>
              <a:t>Находка</a:t>
            </a:r>
            <a:r>
              <a:rPr lang="ru-RU" sz="2800" b="1" dirty="0">
                <a:solidFill>
                  <a:srgbClr val="FFFF00"/>
                </a:solidFill>
              </a:rPr>
              <a:t>». Постоянные потоки большегрузного транспорта, создают большие пробки на центральных улицах (Фрунзе, Кирова), в настоящее время ведётся строительство объездной дороги, по которой будет пущен весь транспорт, следующий транзитом, что значительно улучшит ситуацию с дорожным движением в городе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Розничная Торговля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285860"/>
            <a:ext cx="80724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FF00"/>
                </a:solidFill>
              </a:rPr>
              <a:t>В Артёме развита сеть продовольственных супермаркетов, бизнес и торговых центров (Конкорд, Лидер, Золотой Лотос) и введён в эксплуатацию торговый центр с эскалатором (Авиатор), а в настоящее время ведётся строительство ещё одного крупного торгово-развлекательного комплекса в центре города. Также в городе находятся магазины наиболее крупных Владивостокских </a:t>
            </a:r>
            <a:r>
              <a:rPr lang="ru-RU" sz="2800" b="1" dirty="0" err="1">
                <a:solidFill>
                  <a:srgbClr val="FFFF00"/>
                </a:solidFill>
                <a:hlinkClick r:id="rId2" tooltip="Ретейлер"/>
              </a:rPr>
              <a:t>ретейлеров</a:t>
            </a:r>
            <a:r>
              <a:rPr lang="ru-RU" sz="2800" b="1" dirty="0">
                <a:solidFill>
                  <a:srgbClr val="FFFF00"/>
                </a:solidFill>
              </a:rPr>
              <a:t> бытовой техники и электроники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</TotalTime>
  <Words>141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Приморский Край</vt:lpstr>
      <vt:lpstr>Артём — город в Приморском крае . Расположен в долине реки Кневичанка в 38 км к северо-востоку от Владивостока</vt:lpstr>
      <vt:lpstr>Население — 102 451[2] чел. (2013). Назван в честь Фёдора Андреевича Сергеева, более известного как «това́рищ Артём». В прошлом — город шахтёров (последняя шахта была закрыта в 2000 году), из сохранившихся предприятий действует Артёмовская ГРЭС и аэропорт «Владивосток». Так же до начала 1990-х годов существовали фабрика «Пианино» и трикотажная фабрика.</vt:lpstr>
      <vt:lpstr>Город расположен в северной части полуострова Муравьёва-Амурского, в 53 км к северо-востоку от Владивостока. Имеет выходы к Амурскому и Уссурийскому заливам.</vt:lpstr>
      <vt:lpstr>Несмотря на то, что Артём имеет выходы к Амурскому и Уссурийскому заливам и находится в непосредственной близости от Владивостока, климат здесь более континентальный, первые заморозки начинаются, в среднем, на месяц раньше, чем в соседнем Владивостоке.</vt:lpstr>
      <vt:lpstr>Дальневосточный федеральный университет (Филиал) Владивостокский государственный университет экономики и сервиса (Филиал) Дальневосточный государственный технический университет (Филиал) Кадетский корпус при МГУ им. Г. И. Невельского Профессиональный лицей № 19 Дальневосточный колледж финансов и права </vt:lpstr>
      <vt:lpstr>Культура</vt:lpstr>
      <vt:lpstr>Транспорт</vt:lpstr>
      <vt:lpstr>Розничная Торговля</vt:lpstr>
      <vt:lpstr>Большое Спасибо За Внимание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Приморский Край</dc:title>
  <dc:creator>OEM</dc:creator>
  <cp:lastModifiedBy>Учитель</cp:lastModifiedBy>
  <cp:revision>13</cp:revision>
  <dcterms:created xsi:type="dcterms:W3CDTF">2014-05-12T07:46:35Z</dcterms:created>
  <dcterms:modified xsi:type="dcterms:W3CDTF">2015-10-28T22:53:19Z</dcterms:modified>
</cp:coreProperties>
</file>