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0B503EC-BE5D-4657-8FDB-AAD9EB7AF0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31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EC9BD1A-284E-4184-8D4B-412AE76C09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4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0B945-5846-42D8-A098-5D66FD95260F}" type="slidenum">
              <a:rPr lang="ru-RU"/>
              <a:pPr/>
              <a:t>1</a:t>
            </a:fld>
            <a:endParaRPr lang="ru-RU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EFE9A-25A5-40E8-9AE4-22F2B96AF89D}" type="slidenum">
              <a:rPr lang="ru-RU"/>
              <a:pPr/>
              <a:t>10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97B03-BC29-4FFE-954F-CF5B4F0ADD0B}" type="slidenum">
              <a:rPr lang="ru-RU"/>
              <a:pPr/>
              <a:t>2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4CC67-1320-4FFF-8CA4-7A9E7B323FCD}" type="slidenum">
              <a:rPr lang="ru-RU"/>
              <a:pPr/>
              <a:t>3</a:t>
            </a:fld>
            <a:endParaRPr lang="ru-RU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E2047-F2CC-4136-82C5-333703CE5F96}" type="slidenum">
              <a:rPr lang="ru-RU"/>
              <a:pPr/>
              <a:t>4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193C2-DA98-4366-A51B-3869F1FF76CB}" type="slidenum">
              <a:rPr lang="ru-RU"/>
              <a:pPr/>
              <a:t>5</a:t>
            </a:fld>
            <a:endParaRPr lang="ru-RU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3836C-C256-495F-9CA7-30732DBFA525}" type="slidenum">
              <a:rPr lang="ru-RU"/>
              <a:pPr/>
              <a:t>6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6E9C5-FD0D-4826-9426-D492DDE3661A}" type="slidenum">
              <a:rPr lang="ru-RU"/>
              <a:pPr/>
              <a:t>7</a:t>
            </a:fld>
            <a:endParaRPr lang="ru-RU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A2523-A287-471D-B76D-5494A10F022B}" type="slidenum">
              <a:rPr lang="ru-RU"/>
              <a:pPr/>
              <a:t>8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45240-98DC-43DA-8FF4-A4E7954CB134}" type="slidenum">
              <a:rPr lang="ru-RU"/>
              <a:pPr/>
              <a:t>9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5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6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7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8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88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8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88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8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D32689-41D7-4B44-AB5A-294B46E35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426C4-29F3-4B13-8865-B2F139CC2A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D873A-B344-49CB-8DF7-BE2842ED67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BC7D-9442-4D85-90AF-8FE279D66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DC41B-E7B9-4CE6-A739-988140C68F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31145-5A3B-4694-AC1A-131EB19C4E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68CD-3076-4F1F-BC85-E1DDF564A2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63678-1C61-49F9-BB5A-07DC4463A7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7B587-947D-4898-8870-60B4D5899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E3A5-E445-403B-982E-24845BCFB3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BB121-EB89-4E54-9208-F4218EAB7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782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2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2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5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5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5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5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5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6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6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78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78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71481A-0CE6-44C6-9471-6AFA20433CD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76872"/>
            <a:ext cx="7772400" cy="1228328"/>
          </a:xfrm>
        </p:spPr>
        <p:txBody>
          <a:bodyPr/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Повторение по теме:</a:t>
            </a:r>
            <a:br>
              <a:rPr lang="ru-RU" sz="4800" dirty="0" smtClean="0"/>
            </a:br>
            <a:r>
              <a:rPr lang="ru-RU" sz="6000" dirty="0" smtClean="0"/>
              <a:t>«Движение </a:t>
            </a:r>
            <a:r>
              <a:rPr lang="ru-RU" sz="6000" dirty="0"/>
              <a:t>и взаимодействие тел»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 </a:t>
            </a:r>
            <a:r>
              <a:rPr lang="en-US"/>
              <a:t>III</a:t>
            </a:r>
            <a:r>
              <a:rPr lang="ru-RU"/>
              <a:t> – подведения итогов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Быстро пробежал урок.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Давайте подведем итог.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Весь урок мы говорили.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Многое мы повторили,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В тетрадку дома посмотрите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И наш урок восстановите.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Тогда сумеете на 5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Контрольную все написать.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И я бы хотела узнать что вам понравилось, а что нет на нашем уроке. Вспомните наше путешествие и раскрасьте каждый этап урока тем цветом, который соответствует вашему настроению на этом этапе урока. В середине лестнице поставьте оценку своей готовности к контрольной работе.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315913"/>
            <a:ext cx="8229600" cy="1143001"/>
          </a:xfrm>
        </p:spPr>
        <p:txBody>
          <a:bodyPr/>
          <a:lstStyle/>
          <a:p>
            <a:r>
              <a:rPr lang="ru-RU" dirty="0"/>
              <a:t>Цели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9055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/>
              <a:t>             </a:t>
            </a:r>
            <a:endParaRPr lang="ru-RU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      </a:t>
            </a:r>
            <a:endParaRPr lang="ru-RU" sz="1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/>
              <a:t>         </a:t>
            </a:r>
            <a:r>
              <a:rPr lang="ru-RU" sz="1600" i="1" dirty="0"/>
              <a:t>- повторить понятия: движение, виды движения, путь, скорость, время;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       - закрепить умения использовать структуру знания для описания физической величины;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 smtClean="0"/>
              <a:t>        - </a:t>
            </a:r>
            <a:r>
              <a:rPr lang="ru-RU" sz="1600" i="1" dirty="0"/>
              <a:t>повторить единицы измерения и перевод их в систему СИ;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       </a:t>
            </a:r>
            <a:r>
              <a:rPr lang="ru-RU" sz="1600" i="1" dirty="0" smtClean="0"/>
              <a:t>- </a:t>
            </a:r>
            <a:r>
              <a:rPr lang="ru-RU" sz="1600" i="1" dirty="0"/>
              <a:t>дать возможность учащимся использовать знания о работе с приборами для измерения физических величин (объем, размеры маленьких тел</a:t>
            </a:r>
            <a:r>
              <a:rPr lang="ru-RU" sz="1600" i="1" dirty="0" smtClean="0"/>
              <a:t>).</a:t>
            </a:r>
            <a:endParaRPr lang="ru-RU" sz="1600" i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    </a:t>
            </a:r>
            <a:r>
              <a:rPr lang="ru-RU" sz="1600" i="1" dirty="0"/>
              <a:t>- выполнять определенные виды работы сообща;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    - выслушивать мнение товарища и отстаивать свою точку зрения;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i="1" dirty="0"/>
              <a:t>     - эстетически оформлять записи в тетрадях и на доске.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 </a:t>
            </a:r>
            <a:r>
              <a:rPr lang="en-US" dirty="0"/>
              <a:t>I - </a:t>
            </a:r>
            <a:r>
              <a:rPr lang="ru-RU" dirty="0" err="1"/>
              <a:t>оргмомент</a:t>
            </a:r>
            <a:endParaRPr lang="ru-RU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u="sng" dirty="0"/>
              <a:t>Цель нашего путешествия:   </a:t>
            </a:r>
          </a:p>
          <a:p>
            <a:pPr>
              <a:buFont typeface="Wingdings" pitchFamily="2" charset="2"/>
              <a:buNone/>
            </a:pPr>
            <a:r>
              <a:rPr lang="ru-RU" u="sng" dirty="0"/>
              <a:t> </a:t>
            </a:r>
            <a:r>
              <a:rPr lang="ru-RU" dirty="0"/>
              <a:t>-вместе, повторить то, что знаем по теме «Движение и взаимодействие тел», подготовиться к контрольной работе и заработать хорошие отметки!</a:t>
            </a:r>
            <a:endParaRPr lang="ru-RU" u="sng" dirty="0"/>
          </a:p>
          <a:p>
            <a:pPr>
              <a:buFont typeface="Wingdings" pitchFamily="2" charset="2"/>
              <a:buNone/>
            </a:pPr>
            <a:r>
              <a:rPr lang="ru-RU" u="sng" dirty="0"/>
              <a:t>Девиз путешествия: </a:t>
            </a:r>
          </a:p>
          <a:p>
            <a:pPr>
              <a:buFont typeface="Wingdings" pitchFamily="2" charset="2"/>
              <a:buNone/>
            </a:pPr>
            <a:r>
              <a:rPr lang="ru-RU" u="sng" dirty="0"/>
              <a:t>«</a:t>
            </a:r>
            <a:r>
              <a:rPr lang="ru-RU" dirty="0"/>
              <a:t>Учитесь с нами! Учитесь как мы! Учитесь лучше нас!»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3" grpId="1"/>
      <p:bldP spid="4104" grpId="0" build="p"/>
      <p:bldP spid="410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 </a:t>
            </a:r>
            <a:r>
              <a:rPr lang="en-US" dirty="0"/>
              <a:t>II –</a:t>
            </a:r>
            <a:r>
              <a:rPr lang="ru-RU" dirty="0"/>
              <a:t> основная часть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Маршрут указан на карте. Поставьте обозначения.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Карта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                                    5. «Эврика»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                                                                  4. «Эксперимент»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       3. «Загадки»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                                                                                 2. «Формулы»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1. «Угадай-ка»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А теперь определим маршрут путешествия.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Вам нужно соединить стрелками те понятия и обозначения, о которых пойдет речь.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Твердые тела сохраняют свою форму и                                                 </a:t>
            </a:r>
            <a:r>
              <a:rPr lang="en-US" sz="1800" dirty="0"/>
              <a:t>t</a:t>
            </a: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Быстроту движения характеризует физическая величина                   </a:t>
            </a:r>
            <a:r>
              <a:rPr lang="en-US" sz="1800" dirty="0"/>
              <a:t>S</a:t>
            </a: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Путь, пройденный телом, обозначается так                                          </a:t>
            </a:r>
            <a:r>
              <a:rPr lang="en-US" sz="1800" dirty="0"/>
              <a:t>V</a:t>
            </a:r>
            <a:endParaRPr lang="ru-RU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Время в пути обозначается так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V="1">
            <a:off x="2484438" y="3500438"/>
            <a:ext cx="33829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2627313" y="3213100"/>
            <a:ext cx="32400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2700338" y="2997200"/>
            <a:ext cx="2232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4427538" y="2708275"/>
            <a:ext cx="5048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«Угадай-ка»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Первый пункт нашего назначения Бухта «Угадай – </a:t>
            </a:r>
            <a:r>
              <a:rPr lang="ru-RU" sz="1600" dirty="0" err="1"/>
              <a:t>ка</a:t>
            </a:r>
            <a:r>
              <a:rPr lang="ru-RU" sz="1600" dirty="0"/>
              <a:t>». (отметьте ее на карте)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Отгадать кроссворд. Ключевым словом будет напутственное слово для дальнейшей части урока.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1. Длина </a:t>
            </a:r>
            <a:r>
              <a:rPr lang="ru-RU" sz="1600" dirty="0"/>
              <a:t>траектории, по которой движется тело в течение некоторого промежутка времени. </a:t>
            </a:r>
            <a:r>
              <a:rPr lang="ru-RU" sz="1600" dirty="0" smtClean="0"/>
              <a:t>(</a:t>
            </a: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2. Изменение </a:t>
            </a:r>
            <a:r>
              <a:rPr lang="ru-RU" sz="1600" dirty="0"/>
              <a:t>с течением времени положения тела относительно других тел. </a:t>
            </a: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3.Линия </a:t>
            </a:r>
            <a:r>
              <a:rPr lang="ru-RU" sz="1600" dirty="0"/>
              <a:t>движения тела при перемещении из одной точки в другую. </a:t>
            </a: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4.Единица </a:t>
            </a:r>
            <a:r>
              <a:rPr lang="ru-RU" sz="1600" dirty="0"/>
              <a:t>измерения времени. </a:t>
            </a: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5.Наука </a:t>
            </a:r>
            <a:r>
              <a:rPr lang="ru-RU" sz="1600" dirty="0"/>
              <a:t>о неживой природе.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     1          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        2                     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  3           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        4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     5    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  <p:grpSp>
        <p:nvGrpSpPr>
          <p:cNvPr id="8197" name="Group 5"/>
          <p:cNvGrpSpPr>
            <a:grpSpLocks noChangeAspect="1"/>
          </p:cNvGrpSpPr>
          <p:nvPr/>
        </p:nvGrpSpPr>
        <p:grpSpPr bwMode="auto">
          <a:xfrm>
            <a:off x="1019603" y="3827009"/>
            <a:ext cx="4111121" cy="2968208"/>
            <a:chOff x="3686" y="5877"/>
            <a:chExt cx="2391" cy="1186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929" y="587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dirty="0" err="1" smtClean="0"/>
                <a:t>пп</a:t>
              </a:r>
              <a:endParaRPr lang="ru-RU" dirty="0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4169" y="587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409" y="587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649" y="587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4199" y="611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169" y="611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409" y="611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4649" y="611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4889" y="611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686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3926" y="635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4166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4406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4640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880" y="635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5120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5360" y="635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5126" y="610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5366" y="610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5597" y="6105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5837" y="6105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4169" y="659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4409" y="6597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4649" y="6597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3929" y="6822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4169" y="6822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4409" y="6822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4649" y="6822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4886" y="6812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5126" y="6822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5597" y="6345"/>
              <a:ext cx="240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5837" y="6345"/>
              <a:ext cx="24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4155" y="5895"/>
              <a:ext cx="0" cy="11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4408" y="5877"/>
              <a:ext cx="1" cy="11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4156" y="5880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dirty="0"/>
              <a:t>«Формулы»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/>
              <a:t>Внимание! Наш корабль готовится к </a:t>
            </a:r>
            <a:r>
              <a:rPr lang="ru-RU" sz="1800" dirty="0" err="1"/>
              <a:t>отплытию.Мы</a:t>
            </a:r>
            <a:r>
              <a:rPr lang="ru-RU" sz="1800" dirty="0"/>
              <a:t> отправляемся к причалу «Формулы».Посмотрим, кто быстрее причалит </a:t>
            </a:r>
            <a:r>
              <a:rPr lang="ru-RU" sz="1800" dirty="0" smtClean="0"/>
              <a:t>.Повторение </a:t>
            </a:r>
            <a:r>
              <a:rPr lang="ru-RU" sz="1800" dirty="0"/>
              <a:t>приборов, основных понятий.«Заполни пустые места» </a:t>
            </a:r>
            <a:r>
              <a:rPr lang="ru-RU" sz="1800" dirty="0" smtClean="0"/>
              <a:t>        </a:t>
            </a: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                                           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u="sng" dirty="0" smtClean="0"/>
              <a:t>Задание</a:t>
            </a:r>
            <a:r>
              <a:rPr lang="ru-RU" sz="1800" u="sng" dirty="0"/>
              <a:t>:</a:t>
            </a:r>
            <a:r>
              <a:rPr lang="ru-RU" sz="1800" dirty="0"/>
              <a:t> определить, что лишнее и объяснить почему.1 конверт: объем, мензурка, жидкость, автомобиль.2 конверт: спидометр, скорость, часы, мензурка.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258888" y="2205038"/>
          <a:ext cx="122078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4" imgW="571252" imgH="393529" progId="Equation.3">
                  <p:embed/>
                </p:oleObj>
              </mc:Choice>
              <mc:Fallback>
                <p:oleObj name="Формула" r:id="rId4" imgW="571252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05038"/>
                        <a:ext cx="1220787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76825" y="3860800"/>
            <a:ext cx="2595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latin typeface="Arial" charset="0"/>
                <a:cs typeface="Times New Roman" pitchFamily="18" charset="0"/>
              </a:rPr>
              <a:t>                                                 </a:t>
            </a:r>
            <a:endParaRPr lang="ru-RU">
              <a:latin typeface="Arial" charset="0"/>
            </a:endParaRP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140200" y="2349500"/>
          <a:ext cx="18716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Формула" r:id="rId6" imgW="710891" imgH="203112" progId="Equation.3">
                  <p:embed/>
                </p:oleObj>
              </mc:Choice>
              <mc:Fallback>
                <p:oleObj name="Формула" r:id="rId6" imgW="710891" imgH="203112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349500"/>
                        <a:ext cx="18716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68313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258888" y="3141663"/>
          <a:ext cx="115252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Формула" r:id="rId8" imgW="533169" imgH="203112" progId="Equation.3">
                  <p:embed/>
                </p:oleObj>
              </mc:Choice>
              <mc:Fallback>
                <p:oleObj name="Формула" r:id="rId8" imgW="533169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41663"/>
                        <a:ext cx="115252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1095375"/>
            <a:ext cx="2693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latin typeface="Arial" charset="0"/>
                <a:cs typeface="Times New Roman" pitchFamily="18" charset="0"/>
              </a:rPr>
              <a:t>                                                   </a:t>
            </a:r>
            <a:endParaRPr lang="ru-RU">
              <a:latin typeface="Arial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284663" y="2924175"/>
          <a:ext cx="12969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Формула" r:id="rId10" imgW="457002" imgH="393529" progId="Equation.3">
                  <p:embed/>
                </p:oleObj>
              </mc:Choice>
              <mc:Fallback>
                <p:oleObj name="Формула" r:id="rId10" imgW="457002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24175"/>
                        <a:ext cx="129698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403350" y="3860800"/>
          <a:ext cx="10080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Формула" r:id="rId12" imgW="393529" imgH="393529" progId="Equation.3">
                  <p:embed/>
                </p:oleObj>
              </mc:Choice>
              <mc:Fallback>
                <p:oleObj name="Формула" r:id="rId12" imgW="393529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860800"/>
                        <a:ext cx="10080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2181225"/>
            <a:ext cx="284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>
                <a:latin typeface="Arial" charset="0"/>
                <a:cs typeface="Times New Roman" pitchFamily="18" charset="0"/>
              </a:rPr>
              <a:t>                                                      </a:t>
            </a:r>
            <a:endParaRPr lang="ru-RU">
              <a:latin typeface="Arial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355976" y="4077072"/>
          <a:ext cx="9144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Формула" r:id="rId14" imgW="406048" imgH="393359" progId="Equation.3">
                  <p:embed/>
                </p:oleObj>
              </mc:Choice>
              <mc:Fallback>
                <p:oleObj name="Формула" r:id="rId14" imgW="406048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077072"/>
                        <a:ext cx="914400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«Загадки»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Но для начала вспомним приборы, которые нам помогали выполнять измерения во время </a:t>
            </a:r>
            <a:r>
              <a:rPr lang="ru-RU" sz="2800" dirty="0" smtClean="0"/>
              <a:t>лабораторных </a:t>
            </a:r>
            <a:r>
              <a:rPr lang="ru-RU" sz="2800" dirty="0"/>
              <a:t>работ.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Две сестры качались, правды добивались, а когда добились, то остановились.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Нема и глуха, а определять объем жидкости позволяет.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Весь век идет </a:t>
            </a:r>
            <a:r>
              <a:rPr lang="ru-RU" sz="2800" dirty="0" err="1"/>
              <a:t>Еремушка</a:t>
            </a:r>
            <a:r>
              <a:rPr lang="ru-RU" sz="2800" dirty="0"/>
              <a:t>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    Ни сна ему, ни </a:t>
            </a:r>
            <a:r>
              <a:rPr lang="ru-RU" sz="2800" dirty="0" err="1"/>
              <a:t>дремушки</a:t>
            </a:r>
            <a:r>
              <a:rPr lang="ru-RU" sz="28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    Шагам он точно счет ведет,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    А с места, все же не сойдет.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«Эксперимент»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800" dirty="0" smtClean="0"/>
              <a:t>             Путешествие </a:t>
            </a:r>
            <a:r>
              <a:rPr lang="ru-RU" sz="2800" dirty="0"/>
              <a:t>продолжается.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800" dirty="0" smtClean="0"/>
              <a:t>      Следующая </a:t>
            </a:r>
            <a:r>
              <a:rPr lang="ru-RU" sz="2800" dirty="0"/>
              <a:t>наша цель – архипелаг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800" dirty="0" smtClean="0"/>
              <a:t>                   «</a:t>
            </a:r>
            <a:r>
              <a:rPr lang="ru-RU" sz="2800" dirty="0"/>
              <a:t>Экспериментальный».</a:t>
            </a:r>
            <a:endParaRPr lang="ru-RU" sz="2800" u="sng" dirty="0"/>
          </a:p>
          <a:p>
            <a:pPr marL="533400" indent="-533400">
              <a:buFont typeface="Wingdings" pitchFamily="2" charset="2"/>
              <a:buNone/>
            </a:pPr>
            <a:r>
              <a:rPr lang="ru-RU" sz="2800" u="sng" dirty="0" smtClean="0"/>
              <a:t> задание:</a:t>
            </a:r>
            <a:endParaRPr lang="ru-RU" sz="2800" dirty="0"/>
          </a:p>
          <a:p>
            <a:pPr marL="533400" indent="-533400">
              <a:buFontTx/>
              <a:buAutoNum type="arabicPeriod"/>
            </a:pPr>
            <a:r>
              <a:rPr lang="ru-RU" sz="2800" dirty="0"/>
              <a:t>Определить объем налитой жидкости.</a:t>
            </a:r>
          </a:p>
          <a:p>
            <a:pPr marL="533400" indent="-533400">
              <a:buFontTx/>
              <a:buAutoNum type="arabicPeriod"/>
            </a:pPr>
            <a:r>
              <a:rPr lang="ru-RU" sz="2800" dirty="0"/>
              <a:t>Определить объем тела неправильной формы.</a:t>
            </a:r>
          </a:p>
          <a:p>
            <a:pPr marL="533400" indent="-533400">
              <a:buFontTx/>
              <a:buAutoNum type="arabicPeriod"/>
            </a:pPr>
            <a:r>
              <a:rPr lang="ru-RU" sz="2800" dirty="0"/>
              <a:t>Определить скорость своего движения в классе.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«Эврика»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Наше путешествие продолжается. Мы движемся к пику «Эврика». </a:t>
            </a:r>
            <a:r>
              <a:rPr lang="ru-RU" sz="2000" dirty="0" smtClean="0"/>
              <a:t>   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Первым </a:t>
            </a:r>
            <a:r>
              <a:rPr lang="ru-RU" sz="2000" dirty="0"/>
              <a:t>покорит пик, тот, кто решит две задачи.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                                 Удачи </a:t>
            </a:r>
            <a:r>
              <a:rPr lang="ru-RU" sz="2000" dirty="0"/>
              <a:t>Вам!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Найти время движения, если тело, двигаясь со скоростью 36 км/ч, прошло путь 144 км.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Определить скорость самолета, который за время 2 часа пролетел расстояние 1440 км.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В течение 30с поезд двигался равномерно со скоростью 72км/ч. Какой путь он прошел за это время.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Страус бежит со скоростью 22м/с. Какой путь он пробежал за 1минуту?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В результате систематических наблюдений ученые установили, что скорость движения перелетных стай от 18 до 93,6 км/ч. При этом весной птицы летят со средней  скоростью около 54 км/ч, а осенью – 43,2 км/ч. Переведите перечисленные выше скорости в единицы СИ (м/с).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300</TotalTime>
  <Words>738</Words>
  <Application>Microsoft Office PowerPoint</Application>
  <PresentationFormat>Экран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Равновесие</vt:lpstr>
      <vt:lpstr>Формула</vt:lpstr>
      <vt:lpstr> Повторение по теме: «Движение и взаимодействие тел»</vt:lpstr>
      <vt:lpstr>Цели урока</vt:lpstr>
      <vt:lpstr>Этап I - оргмомент</vt:lpstr>
      <vt:lpstr>Этап II – основная часть</vt:lpstr>
      <vt:lpstr>«Угадай-ка»</vt:lpstr>
      <vt:lpstr>«Формулы»</vt:lpstr>
      <vt:lpstr>«Загадки»</vt:lpstr>
      <vt:lpstr>«Эксперимент»</vt:lpstr>
      <vt:lpstr>«Эврика»</vt:lpstr>
      <vt:lpstr>Этап III – подведения итогов</vt:lpstr>
    </vt:vector>
  </TitlesOfParts>
  <Company>МАССАД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«Движение и взаимодействие тел»</dc:title>
  <dc:creator>рнекынро</dc:creator>
  <cp:lastModifiedBy>Майск-школа1</cp:lastModifiedBy>
  <cp:revision>12</cp:revision>
  <dcterms:created xsi:type="dcterms:W3CDTF">2008-10-12T09:29:08Z</dcterms:created>
  <dcterms:modified xsi:type="dcterms:W3CDTF">2014-10-23T04:39:15Z</dcterms:modified>
</cp:coreProperties>
</file>