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1"/>
  </p:notesMasterIdLst>
  <p:sldIdLst>
    <p:sldId id="319" r:id="rId2"/>
    <p:sldId id="320" r:id="rId3"/>
    <p:sldId id="321" r:id="rId4"/>
    <p:sldId id="322" r:id="rId5"/>
    <p:sldId id="323" r:id="rId6"/>
    <p:sldId id="318" r:id="rId7"/>
    <p:sldId id="307" r:id="rId8"/>
    <p:sldId id="278" r:id="rId9"/>
    <p:sldId id="280" r:id="rId10"/>
    <p:sldId id="281" r:id="rId11"/>
    <p:sldId id="309" r:id="rId12"/>
    <p:sldId id="311" r:id="rId13"/>
    <p:sldId id="296" r:id="rId14"/>
    <p:sldId id="298" r:id="rId15"/>
    <p:sldId id="316" r:id="rId16"/>
    <p:sldId id="317" r:id="rId17"/>
    <p:sldId id="293" r:id="rId18"/>
    <p:sldId id="291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3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66"/>
    <a:srgbClr val="CC0000"/>
    <a:srgbClr val="990099"/>
    <a:srgbClr val="660033"/>
    <a:srgbClr val="CC00CC"/>
    <a:srgbClr val="1C1C1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52" autoAdjust="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7961-BF8C-4EA2-9194-808200A15AB2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4F8E2-899D-4A6E-9616-4AA238A95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625-1C4A-43E2-80B4-B98CE2BF1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16D-39A8-4D1A-BCAC-34CC4FA5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2BC7-6EDC-4FDF-8ADF-81C58814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569C-369B-40EF-94F9-961BAF24D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EEC9E0-1DBB-4CEA-AD65-6D0102F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9EB4-2303-41DB-99A1-2AA206184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21E0-AA75-4675-81F8-7BEF4625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D330-D9F0-4E5A-9245-A1205CA56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3F91-E7C8-4AEB-9527-3C3B3CEB5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D701-6DFE-432F-AF26-27640626C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7B16-363A-4D6C-A13E-D917A519D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76E3F7-BDA0-48DC-AB17-B36498F34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cvyNcs3Cw" TargetMode="External"/><Relationship Id="rId2" Type="http://schemas.openxmlformats.org/officeDocument/2006/relationships/hyperlink" Target="http://www.youtube.com/watch?v=TB94dkCgu_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Lenovo\Downloads\Dvizhenie_dozhdevogo_chervya.mp4" TargetMode="External"/><Relationship Id="rId1" Type="http://schemas.openxmlformats.org/officeDocument/2006/relationships/video" Target="file:///C:\Users\Lenovo\Desktop\&#1050;%20&#1059;&#1056;&#1054;&#1050;&#1059;%20&#1050;&#1054;&#1051;&#1068;&#1063;&#1045;&#1062;&#1067;\Dvizhenie_dozhdevogo_chervya%20(1).mp4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Презентация к уроку биологии в 7 классе по теме «Тип Кольчатые черви. класс малощетинковые черви»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Умк</a:t>
            </a:r>
            <a:r>
              <a:rPr lang="ru-RU" sz="2400" i="1" dirty="0" smtClean="0">
                <a:solidFill>
                  <a:srgbClr val="002060"/>
                </a:solidFill>
              </a:rPr>
              <a:t> Пасечника)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Выполнила учитель биологии МБОУ СОШ №120 Московского района г. Казани</a:t>
            </a:r>
          </a:p>
          <a:p>
            <a:r>
              <a:rPr lang="ru-RU" i="1" dirty="0" smtClean="0"/>
              <a:t>Часть 2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0932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i="1" kern="1200" cap="all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Половая система</a:t>
            </a:r>
            <a:endParaRPr lang="ru-RU" sz="4800" i="1" kern="1200" cap="all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196975"/>
            <a:ext cx="8229600" cy="2736850"/>
          </a:xfrm>
        </p:spPr>
        <p:txBody>
          <a:bodyPr/>
          <a:lstStyle/>
          <a:p>
            <a:r>
              <a:rPr lang="ru-RU" b="1" dirty="0"/>
              <a:t>Семенники</a:t>
            </a:r>
            <a:r>
              <a:rPr lang="ru-RU" dirty="0"/>
              <a:t> (</a:t>
            </a:r>
            <a:r>
              <a:rPr lang="ru-RU" sz="4000" b="1" dirty="0">
                <a:latin typeface="Arial Black" pitchFamily="34" charset="0"/>
                <a:cs typeface="Arial" charset="0"/>
              </a:rPr>
              <a:t>♂</a:t>
            </a:r>
            <a:r>
              <a:rPr lang="ru-RU" dirty="0">
                <a:cs typeface="Arial" charset="0"/>
              </a:rPr>
              <a:t>)</a:t>
            </a:r>
          </a:p>
          <a:p>
            <a:r>
              <a:rPr lang="ru-RU" b="1" dirty="0">
                <a:cs typeface="Arial" charset="0"/>
              </a:rPr>
              <a:t>Яичники</a:t>
            </a:r>
            <a:r>
              <a:rPr lang="ru-RU" dirty="0">
                <a:cs typeface="Arial" charset="0"/>
              </a:rPr>
              <a:t> (</a:t>
            </a:r>
            <a:r>
              <a:rPr lang="ru-RU" sz="4000" b="1" dirty="0">
                <a:latin typeface="Arial Black" pitchFamily="34" charset="0"/>
                <a:cs typeface="Arial" charset="0"/>
              </a:rPr>
              <a:t>♀</a:t>
            </a:r>
            <a:r>
              <a:rPr lang="ru-RU" dirty="0">
                <a:cs typeface="Arial" charset="0"/>
              </a:rPr>
              <a:t>)</a:t>
            </a:r>
          </a:p>
          <a:p>
            <a:pPr>
              <a:buFontTx/>
              <a:buNone/>
            </a:pPr>
            <a:endParaRPr lang="ru-RU" sz="1000" dirty="0">
              <a:cs typeface="Arial" charset="0"/>
            </a:endParaRPr>
          </a:p>
          <a:p>
            <a:pPr>
              <a:buFontTx/>
              <a:buNone/>
            </a:pPr>
            <a:r>
              <a:rPr lang="ru-RU" dirty="0">
                <a:cs typeface="Arial" charset="0"/>
              </a:rPr>
              <a:t>   Встречаются как гермафродиты, так и раздельнополые</a:t>
            </a:r>
          </a:p>
        </p:txBody>
      </p:sp>
      <p:pic>
        <p:nvPicPr>
          <p:cNvPr id="110596" name="Picture 4" descr="40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11" b="13130"/>
          <a:stretch>
            <a:fillRect/>
          </a:stretch>
        </p:blipFill>
        <p:spPr bwMode="auto">
          <a:xfrm>
            <a:off x="4572000" y="4076700"/>
            <a:ext cx="4248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Line 5"/>
          <p:cNvSpPr>
            <a:spLocks noChangeShapeType="1"/>
          </p:cNvSpPr>
          <p:nvPr/>
        </p:nvSpPr>
        <p:spPr bwMode="auto">
          <a:xfrm flipV="1">
            <a:off x="3851275" y="4868863"/>
            <a:ext cx="2665413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124075" y="5229225"/>
            <a:ext cx="164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 i="1">
                <a:solidFill>
                  <a:srgbClr val="0066FF"/>
                </a:solidFill>
              </a:rPr>
              <a:t>Поясок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червь 2" descr="Кольчатый-червь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2765425"/>
            <a:ext cx="5327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червь 1" descr="D:\Папа\Рабочее место учителя\В работе\Зоология\З15 Кольчатые черви\15 рис\В нутренне строение\Размножение\Кольчатый-черв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1905000"/>
            <a:ext cx="5327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муфточка 2"/>
          <p:cNvSpPr/>
          <p:nvPr/>
        </p:nvSpPr>
        <p:spPr>
          <a:xfrm>
            <a:off x="3635375" y="1820863"/>
            <a:ext cx="827088" cy="1476375"/>
          </a:xfrm>
          <a:prstGeom prst="roundRect">
            <a:avLst>
              <a:gd name="adj" fmla="val 2747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муфточка 1"/>
          <p:cNvSpPr/>
          <p:nvPr/>
        </p:nvSpPr>
        <p:spPr>
          <a:xfrm>
            <a:off x="4652963" y="1820863"/>
            <a:ext cx="828675" cy="1476375"/>
          </a:xfrm>
          <a:prstGeom prst="roundRect">
            <a:avLst>
              <a:gd name="adj" fmla="val 2747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ем 2"/>
          <p:cNvSpPr>
            <a:spLocks noChangeAspect="1"/>
          </p:cNvSpPr>
          <p:nvPr/>
        </p:nvSpPr>
        <p:spPr>
          <a:xfrm>
            <a:off x="3965575" y="2862263"/>
            <a:ext cx="179388" cy="185737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ем 1"/>
          <p:cNvSpPr>
            <a:spLocks noChangeAspect="1"/>
          </p:cNvSpPr>
          <p:nvPr/>
        </p:nvSpPr>
        <p:spPr>
          <a:xfrm>
            <a:off x="5019675" y="2017713"/>
            <a:ext cx="179388" cy="185737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" name="Муж" descr="C:\Program Files\Microsoft Office\Media\CntCD1\ClipArt2\j021727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0" y="1846263"/>
            <a:ext cx="5461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Жен" descr="C:\Program Files\Microsoft Office\Media\CntCD1\ClipArt2\j021728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9013" y="1920875"/>
            <a:ext cx="536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Кокон"/>
          <p:cNvGrpSpPr>
            <a:grpSpLocks/>
          </p:cNvGrpSpPr>
          <p:nvPr/>
        </p:nvGrpSpPr>
        <p:grpSpPr bwMode="auto">
          <a:xfrm>
            <a:off x="4652963" y="1820863"/>
            <a:ext cx="828675" cy="1476375"/>
            <a:chOff x="7066319" y="3514344"/>
            <a:chExt cx="828000" cy="1476000"/>
          </a:xfrm>
        </p:grpSpPr>
        <p:sp>
          <p:nvSpPr>
            <p:cNvPr id="74" name="муфточка 1"/>
            <p:cNvSpPr/>
            <p:nvPr/>
          </p:nvSpPr>
          <p:spPr>
            <a:xfrm>
              <a:off x="7066319" y="3514344"/>
              <a:ext cx="828000" cy="1476000"/>
            </a:xfrm>
            <a:prstGeom prst="roundRect">
              <a:avLst>
                <a:gd name="adj" fmla="val 27470"/>
              </a:avLst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>
              <a:spLocks noChangeAspect="1"/>
            </p:cNvSpPr>
            <p:nvPr/>
          </p:nvSpPr>
          <p:spPr>
            <a:xfrm>
              <a:off x="7349068" y="3708399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Овал 75"/>
            <p:cNvSpPr>
              <a:spLocks noChangeAspect="1"/>
            </p:cNvSpPr>
            <p:nvPr/>
          </p:nvSpPr>
          <p:spPr>
            <a:xfrm>
              <a:off x="7620000" y="3920066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Овал 76"/>
            <p:cNvSpPr>
              <a:spLocks noChangeAspect="1"/>
            </p:cNvSpPr>
            <p:nvPr/>
          </p:nvSpPr>
          <p:spPr>
            <a:xfrm>
              <a:off x="7391401" y="4072467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Овал 77"/>
            <p:cNvSpPr>
              <a:spLocks noChangeAspect="1"/>
            </p:cNvSpPr>
            <p:nvPr/>
          </p:nvSpPr>
          <p:spPr>
            <a:xfrm>
              <a:off x="7382938" y="4428067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Овал 78"/>
            <p:cNvSpPr>
              <a:spLocks noChangeAspect="1"/>
            </p:cNvSpPr>
            <p:nvPr/>
          </p:nvSpPr>
          <p:spPr>
            <a:xfrm>
              <a:off x="7467598" y="4572000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Овал 79"/>
            <p:cNvSpPr>
              <a:spLocks noChangeAspect="1"/>
            </p:cNvSpPr>
            <p:nvPr/>
          </p:nvSpPr>
          <p:spPr>
            <a:xfrm>
              <a:off x="7662334" y="4318000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Овал 80"/>
            <p:cNvSpPr>
              <a:spLocks noChangeAspect="1"/>
            </p:cNvSpPr>
            <p:nvPr/>
          </p:nvSpPr>
          <p:spPr>
            <a:xfrm>
              <a:off x="7162801" y="4157132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Овал 81"/>
            <p:cNvSpPr>
              <a:spLocks noChangeAspect="1"/>
            </p:cNvSpPr>
            <p:nvPr/>
          </p:nvSpPr>
          <p:spPr>
            <a:xfrm>
              <a:off x="7154334" y="3920066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7357529" y="3886200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7628461" y="4182537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Овал 84"/>
            <p:cNvSpPr>
              <a:spLocks noChangeAspect="1"/>
            </p:cNvSpPr>
            <p:nvPr/>
          </p:nvSpPr>
          <p:spPr>
            <a:xfrm>
              <a:off x="7476065" y="4275669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Овал 85"/>
            <p:cNvSpPr>
              <a:spLocks noChangeAspect="1"/>
            </p:cNvSpPr>
            <p:nvPr/>
          </p:nvSpPr>
          <p:spPr>
            <a:xfrm>
              <a:off x="7281328" y="4682071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Овал 86"/>
            <p:cNvSpPr>
              <a:spLocks noChangeAspect="1"/>
            </p:cNvSpPr>
            <p:nvPr/>
          </p:nvSpPr>
          <p:spPr>
            <a:xfrm>
              <a:off x="7543795" y="4826004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87"/>
            <p:cNvSpPr>
              <a:spLocks noChangeAspect="1"/>
            </p:cNvSpPr>
            <p:nvPr/>
          </p:nvSpPr>
          <p:spPr>
            <a:xfrm>
              <a:off x="7670795" y="4572004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>
              <a:spLocks noChangeAspect="1"/>
            </p:cNvSpPr>
            <p:nvPr/>
          </p:nvSpPr>
          <p:spPr>
            <a:xfrm>
              <a:off x="7171262" y="4419603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89"/>
            <p:cNvSpPr>
              <a:spLocks noChangeAspect="1"/>
            </p:cNvSpPr>
            <p:nvPr/>
          </p:nvSpPr>
          <p:spPr>
            <a:xfrm>
              <a:off x="7247465" y="4258740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>
              <a:spLocks noChangeAspect="1"/>
            </p:cNvSpPr>
            <p:nvPr/>
          </p:nvSpPr>
          <p:spPr>
            <a:xfrm>
              <a:off x="7586129" y="3623737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Овал 91"/>
            <p:cNvSpPr>
              <a:spLocks noChangeAspect="1"/>
            </p:cNvSpPr>
            <p:nvPr/>
          </p:nvSpPr>
          <p:spPr>
            <a:xfrm>
              <a:off x="7247462" y="3657604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>
              <a:spLocks noChangeAspect="1"/>
            </p:cNvSpPr>
            <p:nvPr/>
          </p:nvSpPr>
          <p:spPr>
            <a:xfrm>
              <a:off x="7260864" y="4047214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Овал 93"/>
            <p:cNvSpPr>
              <a:spLocks noChangeAspect="1"/>
            </p:cNvSpPr>
            <p:nvPr/>
          </p:nvSpPr>
          <p:spPr>
            <a:xfrm>
              <a:off x="7523257" y="3784821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>
              <a:spLocks noChangeAspect="1"/>
            </p:cNvSpPr>
            <p:nvPr/>
          </p:nvSpPr>
          <p:spPr>
            <a:xfrm>
              <a:off x="7181351" y="4595854"/>
              <a:ext cx="108000" cy="108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7" name="Заголовок 1"/>
          <p:cNvSpPr txBox="1">
            <a:spLocks/>
          </p:cNvSpPr>
          <p:nvPr/>
        </p:nvSpPr>
        <p:spPr>
          <a:xfrm>
            <a:off x="609600" y="190500"/>
            <a:ext cx="8153400" cy="8255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pc="3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Половое размножение</a:t>
            </a:r>
          </a:p>
        </p:txBody>
      </p:sp>
      <p:pic>
        <p:nvPicPr>
          <p:cNvPr id="15372" name="Рисунок 97" descr="800px-Earthworm_klitellum_copulation_beentre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17032"/>
            <a:ext cx="638242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5.55556E-7 0.149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-0.147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4225E-7 L 3.33333E-6 0.1579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39 -2.22222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415E-6 L 1.11111E-6 0.16051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90aeoriumb.com.ua/images/stories/razmnogenie_cherv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51496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806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Взрослый червь  и развитие молодых червей в коконе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18487" cy="735012"/>
          </a:xfrm>
        </p:spPr>
        <p:txBody>
          <a:bodyPr/>
          <a:lstStyle/>
          <a:p>
            <a:r>
              <a:rPr lang="ru-RU" sz="3600" b="1" i="1" dirty="0">
                <a:solidFill>
                  <a:srgbClr val="002060"/>
                </a:solidFill>
              </a:rPr>
              <a:t>Роль дождевых червей в природе: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688"/>
            <a:ext cx="7560071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Круговорот веществ в природе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Образуют перегной - гумус (органическая часть почвы, богатая питательными веществами) – «хлеб» для растений (98% почвенного азота, 60% фосфора, 80% калия и др. минеральные элементы для роста растений)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Звено в цепи питания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Образуют дренаж почвы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Обеззараживают </a:t>
            </a:r>
            <a:r>
              <a:rPr lang="ru-RU" sz="2800" b="1" dirty="0" smtClean="0">
                <a:solidFill>
                  <a:srgbClr val="006600"/>
                </a:solidFill>
              </a:rPr>
              <a:t>почву</a:t>
            </a:r>
            <a:endParaRPr lang="ru-RU" sz="2800" b="1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Рыхлят почву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Создают вентиляцию почвы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Подготавливают </a:t>
            </a:r>
            <a:r>
              <a:rPr lang="ru-RU" sz="2800" b="1" dirty="0" smtClean="0">
                <a:solidFill>
                  <a:srgbClr val="006600"/>
                </a:solidFill>
              </a:rPr>
              <a:t>землю </a:t>
            </a:r>
            <a:r>
              <a:rPr lang="ru-RU" sz="2800" b="1" dirty="0">
                <a:solidFill>
                  <a:srgbClr val="006600"/>
                </a:solidFill>
              </a:rPr>
              <a:t>для роста растений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6146" name="Picture 2" descr="http://f1.mylove.ru/Q_1Cu41pKc1qDVQm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2636912"/>
            <a:ext cx="2483768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68313" y="317500"/>
            <a:ext cx="821848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Роль дождевых червей в жизни человека: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67544" y="83671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1. </a:t>
            </a:r>
            <a:r>
              <a:rPr lang="ru-RU" sz="2800" b="1" dirty="0" err="1">
                <a:solidFill>
                  <a:srgbClr val="006600"/>
                </a:solidFill>
              </a:rPr>
              <a:t>Гумусное</a:t>
            </a:r>
            <a:r>
              <a:rPr lang="ru-RU" sz="2800" b="1" dirty="0">
                <a:solidFill>
                  <a:srgbClr val="006600"/>
                </a:solidFill>
              </a:rPr>
              <a:t> (органическое) удобрение.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2. БАВ (биологически активные вещества - незаменимые аминокислоты, ферменты, витамины) используются в: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</a:rPr>
              <a:t>ветеринарии,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</a:rPr>
              <a:t>фармакологии,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</a:rPr>
              <a:t>косметологии,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</a:rPr>
              <a:t>сельском хозяйстве,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err="1">
                <a:solidFill>
                  <a:srgbClr val="006600"/>
                </a:solidFill>
              </a:rPr>
              <a:t>биотехнологических</a:t>
            </a:r>
            <a:r>
              <a:rPr lang="ru-RU" sz="2000" b="1" dirty="0">
                <a:solidFill>
                  <a:srgbClr val="006600"/>
                </a:solidFill>
              </a:rPr>
              <a:t> отраслях.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3. Корм для рыб, домашних животных.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4. Белковая мука, консервы.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5. Переработка навоза, отходов.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6. Изучение процессов регенерации</a:t>
            </a:r>
          </a:p>
        </p:txBody>
      </p:sp>
      <p:pic>
        <p:nvPicPr>
          <p:cNvPr id="5122" name="Picture 2" descr="http://f1.mylove.ru/Q_1Cu41pKc1qDVQm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4800" y="4293096"/>
            <a:ext cx="2099199" cy="2564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02.radikal.ru/i199/1106/cc/3cb1eb8a08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64497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8052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червятник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60648"/>
            <a:ext cx="343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tx2"/>
                </a:solidFill>
              </a:rPr>
              <a:t>Вермикультура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99920464_kaliforniyskiy_chervjpg1.jpg"/>
          <p:cNvPicPr>
            <a:picLocks noChangeAspect="1"/>
          </p:cNvPicPr>
          <p:nvPr/>
        </p:nvPicPr>
        <p:blipFill>
          <a:blip r:embed="rId3" cstate="print"/>
          <a:srcRect l="15364"/>
          <a:stretch>
            <a:fillRect/>
          </a:stretch>
        </p:blipFill>
        <p:spPr>
          <a:xfrm>
            <a:off x="4490352" y="1268760"/>
            <a:ext cx="465364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Вермиферма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3144">
            <a:off x="3857599" y="2514789"/>
            <a:ext cx="5364088" cy="3553709"/>
          </a:xfrm>
          <a:prstGeom prst="rect">
            <a:avLst/>
          </a:prstGeom>
        </p:spPr>
      </p:pic>
      <p:pic>
        <p:nvPicPr>
          <p:cNvPr id="4" name="Рисунок 3" descr="99920464_kaliforniyskiy_chervjp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6300" y="2996952"/>
            <a:ext cx="4686300" cy="3429000"/>
          </a:xfrm>
          <a:prstGeom prst="rect">
            <a:avLst/>
          </a:prstGeom>
        </p:spPr>
      </p:pic>
      <p:pic>
        <p:nvPicPr>
          <p:cNvPr id="5" name="Рисунок 4" descr="ave2tRJzum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836712"/>
            <a:ext cx="5422867" cy="356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Тело разделено на сегменты.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Большинство имеют выросты тела – </a:t>
            </a:r>
            <a:r>
              <a:rPr lang="ru-RU" sz="2400" dirty="0" smtClean="0"/>
              <a:t>щетинки.</a:t>
            </a: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Имеют первичную и вторичную полость тела.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Кожно-мускульный мешок состоит из </a:t>
            </a:r>
            <a:r>
              <a:rPr lang="ru-RU" sz="2400" dirty="0" smtClean="0"/>
              <a:t> кожи, кольцевой </a:t>
            </a:r>
            <a:r>
              <a:rPr lang="ru-RU" sz="2400" dirty="0"/>
              <a:t>и продольной мускулатуры.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Нервная система состоит из окологлоточного кольца и брюшной нервной цепочки.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Кровеносная система замкнутая, состоит из сосудов.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Дыхание осуществляется всей поверхностью тела.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Пищеварительная система сквозная.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400" dirty="0"/>
              <a:t>Выделительная система представлена метанефридиями.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Оцени свою работу на уроке: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«5» - усвоил теоретический материал, всё выполнил в лабораторной работе, работал на протяжении всего урока;</a:t>
            </a:r>
          </a:p>
          <a:p>
            <a:pPr>
              <a:buFontTx/>
              <a:buNone/>
            </a:pPr>
            <a:r>
              <a:rPr lang="ru-RU" sz="2800" dirty="0"/>
              <a:t>«4» - испытывал затруднения при изучении теоретического материала, либо при выполнении лабораторной работы, но активно работал на протяжении всего урока;</a:t>
            </a:r>
          </a:p>
          <a:p>
            <a:pPr>
              <a:buFontTx/>
              <a:buNone/>
            </a:pPr>
            <a:r>
              <a:rPr lang="ru-RU" sz="2800" dirty="0"/>
              <a:t>«3» - были затруднения при выполнении всех заданий, к концу урока так ничего и не понял. Нужна индивидуальная помощь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Параграф 9</a:t>
            </a:r>
            <a:endParaRPr lang="ru-RU" sz="2800" dirty="0"/>
          </a:p>
          <a:p>
            <a:r>
              <a:rPr lang="ru-RU" sz="2800" dirty="0"/>
              <a:t>Задание в рабочих тетрадях </a:t>
            </a:r>
            <a:r>
              <a:rPr lang="ru-RU" sz="2800" dirty="0" smtClean="0"/>
              <a:t>1-3 на стр.16</a:t>
            </a:r>
            <a:endParaRPr lang="ru-RU" sz="2800" dirty="0"/>
          </a:p>
          <a:p>
            <a:r>
              <a:rPr lang="ru-RU" sz="2800" dirty="0"/>
              <a:t>приготовить сообщение о морских червях или о пиявках (по желанию</a:t>
            </a:r>
            <a:r>
              <a:rPr lang="ru-RU" sz="2800" dirty="0" smtClean="0"/>
              <a:t>).</a:t>
            </a:r>
          </a:p>
          <a:p>
            <a:r>
              <a:rPr lang="en-US" sz="2800" dirty="0" smtClean="0">
                <a:hlinkClick r:id="rId2"/>
              </a:rPr>
              <a:t>http://www.youtube.com/watch?v=TB94dkCgu_U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http://www.youtube.com/watch?v=zlcvyNcs3Cw</a:t>
            </a:r>
            <a:endParaRPr lang="ru-RU" sz="2800" dirty="0" smtClean="0"/>
          </a:p>
          <a:p>
            <a:r>
              <a:rPr lang="en-US" sz="2800" dirty="0" smtClean="0"/>
              <a:t>http://www.youtube.com/watch?v=-WpqyI-u1Gw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1824609"/>
            <a:ext cx="70567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44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(самостоятельная работа с учебником)</a:t>
            </a:r>
            <a:endParaRPr lang="ru-RU" sz="4400" b="1" i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vizhenie_dozhdevogo_chervya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508770" y="7101408"/>
            <a:ext cx="2459765" cy="1844824"/>
          </a:xfrm>
          <a:prstGeom prst="rect">
            <a:avLst/>
          </a:prstGeom>
        </p:spPr>
      </p:pic>
      <p:pic>
        <p:nvPicPr>
          <p:cNvPr id="4" name="Dvizhenie_dozhdevogo_chervya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51520" y="548680"/>
            <a:ext cx="8494277" cy="553152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перечный срез кольчатых черве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1900238"/>
            <a:ext cx="34004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эктодерма" descr="Эктодерм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10820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энтодерма" descr="Энтодерм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200" y="292258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мезодерма"/>
          <p:cNvGrpSpPr>
            <a:grpSpLocks/>
          </p:cNvGrpSpPr>
          <p:nvPr/>
        </p:nvGrpSpPr>
        <p:grpSpPr bwMode="auto">
          <a:xfrm>
            <a:off x="1250950" y="2417763"/>
            <a:ext cx="2195513" cy="2257425"/>
            <a:chOff x="4474433" y="3268045"/>
            <a:chExt cx="2096265" cy="2123414"/>
          </a:xfrm>
        </p:grpSpPr>
        <p:grpSp>
          <p:nvGrpSpPr>
            <p:cNvPr id="6" name="Группа 10"/>
            <p:cNvGrpSpPr>
              <a:grpSpLocks/>
            </p:cNvGrpSpPr>
            <p:nvPr/>
          </p:nvGrpSpPr>
          <p:grpSpPr bwMode="auto">
            <a:xfrm>
              <a:off x="4474433" y="3294939"/>
              <a:ext cx="2096265" cy="2052001"/>
              <a:chOff x="4474433" y="3294939"/>
              <a:chExt cx="2096265" cy="2052001"/>
            </a:xfrm>
          </p:grpSpPr>
          <p:sp>
            <p:nvSpPr>
              <p:cNvPr id="10" name="Арка 9"/>
              <p:cNvSpPr/>
              <p:nvPr/>
            </p:nvSpPr>
            <p:spPr>
              <a:xfrm rot="16200000" flipH="1">
                <a:off x="4402721" y="3366636"/>
                <a:ext cx="2051738" cy="1908314"/>
              </a:xfrm>
              <a:prstGeom prst="blockArc">
                <a:avLst>
                  <a:gd name="adj1" fmla="val 10800000"/>
                  <a:gd name="adj2" fmla="val 50218"/>
                  <a:gd name="adj3" fmla="val 21729"/>
                </a:avLst>
              </a:prstGeom>
              <a:solidFill>
                <a:srgbClr val="66FFFF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Арка 10"/>
              <p:cNvSpPr/>
              <p:nvPr/>
            </p:nvSpPr>
            <p:spPr>
              <a:xfrm rot="5400000">
                <a:off x="4590672" y="3366636"/>
                <a:ext cx="2051738" cy="1908314"/>
              </a:xfrm>
              <a:prstGeom prst="blockArc">
                <a:avLst>
                  <a:gd name="adj1" fmla="val 10800000"/>
                  <a:gd name="adj2" fmla="val 21550141"/>
                  <a:gd name="adj3" fmla="val 22672"/>
                </a:avLst>
              </a:prstGeom>
              <a:solidFill>
                <a:srgbClr val="66FFFF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вал 6"/>
            <p:cNvSpPr>
              <a:spLocks noChangeAspect="1"/>
            </p:cNvSpPr>
            <p:nvPr/>
          </p:nvSpPr>
          <p:spPr>
            <a:xfrm>
              <a:off x="5297479" y="4918095"/>
              <a:ext cx="480488" cy="47336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5314151" y="3268045"/>
              <a:ext cx="482004" cy="47336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Т Эктодерма"/>
          <p:cNvGrpSpPr>
            <a:grpSpLocks/>
          </p:cNvGrpSpPr>
          <p:nvPr/>
        </p:nvGrpSpPr>
        <p:grpSpPr bwMode="auto">
          <a:xfrm>
            <a:off x="3011488" y="2108200"/>
            <a:ext cx="3806825" cy="400050"/>
            <a:chOff x="3011056" y="1744317"/>
            <a:chExt cx="3807126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125773" y="1744317"/>
              <a:ext cx="1692409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Эктодерма</a:t>
              </a:r>
            </a:p>
          </p:txBody>
        </p:sp>
        <p:cxnSp>
          <p:nvCxnSpPr>
            <p:cNvPr id="14" name="Прямая со стрелкой 13"/>
            <p:cNvCxnSpPr>
              <a:stCxn id="13" idx="1"/>
            </p:cNvCxnSpPr>
            <p:nvPr/>
          </p:nvCxnSpPr>
          <p:spPr>
            <a:xfrm rot="10800000" flipV="1">
              <a:off x="3011056" y="1944372"/>
              <a:ext cx="2114717" cy="9685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Т мезодерма"/>
          <p:cNvGrpSpPr>
            <a:grpSpLocks/>
          </p:cNvGrpSpPr>
          <p:nvPr/>
        </p:nvGrpSpPr>
        <p:grpSpPr bwMode="auto">
          <a:xfrm>
            <a:off x="3214688" y="3341688"/>
            <a:ext cx="3603625" cy="400050"/>
            <a:chOff x="3214256" y="2977774"/>
            <a:chExt cx="3603926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5125766" y="2977774"/>
              <a:ext cx="1692416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Мезодерма</a:t>
              </a:r>
            </a:p>
          </p:txBody>
        </p:sp>
        <p:cxnSp>
          <p:nvCxnSpPr>
            <p:cNvPr id="17" name="Прямая со стрелкой 16"/>
            <p:cNvCxnSpPr>
              <a:stCxn id="16" idx="1"/>
            </p:cNvCxnSpPr>
            <p:nvPr/>
          </p:nvCxnSpPr>
          <p:spPr>
            <a:xfrm rot="10800000">
              <a:off x="3214256" y="3168303"/>
              <a:ext cx="1911510" cy="952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Т Энтодерма"/>
          <p:cNvGrpSpPr>
            <a:grpSpLocks/>
          </p:cNvGrpSpPr>
          <p:nvPr/>
        </p:nvGrpSpPr>
        <p:grpSpPr bwMode="auto">
          <a:xfrm>
            <a:off x="2605088" y="4011613"/>
            <a:ext cx="4213225" cy="963612"/>
            <a:chOff x="2604656" y="3648365"/>
            <a:chExt cx="4213526" cy="962977"/>
          </a:xfrm>
        </p:grpSpPr>
        <p:sp>
          <p:nvSpPr>
            <p:cNvPr id="19" name="TextBox 18"/>
            <p:cNvSpPr txBox="1"/>
            <p:nvPr/>
          </p:nvSpPr>
          <p:spPr>
            <a:xfrm>
              <a:off x="5125786" y="4211556"/>
              <a:ext cx="1692396" cy="399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Энтодерма</a:t>
              </a:r>
            </a:p>
          </p:txBody>
        </p:sp>
        <p:cxnSp>
          <p:nvCxnSpPr>
            <p:cNvPr id="20" name="Прямая со стрелкой 19"/>
            <p:cNvCxnSpPr>
              <a:stCxn id="19" idx="1"/>
            </p:cNvCxnSpPr>
            <p:nvPr/>
          </p:nvCxnSpPr>
          <p:spPr>
            <a:xfrm rot="10800000">
              <a:off x="2604656" y="3648365"/>
              <a:ext cx="2521130" cy="76308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Т целом"/>
          <p:cNvGrpSpPr>
            <a:grpSpLocks/>
          </p:cNvGrpSpPr>
          <p:nvPr/>
        </p:nvGrpSpPr>
        <p:grpSpPr bwMode="auto">
          <a:xfrm>
            <a:off x="3000375" y="3786188"/>
            <a:ext cx="3735388" cy="2143125"/>
            <a:chOff x="3159474" y="1334705"/>
            <a:chExt cx="2929475" cy="2143135"/>
          </a:xfrm>
        </p:grpSpPr>
        <p:sp>
          <p:nvSpPr>
            <p:cNvPr id="22" name="TextBox 21"/>
            <p:cNvSpPr txBox="1"/>
            <p:nvPr/>
          </p:nvSpPr>
          <p:spPr>
            <a:xfrm>
              <a:off x="5004557" y="2977775"/>
              <a:ext cx="1084392" cy="5000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Целом</a:t>
              </a:r>
            </a:p>
          </p:txBody>
        </p:sp>
        <p:cxnSp>
          <p:nvCxnSpPr>
            <p:cNvPr id="23" name="Прямая со стрелкой 22"/>
            <p:cNvCxnSpPr>
              <a:stCxn id="22" idx="1"/>
            </p:cNvCxnSpPr>
            <p:nvPr/>
          </p:nvCxnSpPr>
          <p:spPr>
            <a:xfrm rot="10800000">
              <a:off x="3159474" y="1334705"/>
              <a:ext cx="1845083" cy="1893896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609600" y="190500"/>
            <a:ext cx="81534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pc="3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Вторичная полость тела</a:t>
            </a:r>
          </a:p>
        </p:txBody>
      </p:sp>
      <p:pic>
        <p:nvPicPr>
          <p:cNvPr id="25" name="Рисунок 24" descr="C_IMAGE_04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1071563"/>
            <a:ext cx="4857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еречный срез кольчатых черве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1900238"/>
            <a:ext cx="34004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671763" y="2043113"/>
            <a:ext cx="5345112" cy="400050"/>
            <a:chOff x="2671282" y="2043308"/>
            <a:chExt cx="5346246" cy="4001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69084" y="2043308"/>
              <a:ext cx="244844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кутикула</a:t>
              </a:r>
            </a:p>
          </p:txBody>
        </p:sp>
        <p:cxnSp>
          <p:nvCxnSpPr>
            <p:cNvPr id="5" name="Прямая со стрелкой 4"/>
            <p:cNvCxnSpPr>
              <a:stCxn id="4" idx="1"/>
            </p:cNvCxnSpPr>
            <p:nvPr/>
          </p:nvCxnSpPr>
          <p:spPr>
            <a:xfrm rot="10800000">
              <a:off x="2671282" y="2116344"/>
              <a:ext cx="2897802" cy="127019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246438" y="2530475"/>
            <a:ext cx="5040312" cy="469900"/>
            <a:chOff x="3246634" y="2531142"/>
            <a:chExt cx="5040142" cy="469230"/>
          </a:xfrm>
        </p:grpSpPr>
        <p:sp>
          <p:nvSpPr>
            <p:cNvPr id="7" name="TextBox 6"/>
            <p:cNvSpPr txBox="1"/>
            <p:nvPr/>
          </p:nvSpPr>
          <p:spPr>
            <a:xfrm>
              <a:off x="5569068" y="2531142"/>
              <a:ext cx="2717708" cy="4692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кожный эпителий</a:t>
              </a:r>
            </a:p>
          </p:txBody>
        </p:sp>
        <p:cxnSp>
          <p:nvCxnSpPr>
            <p:cNvPr id="8" name="Прямая со стрелкой 7"/>
            <p:cNvCxnSpPr>
              <a:stCxn id="7" idx="1"/>
            </p:cNvCxnSpPr>
            <p:nvPr/>
          </p:nvCxnSpPr>
          <p:spPr>
            <a:xfrm rot="10800000">
              <a:off x="3246634" y="2599308"/>
              <a:ext cx="2322434" cy="166449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3214688" y="3643313"/>
            <a:ext cx="5643562" cy="595312"/>
            <a:chOff x="3081403" y="3834245"/>
            <a:chExt cx="4936125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5330777" y="3834245"/>
              <a:ext cx="268675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продольные мышцы</a:t>
              </a:r>
            </a:p>
          </p:txBody>
        </p:sp>
        <p:cxnSp>
          <p:nvCxnSpPr>
            <p:cNvPr id="11" name="Прямая со стрелкой 10"/>
            <p:cNvCxnSpPr>
              <a:stCxn id="10" idx="1"/>
            </p:cNvCxnSpPr>
            <p:nvPr/>
          </p:nvCxnSpPr>
          <p:spPr>
            <a:xfrm rot="10800000" flipV="1">
              <a:off x="3081403" y="4034834"/>
              <a:ext cx="2249374" cy="3947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2763838" y="4475163"/>
            <a:ext cx="5951537" cy="454025"/>
            <a:chOff x="2763749" y="4474750"/>
            <a:chExt cx="5951655" cy="454448"/>
          </a:xfrm>
        </p:grpSpPr>
        <p:sp>
          <p:nvSpPr>
            <p:cNvPr id="13" name="TextBox 12"/>
            <p:cNvSpPr txBox="1"/>
            <p:nvPr/>
          </p:nvSpPr>
          <p:spPr>
            <a:xfrm>
              <a:off x="5568917" y="4474750"/>
              <a:ext cx="3146487" cy="4544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кольцевые мышцы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10800000">
              <a:off x="2763749" y="4571677"/>
              <a:ext cx="2763892" cy="11758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609600" y="190500"/>
            <a:ext cx="81534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pc="3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Кожно-мускульный мешок</a:t>
            </a:r>
          </a:p>
        </p:txBody>
      </p:sp>
      <p:pic>
        <p:nvPicPr>
          <p:cNvPr id="19" name="Рисунок 18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2920" y="999543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  <a:br>
              <a:rPr lang="ru-RU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0014-014-Maloschetinkovye-chervi-Oligocha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1052720" y="8109520"/>
            <a:ext cx="3276872" cy="2457654"/>
          </a:xfrm>
          <a:prstGeom prst="rect">
            <a:avLst/>
          </a:prstGeom>
        </p:spPr>
      </p:pic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8496944" cy="5593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54452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Анальное отверстие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28184" y="5589240"/>
            <a:ext cx="8280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контур" descr="D:\Папа\Рабочее место учителя\В работе\Зоология\З15 Кольчатые черви\15 рис\В нутренне строение\конту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2024063"/>
            <a:ext cx="67548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ольц сосуды" descr="D:\Папа\Рабочее место учителя\В работе\Зоология\З15 Кольчатые черви\15 рис\В нутренне строение\Кровеносная система\Кольцевые сосу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2162175"/>
            <a:ext cx="38639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&quot;Сердца&quot;" descr="D:\Папа\Рабочее место учителя\В работе\Зоология\З15 Кольчатые черви\15 рис\В нутренне строение\Кровеносная система\Сердц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75" y="2379663"/>
            <a:ext cx="15716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Брюшной сосуд" descr="D:\Папа\Рабочее место учителя\В работе\Зоология\З15 Кольчатые черви\15 рис\В нутренне строение\Кровеносная система\сосу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2778125"/>
            <a:ext cx="40592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пинной сосуд" descr="D:\Папа\Рабочее место учителя\В работе\Зоология\З15 Кольчатые черви\15 рис\В нутренне строение\Кровеносная система\сосу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4763" y="2251075"/>
            <a:ext cx="40592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сосуды головы" descr="D:\Папа\Рабочее место учителя\В работе\Зоология\З15 Кольчатые черви\15 рис\В нутренне строение\Кровеносная система\сосуды голов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8088" y="2374900"/>
            <a:ext cx="1168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Т &quot;Сердца&quot;"/>
          <p:cNvGrpSpPr>
            <a:grpSpLocks/>
          </p:cNvGrpSpPr>
          <p:nvPr/>
        </p:nvGrpSpPr>
        <p:grpSpPr bwMode="auto">
          <a:xfrm>
            <a:off x="2357438" y="2905125"/>
            <a:ext cx="1304925" cy="1095375"/>
            <a:chOff x="2357422" y="2905367"/>
            <a:chExt cx="1305547" cy="1095137"/>
          </a:xfrm>
        </p:grpSpPr>
        <p:sp>
          <p:nvSpPr>
            <p:cNvPr id="11" name="TextBox 10"/>
            <p:cNvSpPr txBox="1"/>
            <p:nvPr/>
          </p:nvSpPr>
          <p:spPr>
            <a:xfrm>
              <a:off x="2357422" y="3610064"/>
              <a:ext cx="1305547" cy="39044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"Сердца"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5400000" flipH="1" flipV="1">
              <a:off x="3189124" y="3264857"/>
              <a:ext cx="7205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2723764" y="3264857"/>
              <a:ext cx="720568" cy="158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2256817" y="3264857"/>
              <a:ext cx="720568" cy="158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Т брюшной сосуд"/>
          <p:cNvGrpSpPr>
            <a:grpSpLocks/>
          </p:cNvGrpSpPr>
          <p:nvPr/>
        </p:nvGrpSpPr>
        <p:grpSpPr bwMode="auto">
          <a:xfrm>
            <a:off x="6500813" y="2867025"/>
            <a:ext cx="2370137" cy="1919288"/>
            <a:chOff x="6500826" y="2867694"/>
            <a:chExt cx="2369628" cy="1918627"/>
          </a:xfrm>
        </p:grpSpPr>
        <p:sp>
          <p:nvSpPr>
            <p:cNvPr id="16" name="TextBox 15"/>
            <p:cNvSpPr txBox="1"/>
            <p:nvPr/>
          </p:nvSpPr>
          <p:spPr>
            <a:xfrm>
              <a:off x="6500826" y="4362604"/>
              <a:ext cx="2369628" cy="42371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брюшной сосуд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7069917" y="3604834"/>
              <a:ext cx="14758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Т спинной сосуд"/>
          <p:cNvGrpSpPr>
            <a:grpSpLocks/>
          </p:cNvGrpSpPr>
          <p:nvPr/>
        </p:nvGrpSpPr>
        <p:grpSpPr bwMode="auto">
          <a:xfrm>
            <a:off x="6746875" y="1436688"/>
            <a:ext cx="2124075" cy="1060450"/>
            <a:chOff x="6587619" y="1436763"/>
            <a:chExt cx="2124000" cy="1060538"/>
          </a:xfrm>
        </p:grpSpPr>
        <p:sp>
          <p:nvSpPr>
            <p:cNvPr id="19" name="TextBox 18"/>
            <p:cNvSpPr txBox="1"/>
            <p:nvPr/>
          </p:nvSpPr>
          <p:spPr>
            <a:xfrm>
              <a:off x="6587619" y="1436763"/>
              <a:ext cx="2124000" cy="40008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спинной сосуд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7325743" y="2171836"/>
              <a:ext cx="647754" cy="31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Т кольцевые сосуды"/>
          <p:cNvGrpSpPr>
            <a:grpSpLocks/>
          </p:cNvGrpSpPr>
          <p:nvPr/>
        </p:nvGrpSpPr>
        <p:grpSpPr bwMode="auto">
          <a:xfrm>
            <a:off x="3286125" y="3063875"/>
            <a:ext cx="2759075" cy="1579563"/>
            <a:chOff x="3286116" y="3063125"/>
            <a:chExt cx="2759178" cy="1580321"/>
          </a:xfrm>
        </p:grpSpPr>
        <p:sp>
          <p:nvSpPr>
            <p:cNvPr id="22" name="TextBox 21"/>
            <p:cNvSpPr txBox="1"/>
            <p:nvPr/>
          </p:nvSpPr>
          <p:spPr>
            <a:xfrm>
              <a:off x="3286116" y="4136790"/>
              <a:ext cx="2759178" cy="50665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кольцевые сосуды</a:t>
              </a:r>
            </a:p>
          </p:txBody>
        </p:sp>
        <p:grpSp>
          <p:nvGrpSpPr>
            <p:cNvPr id="10" name="Группа 48"/>
            <p:cNvGrpSpPr>
              <a:grpSpLocks/>
            </p:cNvGrpSpPr>
            <p:nvPr/>
          </p:nvGrpSpPr>
          <p:grpSpPr bwMode="auto">
            <a:xfrm>
              <a:off x="4507864" y="3063125"/>
              <a:ext cx="935723" cy="1080000"/>
              <a:chOff x="4442308" y="3063125"/>
              <a:chExt cx="948263" cy="936000"/>
            </a:xfrm>
          </p:grpSpPr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3975787" y="3530328"/>
                <a:ext cx="936016" cy="160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sm" len="sm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 rot="5400000" flipH="1" flipV="1">
                <a:off x="4460047" y="3530328"/>
                <a:ext cx="936016" cy="16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sm" len="sm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5400000" flipH="1" flipV="1">
                <a:off x="4921782" y="3530328"/>
                <a:ext cx="936016" cy="160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sm" len="sm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609600" y="190500"/>
            <a:ext cx="81534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pc="3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Кровеносная система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0" y="492918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Почему, хотя у дождевого червя сердца нет, но в учебниках встречается выражение: «…по замкнутой кровеносной системе кровь движется благодаря сокращениям «сердец»…»?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0"/>
            <a:ext cx="8713787" cy="1268413"/>
          </a:xfrm>
          <a:noFill/>
          <a:ln/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i="1" kern="1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4797425"/>
            <a:ext cx="8459787" cy="1544638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ru-RU" dirty="0"/>
              <a:t>Выделительные </a:t>
            </a:r>
            <a:r>
              <a:rPr lang="ru-RU" dirty="0" smtClean="0"/>
              <a:t>воронки - метанефридии</a:t>
            </a:r>
            <a:endParaRPr lang="ru-RU" dirty="0"/>
          </a:p>
        </p:txBody>
      </p:sp>
      <p:pic>
        <p:nvPicPr>
          <p:cNvPr id="107524" name="Picture 4" descr="Выделительная с-ма кольчатых 1"/>
          <p:cNvPicPr>
            <a:picLocks noChangeAspect="1" noChangeArrowheads="1"/>
          </p:cNvPicPr>
          <p:nvPr/>
        </p:nvPicPr>
        <p:blipFill>
          <a:blip r:embed="rId2" cstate="print"/>
          <a:srcRect b="12776"/>
          <a:stretch>
            <a:fillRect/>
          </a:stretch>
        </p:blipFill>
        <p:spPr bwMode="auto">
          <a:xfrm>
            <a:off x="250825" y="1700213"/>
            <a:ext cx="87137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 flipH="1" flipV="1">
            <a:off x="3708399" y="3500438"/>
            <a:ext cx="1367656" cy="122470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V="1">
            <a:off x="5076056" y="3500438"/>
            <a:ext cx="1008832" cy="122470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b="1" i="1" kern="1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Нервная система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013325"/>
            <a:ext cx="4170363" cy="105568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dirty="0"/>
              <a:t>Окологлоточное нервное кольцо</a:t>
            </a:r>
          </a:p>
        </p:txBody>
      </p:sp>
      <p:pic>
        <p:nvPicPr>
          <p:cNvPr id="109572" name="Picture 4" descr="Нервная с-ма кольчатых 1"/>
          <p:cNvPicPr>
            <a:picLocks noChangeAspect="1" noChangeArrowheads="1"/>
          </p:cNvPicPr>
          <p:nvPr/>
        </p:nvPicPr>
        <p:blipFill>
          <a:blip r:embed="rId2" cstate="print"/>
          <a:srcRect b="8481"/>
          <a:stretch>
            <a:fillRect/>
          </a:stretch>
        </p:blipFill>
        <p:spPr bwMode="auto">
          <a:xfrm>
            <a:off x="251520" y="1484784"/>
            <a:ext cx="8569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651500" y="4941888"/>
            <a:ext cx="3024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/>
              <a:t>Брюшная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/>
              <a:t>нервная цепочка</a:t>
            </a:r>
          </a:p>
        </p:txBody>
      </p:sp>
      <p:sp>
        <p:nvSpPr>
          <p:cNvPr id="109574" name="Line 7"/>
          <p:cNvSpPr>
            <a:spLocks noChangeShapeType="1"/>
          </p:cNvSpPr>
          <p:nvPr/>
        </p:nvSpPr>
        <p:spPr bwMode="auto">
          <a:xfrm flipV="1">
            <a:off x="899592" y="2924944"/>
            <a:ext cx="432048" cy="201622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75" name="Line 8"/>
          <p:cNvSpPr>
            <a:spLocks noChangeShapeType="1"/>
          </p:cNvSpPr>
          <p:nvPr/>
        </p:nvSpPr>
        <p:spPr bwMode="auto">
          <a:xfrm flipV="1">
            <a:off x="6443663" y="3068638"/>
            <a:ext cx="792162" cy="1800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sz="2400"/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H="1" flipV="1">
            <a:off x="4716016" y="3140968"/>
            <a:ext cx="1728192" cy="165618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Т Над гл"/>
          <p:cNvGrpSpPr>
            <a:grpSpLocks/>
          </p:cNvGrpSpPr>
          <p:nvPr/>
        </p:nvGrpSpPr>
        <p:grpSpPr bwMode="auto">
          <a:xfrm>
            <a:off x="179512" y="1484784"/>
            <a:ext cx="2878137" cy="1302444"/>
            <a:chOff x="265856" y="1462229"/>
            <a:chExt cx="2877383" cy="1014053"/>
          </a:xfrm>
        </p:grpSpPr>
        <p:sp>
          <p:nvSpPr>
            <p:cNvPr id="12" name="TextBox 11"/>
            <p:cNvSpPr txBox="1"/>
            <p:nvPr/>
          </p:nvSpPr>
          <p:spPr>
            <a:xfrm>
              <a:off x="265856" y="1462229"/>
              <a:ext cx="2877383" cy="466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надглоточный узел</a:t>
              </a:r>
            </a:p>
          </p:txBody>
        </p:sp>
        <p:cxnSp>
          <p:nvCxnSpPr>
            <p:cNvPr id="13" name="Прямая со стрелкой 12"/>
            <p:cNvCxnSpPr>
              <a:stCxn id="12" idx="2"/>
            </p:cNvCxnSpPr>
            <p:nvPr/>
          </p:nvCxnSpPr>
          <p:spPr>
            <a:xfrm rot="5400000">
              <a:off x="1313357" y="2084298"/>
              <a:ext cx="547493" cy="236475"/>
            </a:xfrm>
            <a:prstGeom prst="straightConnector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14" name="Т Над гл"/>
          <p:cNvGrpSpPr>
            <a:grpSpLocks/>
          </p:cNvGrpSpPr>
          <p:nvPr/>
        </p:nvGrpSpPr>
        <p:grpSpPr bwMode="auto">
          <a:xfrm>
            <a:off x="1475656" y="3140968"/>
            <a:ext cx="3670225" cy="1080121"/>
            <a:chOff x="-526024" y="598439"/>
            <a:chExt cx="3669263" cy="1079739"/>
          </a:xfrm>
        </p:grpSpPr>
        <p:sp>
          <p:nvSpPr>
            <p:cNvPr id="15" name="TextBox 14"/>
            <p:cNvSpPr txBox="1"/>
            <p:nvPr/>
          </p:nvSpPr>
          <p:spPr>
            <a:xfrm>
              <a:off x="265856" y="1102318"/>
              <a:ext cx="2877383" cy="57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подглоточный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узел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-526024" y="598439"/>
              <a:ext cx="1460291" cy="431895"/>
            </a:xfrm>
            <a:prstGeom prst="straightConnector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headEnd type="oval" w="sm" len="sm"/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466</Words>
  <Application>Microsoft Office PowerPoint</Application>
  <PresentationFormat>Экран (4:3)</PresentationFormat>
  <Paragraphs>92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к уроку биологии в 7 классе по теме «Тип Кольчатые черви. класс малощетинковые черви» (Умк Пасечника)</vt:lpstr>
      <vt:lpstr>Слайд 2</vt:lpstr>
      <vt:lpstr>Слайд 3</vt:lpstr>
      <vt:lpstr>Слайд 4</vt:lpstr>
      <vt:lpstr>Слайд 5</vt:lpstr>
      <vt:lpstr>Пищеварительная система </vt:lpstr>
      <vt:lpstr>Слайд 7</vt:lpstr>
      <vt:lpstr>Выделительная система</vt:lpstr>
      <vt:lpstr>Нервная система</vt:lpstr>
      <vt:lpstr>Половая система</vt:lpstr>
      <vt:lpstr>Слайд 11</vt:lpstr>
      <vt:lpstr>Слайд 12</vt:lpstr>
      <vt:lpstr>Роль дождевых червей в природе:</vt:lpstr>
      <vt:lpstr>Слайд 14</vt:lpstr>
      <vt:lpstr>Слайд 15</vt:lpstr>
      <vt:lpstr>Слайд 16</vt:lpstr>
      <vt:lpstr>Выводы</vt:lpstr>
      <vt:lpstr>Оцени свою работу на уроке: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Кольчатые черви</dc:subject>
  <dc:creator>WeraUkader Tarasowa</dc:creator>
  <cp:keywords>презентация, черви</cp:keywords>
  <cp:lastModifiedBy>WeraUkader Tarasowa</cp:lastModifiedBy>
  <cp:revision>167</cp:revision>
  <dcterms:created xsi:type="dcterms:W3CDTF">1601-01-01T00:00:00Z</dcterms:created>
  <dcterms:modified xsi:type="dcterms:W3CDTF">2015-11-19T10:38:48Z</dcterms:modified>
  <cp:category>мой документ</cp:category>
</cp:coreProperties>
</file>