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31" r:id="rId2"/>
    <p:sldId id="332" r:id="rId3"/>
    <p:sldId id="336" r:id="rId4"/>
    <p:sldId id="335" r:id="rId5"/>
    <p:sldId id="343" r:id="rId6"/>
    <p:sldId id="333" r:id="rId7"/>
    <p:sldId id="337" r:id="rId8"/>
    <p:sldId id="282" r:id="rId9"/>
    <p:sldId id="260" r:id="rId10"/>
    <p:sldId id="269" r:id="rId11"/>
    <p:sldId id="262" r:id="rId12"/>
    <p:sldId id="263" r:id="rId13"/>
    <p:sldId id="258" r:id="rId14"/>
    <p:sldId id="283" r:id="rId15"/>
    <p:sldId id="284" r:id="rId16"/>
    <p:sldId id="324" r:id="rId17"/>
    <p:sldId id="285" r:id="rId18"/>
    <p:sldId id="286" r:id="rId19"/>
    <p:sldId id="287" r:id="rId20"/>
    <p:sldId id="288" r:id="rId21"/>
    <p:sldId id="289" r:id="rId22"/>
    <p:sldId id="291" r:id="rId23"/>
    <p:sldId id="290" r:id="rId24"/>
    <p:sldId id="292" r:id="rId25"/>
    <p:sldId id="294" r:id="rId26"/>
    <p:sldId id="304" r:id="rId27"/>
    <p:sldId id="293" r:id="rId28"/>
    <p:sldId id="295" r:id="rId29"/>
    <p:sldId id="296" r:id="rId30"/>
    <p:sldId id="344" r:id="rId31"/>
    <p:sldId id="338" r:id="rId32"/>
    <p:sldId id="339" r:id="rId33"/>
    <p:sldId id="302" r:id="rId34"/>
    <p:sldId id="303" r:id="rId35"/>
    <p:sldId id="298" r:id="rId36"/>
    <p:sldId id="301" r:id="rId37"/>
    <p:sldId id="261" r:id="rId38"/>
    <p:sldId id="309" r:id="rId39"/>
    <p:sldId id="305" r:id="rId40"/>
    <p:sldId id="306" r:id="rId41"/>
    <p:sldId id="307" r:id="rId42"/>
    <p:sldId id="308" r:id="rId43"/>
    <p:sldId id="310" r:id="rId44"/>
    <p:sldId id="312" r:id="rId45"/>
    <p:sldId id="313" r:id="rId46"/>
    <p:sldId id="340" r:id="rId47"/>
    <p:sldId id="314" r:id="rId48"/>
    <p:sldId id="320" r:id="rId49"/>
    <p:sldId id="322" r:id="rId50"/>
    <p:sldId id="318" r:id="rId51"/>
    <p:sldId id="319" r:id="rId52"/>
    <p:sldId id="326" r:id="rId53"/>
    <p:sldId id="327" r:id="rId54"/>
    <p:sldId id="316" r:id="rId55"/>
    <p:sldId id="281" r:id="rId56"/>
    <p:sldId id="311" r:id="rId57"/>
    <p:sldId id="265" r:id="rId58"/>
    <p:sldId id="317" r:id="rId59"/>
    <p:sldId id="325" r:id="rId60"/>
    <p:sldId id="341" r:id="rId61"/>
    <p:sldId id="345" r:id="rId62"/>
    <p:sldId id="330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EB4E3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536" autoAdjust="0"/>
  </p:normalViewPr>
  <p:slideViewPr>
    <p:cSldViewPr>
      <p:cViewPr varScale="1">
        <p:scale>
          <a:sx n="85" d="100"/>
          <a:sy n="85" d="100"/>
        </p:scale>
        <p:origin x="-121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51FD8C-7AA9-4E8A-AF33-47A0FA97B1EA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8CA167-58B9-456C-B047-55A95AEB0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AF433-F345-45A1-98DD-AB681C4BAB9C}" type="slidenum">
              <a:rPr lang="ru-RU" smtClean="0">
                <a:cs typeface="Arial" charset="0"/>
              </a:rPr>
              <a:pPr/>
              <a:t>34</a:t>
            </a:fld>
            <a:endParaRPr lang="ru-RU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F96C3E-FDEE-4831-8D2A-50F1946BED08}" type="slidenum">
              <a:rPr lang="ru-RU" smtClean="0">
                <a:cs typeface="Arial" charset="0"/>
              </a:rPr>
              <a:pPr/>
              <a:t>45</a:t>
            </a:fld>
            <a:endParaRPr lang="ru-RU" smtClean="0"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4BF5C-593B-40C6-B122-D4F004E4D9C6}" type="slidenum">
              <a:rPr lang="ru-RU" smtClean="0">
                <a:cs typeface="Arial" charset="0"/>
              </a:rPr>
              <a:pPr/>
              <a:t>46</a:t>
            </a:fld>
            <a:endParaRPr lang="ru-RU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5998-87B4-4735-8332-54B50FA9BF1C}" type="slidenum">
              <a:rPr lang="ru-RU" smtClean="0">
                <a:cs typeface="Arial" charset="0"/>
              </a:rPr>
              <a:pPr/>
              <a:t>47</a:t>
            </a:fld>
            <a:endParaRPr lang="ru-RU" smtClean="0"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F9979-82B1-472E-8DA4-83CEA78EDBF5}" type="slidenum">
              <a:rPr lang="ru-RU" smtClean="0">
                <a:cs typeface="Arial" charset="0"/>
              </a:rPr>
              <a:pPr/>
              <a:t>35</a:t>
            </a:fld>
            <a:endParaRPr lang="ru-RU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E6F3C1-5455-47F5-B846-BC6A48B28AEA}" type="slidenum">
              <a:rPr lang="ru-RU" smtClean="0">
                <a:cs typeface="Arial" charset="0"/>
              </a:rPr>
              <a:pPr/>
              <a:t>36</a:t>
            </a:fld>
            <a:endParaRPr lang="ru-RU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5B9FC-263D-4BB1-8749-7159B3621F48}" type="slidenum">
              <a:rPr lang="ru-RU" smtClean="0">
                <a:cs typeface="Arial" charset="0"/>
              </a:rPr>
              <a:pPr/>
              <a:t>39</a:t>
            </a:fld>
            <a:endParaRPr lang="ru-RU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D63EA-1656-4477-A6C1-D9326DC78215}" type="slidenum">
              <a:rPr lang="ru-RU" smtClean="0">
                <a:cs typeface="Arial" charset="0"/>
              </a:rPr>
              <a:pPr/>
              <a:t>40</a:t>
            </a:fld>
            <a:endParaRPr lang="ru-RU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83194-5FE9-4F35-B5B8-C4AAD3462970}" type="slidenum">
              <a:rPr lang="ru-RU" smtClean="0">
                <a:cs typeface="Arial" charset="0"/>
              </a:rPr>
              <a:pPr/>
              <a:t>41</a:t>
            </a:fld>
            <a:endParaRPr lang="ru-RU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8AFC3-8452-407B-A79E-FF5B96D79A2D}" type="slidenum">
              <a:rPr lang="ru-RU" smtClean="0">
                <a:cs typeface="Arial" charset="0"/>
              </a:rPr>
              <a:pPr/>
              <a:t>42</a:t>
            </a:fld>
            <a:endParaRPr lang="ru-RU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1341B-F2F3-4A87-A8F4-8BAB663F9B10}" type="slidenum">
              <a:rPr lang="ru-RU" smtClean="0">
                <a:cs typeface="Arial" charset="0"/>
              </a:rPr>
              <a:pPr/>
              <a:t>43</a:t>
            </a:fld>
            <a:endParaRPr lang="ru-RU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298371-2C74-434D-9D48-3E74B14E10F6}" type="slidenum">
              <a:rPr lang="ru-RU" smtClean="0">
                <a:cs typeface="Arial" charset="0"/>
              </a:rPr>
              <a:pPr/>
              <a:t>44</a:t>
            </a:fld>
            <a:endParaRPr lang="ru-RU" smtClean="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602C-0622-459F-A223-DA5BF5EB057D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2A1A-BCB2-47D0-9D54-C0911517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F825-05B4-4C25-80C2-32DB8F9527E4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8415-473E-4053-8CC7-DEB6C6E20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AAAE-41D5-4849-B9DC-A2E269711AC0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52EC-65DD-4EB2-8D7C-DC0480FE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E75B-45D6-4532-888B-5C2442A7E7BE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930E-BAB2-4F74-B729-DDA6337FA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DD98-4BD9-45B2-A4E4-D67B750A5255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8A1F-0657-4651-A0AA-18CCBB26E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1F70-28DC-4629-95D6-B4841B623EA9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29AB-EAD2-4875-8A6F-3868F6BA3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C4FB-C8EE-42A6-A051-D2F57B2FF751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E49C-75AE-4988-9360-9E363B165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1A56-EA98-40E3-AEFC-33F9E915A75D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289D-9E54-4E6A-89A7-89EDD4CA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70DA-380A-46DB-ACC0-2B8D98EEF7EC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17C-DCA2-4B91-8E63-48226315A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9C60-8A4F-4874-8B34-BD35BB375F99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3EB9-D781-4E95-9C80-9442242D6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B265-BFBE-41AB-8C01-FABA74F6952E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8A13-7540-452F-8D7E-561509543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1F85B-1A83-4561-99DC-7F012F3E0A7F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748D9-97FF-4E6A-B15E-2B4A40E9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3.xml"/><Relationship Id="rId3" Type="http://schemas.openxmlformats.org/officeDocument/2006/relationships/image" Target="../media/image1.jpeg"/><Relationship Id="rId21" Type="http://schemas.openxmlformats.org/officeDocument/2006/relationships/slide" Target="slide47.xml"/><Relationship Id="rId7" Type="http://schemas.openxmlformats.org/officeDocument/2006/relationships/slide" Target="slide36.xml"/><Relationship Id="rId12" Type="http://schemas.openxmlformats.org/officeDocument/2006/relationships/slide" Target="slide42.xml"/><Relationship Id="rId17" Type="http://schemas.openxmlformats.org/officeDocument/2006/relationships/slide" Target="slide52.xml"/><Relationship Id="rId2" Type="http://schemas.openxmlformats.org/officeDocument/2006/relationships/slide" Target="slide54.xml"/><Relationship Id="rId16" Type="http://schemas.openxmlformats.org/officeDocument/2006/relationships/slide" Target="slide5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41.xml"/><Relationship Id="rId5" Type="http://schemas.openxmlformats.org/officeDocument/2006/relationships/slide" Target="slide34.xml"/><Relationship Id="rId15" Type="http://schemas.openxmlformats.org/officeDocument/2006/relationships/slide" Target="slide50.xml"/><Relationship Id="rId10" Type="http://schemas.openxmlformats.org/officeDocument/2006/relationships/slide" Target="slide40.xml"/><Relationship Id="rId19" Type="http://schemas.openxmlformats.org/officeDocument/2006/relationships/slide" Target="slide44.xml"/><Relationship Id="rId4" Type="http://schemas.openxmlformats.org/officeDocument/2006/relationships/slide" Target="slide33.xml"/><Relationship Id="rId9" Type="http://schemas.openxmlformats.org/officeDocument/2006/relationships/slide" Target="slide38.xml"/><Relationship Id="rId14" Type="http://schemas.openxmlformats.org/officeDocument/2006/relationships/slide" Target="slide49.xml"/><Relationship Id="rId22" Type="http://schemas.openxmlformats.org/officeDocument/2006/relationships/slide" Target="slide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slide" Target="slide60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today.ru/uploads/2009/08/04/la_palma_fires00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g.ria.ua/photos/ria/news_common/10/1091/109198/109198m.jpg" TargetMode="External"/><Relationship Id="rId9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9.xml"/><Relationship Id="rId3" Type="http://schemas.openxmlformats.org/officeDocument/2006/relationships/image" Target="../media/image1.jpeg"/><Relationship Id="rId21" Type="http://schemas.openxmlformats.org/officeDocument/2006/relationships/slide" Target="slide21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8.xml"/><Relationship Id="rId2" Type="http://schemas.openxmlformats.org/officeDocument/2006/relationships/slide" Target="slide30.xml"/><Relationship Id="rId16" Type="http://schemas.openxmlformats.org/officeDocument/2006/relationships/slide" Target="slide2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25.xml"/><Relationship Id="rId23" Type="http://schemas.openxmlformats.org/officeDocument/2006/relationships/slide" Target="slide23.xml"/><Relationship Id="rId10" Type="http://schemas.openxmlformats.org/officeDocument/2006/relationships/slide" Target="slide14.xml"/><Relationship Id="rId19" Type="http://schemas.openxmlformats.org/officeDocument/2006/relationships/slide" Target="slide19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24.xml"/><Relationship Id="rId22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04856" cy="28803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ОГОНЬ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7188" y="428625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3оо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42988" y="1989138"/>
            <a:ext cx="58150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Химическая реакция окисления, сопровождающаяся выделением теплоты и света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4</a:t>
            </a:r>
            <a:r>
              <a:rPr lang="ru-RU" sz="4400" dirty="0" err="1"/>
              <a:t>оо</a:t>
            </a:r>
            <a:endParaRPr lang="ru-RU" sz="4400" dirty="0"/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31913" y="1989138"/>
            <a:ext cx="59039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>
              <a:solidFill>
                <a:srgbClr val="7030A0"/>
              </a:solidFill>
            </a:endParaRP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Горящий и светящийся, раскалённый огонь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5</a:t>
            </a:r>
            <a:r>
              <a:rPr lang="ru-RU" sz="4400" dirty="0" err="1"/>
              <a:t>оо</a:t>
            </a:r>
            <a:endParaRPr lang="ru-RU" sz="4400" dirty="0"/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31913" y="3013075"/>
            <a:ext cx="55260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Горячий, сильно нагретый воздух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1оо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08175" y="2708275"/>
            <a:ext cx="49498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Святящаяся горячая зона взаимодействия паров и газов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2оо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2349500"/>
            <a:ext cx="68405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>
              <a:solidFill>
                <a:srgbClr val="7030A0"/>
              </a:solidFill>
            </a:endParaRP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Вследствие данного фактора появляется ожог на теле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3оо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31913" y="2997200"/>
            <a:ext cx="5976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Защита органов дыхания от данного фактора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6676" name="Picture 4" descr="си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88913"/>
            <a:ext cx="9144001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4</a:t>
            </a:r>
            <a:r>
              <a:rPr lang="ru-RU" sz="4400" dirty="0" err="1"/>
              <a:t>оо</a:t>
            </a:r>
            <a:endParaRPr lang="ru-RU" sz="4400" dirty="0"/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42988" y="2636838"/>
            <a:ext cx="64087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Вследствие какого фактора наступает потеря видимости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5оо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19250" y="3013075"/>
            <a:ext cx="5238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Ожог, вызванный пламенем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1оо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87450" y="2565400"/>
            <a:ext cx="669766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Основные причины возникновения пожаров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Рисунок1.jpg">
            <a:hlinkClick r:id="" action="ppaction://hlinkshowjump?jump=nextslide"/>
          </p:cNvPr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187450" y="333375"/>
            <a:ext cx="69850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7030A0"/>
                </a:solidFill>
              </a:rPr>
              <a:t>Красивая легенда рассказывает, что огонь людям подарил Прометей. Чтобы добыть огонь, он ночью тайно пробрался в колесницу бога Солнца Гелиоса и, когда тот на рассвете отправился в ежедневный объезд Земли с востока на запад, прикоснулся сломанной веткой к оси колесницы.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187450" y="3068638"/>
            <a:ext cx="5670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7030A0"/>
                </a:solidFill>
              </a:rPr>
              <a:t>Сухое дерево быстро нагрелось и загорелось ярким пламенем. С горящей веткой Прометей спустился на Землю и зажег людям первый костер. С тех пор костер полыхает постоянно.</a:t>
            </a:r>
          </a:p>
        </p:txBody>
      </p:sp>
      <p:pic>
        <p:nvPicPr>
          <p:cNvPr id="6" name="Picture 7" descr="гели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284538"/>
            <a:ext cx="23542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2оо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3284538"/>
            <a:ext cx="6769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Признаки начинающего пожара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3оо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8063" y="3198813"/>
            <a:ext cx="7127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Условия возникновения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пожара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4оо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2276475"/>
            <a:ext cx="67691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Явление или обстоятельство,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обуславливающее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 возникновение пожара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5оо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79613" y="2349500"/>
            <a:ext cx="4968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Классификация пожаров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по внешним признакам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1оо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3125" y="571500"/>
            <a:ext cx="6264275" cy="32400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6600" dirty="0">
              <a:solidFill>
                <a:srgbClr val="00FFFF"/>
              </a:solidFill>
              <a:latin typeface="+mn-lt"/>
              <a:cs typeface="+mn-cs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>
              <a:snd r:embed="rId4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39750" y="1628775"/>
            <a:ext cx="7056438" cy="4613275"/>
            <a:chOff x="657" y="346"/>
            <a:chExt cx="4568" cy="2743"/>
          </a:xfrm>
        </p:grpSpPr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657" y="346"/>
              <a:ext cx="4568" cy="2720"/>
              <a:chOff x="657" y="346"/>
              <a:chExt cx="4568" cy="2720"/>
            </a:xfrm>
          </p:grpSpPr>
          <p:sp>
            <p:nvSpPr>
              <p:cNvPr id="103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7" y="1570"/>
                <a:ext cx="908" cy="86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030A0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п</a:t>
                </a:r>
              </a:p>
            </p:txBody>
          </p:sp>
          <p:sp>
            <p:nvSpPr>
              <p:cNvPr id="103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7" y="2523"/>
                <a:ext cx="136" cy="5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245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030A0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,</a:t>
                </a:r>
              </a:p>
            </p:txBody>
          </p:sp>
          <p:sp>
            <p:nvSpPr>
              <p:cNvPr id="103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96" y="1162"/>
                <a:ext cx="136" cy="5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245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030A0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,</a:t>
                </a:r>
              </a:p>
            </p:txBody>
          </p:sp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4241" y="346"/>
              <a:ext cx="984" cy="1476"/>
            </p:xfrm>
            <a:graphic>
              <a:graphicData uri="http://schemas.openxmlformats.org/presentationml/2006/ole">
                <p:oleObj spid="_x0000_s1028" name="Точечный рисунок" r:id="rId6" imgW="1561905" imgH="2343477" progId="PBrush">
                  <p:embed/>
                </p:oleObj>
              </a:graphicData>
            </a:graphic>
          </p:graphicFrame>
        </p:grp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2149" y="1031"/>
            <a:ext cx="1361" cy="2058"/>
          </p:xfrm>
          <a:graphic>
            <a:graphicData uri="http://schemas.openxmlformats.org/presentationml/2006/ole">
              <p:oleObj spid="_x0000_s1029" name="Фотография Photo Editor" r:id="rId7" imgW="3266667" imgH="3266667" progId="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2оо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3125" y="785813"/>
            <a:ext cx="6264275" cy="32400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6600" dirty="0">
              <a:solidFill>
                <a:srgbClr val="00FFFF"/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7" name="Рисунок 6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35150" y="2565400"/>
            <a:ext cx="50403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Номер телефона пожарной охраны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6" descr="Безымянный2.JPG"/>
          <p:cNvPicPr>
            <a:picLocks noChangeAspect="1"/>
          </p:cNvPicPr>
          <p:nvPr/>
        </p:nvPicPr>
        <p:blipFill>
          <a:blip r:embed="rId2"/>
          <a:srcRect r="20313" b="26688"/>
          <a:stretch>
            <a:fillRect/>
          </a:stretch>
        </p:blipFill>
        <p:spPr bwMode="auto">
          <a:xfrm>
            <a:off x="-881063" y="58738"/>
            <a:ext cx="10025063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2" name="Группа 17"/>
          <p:cNvGrpSpPr>
            <a:grpSpLocks/>
          </p:cNvGrpSpPr>
          <p:nvPr/>
        </p:nvGrpSpPr>
        <p:grpSpPr bwMode="auto">
          <a:xfrm>
            <a:off x="3000375" y="1000125"/>
            <a:ext cx="6327775" cy="3856038"/>
            <a:chOff x="3000364" y="1000107"/>
            <a:chExt cx="6328367" cy="3855677"/>
          </a:xfrm>
        </p:grpSpPr>
        <p:sp>
          <p:nvSpPr>
            <p:cNvPr id="40963" name="TextBox 9"/>
            <p:cNvSpPr txBox="1">
              <a:spLocks noChangeArrowheads="1"/>
            </p:cNvSpPr>
            <p:nvPr/>
          </p:nvSpPr>
          <p:spPr bwMode="auto">
            <a:xfrm>
              <a:off x="9144000" y="2643182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87343" y="1142969"/>
              <a:ext cx="184167" cy="2861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18000" dirty="0">
                <a:latin typeface="+mj-lt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15272" y="1071546"/>
              <a:ext cx="1151277" cy="28623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+mn-cs"/>
                </a:rPr>
                <a:t>с</a:t>
              </a:r>
              <a:endParaRPr lang="ru-RU" sz="1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endParaRPr>
            </a:p>
          </p:txBody>
        </p:sp>
        <p:grpSp>
          <p:nvGrpSpPr>
            <p:cNvPr id="40966" name="Группа 16"/>
            <p:cNvGrpSpPr>
              <a:grpSpLocks/>
            </p:cNvGrpSpPr>
            <p:nvPr/>
          </p:nvGrpSpPr>
          <p:grpSpPr bwMode="auto">
            <a:xfrm>
              <a:off x="3000364" y="1000107"/>
              <a:ext cx="4683270" cy="3855677"/>
              <a:chOff x="3000364" y="1000107"/>
              <a:chExt cx="4683270" cy="3855677"/>
            </a:xfrm>
          </p:grpSpPr>
          <p:sp>
            <p:nvSpPr>
              <p:cNvPr id="40967" name="TextBox 7"/>
              <p:cNvSpPr txBox="1">
                <a:spLocks noChangeArrowheads="1"/>
              </p:cNvSpPr>
              <p:nvPr/>
            </p:nvSpPr>
            <p:spPr bwMode="auto">
              <a:xfrm>
                <a:off x="5143504" y="2071678"/>
                <a:ext cx="256169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960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643306" y="1000107"/>
                <a:ext cx="2978350" cy="28623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8000" b="1" dirty="0" err="1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+mj-lt"/>
                    <a:cs typeface="+mn-cs"/>
                  </a:rPr>
                  <a:t>пр</a:t>
                </a:r>
                <a:endParaRPr lang="ru-RU" sz="1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+mn-cs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000364" y="3286124"/>
                <a:ext cx="4683270" cy="1569660"/>
              </a:xfrm>
              <a:prstGeom prst="rect">
                <a:avLst/>
              </a:prstGeom>
              <a:noFill/>
              <a:scene3d>
                <a:camera prst="orthographicFront"/>
                <a:lightRig rig="glow" dir="tl">
                  <a:rot lat="0" lon="0" rev="5400000"/>
                </a:lightRig>
              </a:scene3d>
              <a:sp3d extrusionH="76200" contourW="12700">
                <a:extrusionClr>
                  <a:srgbClr val="FFFF99"/>
                </a:extrusionClr>
                <a:contourClr>
                  <a:schemeClr val="bg2">
                    <a:lumMod val="40000"/>
                    <a:lumOff val="60000"/>
                  </a:schemeClr>
                </a:contourClr>
              </a:sp3d>
            </p:spPr>
            <p:txBody>
              <a:bodyPr>
                <a:spAutoFit/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solidFill>
                      <a:srgbClr val="FFFF99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+mn-cs"/>
                  </a:rPr>
                  <a:t>аукцион</a:t>
                </a: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8" y="357188"/>
            <a:ext cx="3714750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Аукцион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41987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288" y="1557338"/>
            <a:ext cx="7921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В старину огонь был судьёй в сложных и запутанных делах.</a:t>
            </a:r>
          </a:p>
          <a:p>
            <a:r>
              <a:rPr lang="ru-RU" sz="3200" b="1">
                <a:solidFill>
                  <a:srgbClr val="7030A0"/>
                </a:solidFill>
              </a:rPr>
              <a:t>Подозреваемый должен был пройти между двумя расположенными близко друг к другу кострами. Если его одежда не загоралась, он считался невиновным. С тех пор о человеке, которому с двух сторон угрожает опасность, говорят, что он находится…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4оо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2420938"/>
            <a:ext cx="75612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</a:rPr>
              <a:t>Огонь стал для нас символом всего доброго и прекрасного. </a:t>
            </a:r>
          </a:p>
          <a:p>
            <a:r>
              <a:rPr lang="ru-RU" sz="4000">
                <a:solidFill>
                  <a:srgbClr val="7030A0"/>
                </a:solidFill>
              </a:rPr>
              <a:t>Про никчёмного, мелкого человека, думающего только о себе, говорят, что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5</a:t>
            </a:r>
            <a:r>
              <a:rPr lang="ru-RU" sz="4400" dirty="0" err="1"/>
              <a:t>оо</a:t>
            </a:r>
            <a:endParaRPr lang="ru-RU" sz="4400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0" y="1341438"/>
            <a:ext cx="9358313" cy="4392612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000" dirty="0">
              <a:solidFill>
                <a:srgbClr val="00FFFF"/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7" name="Рисунок 6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7450" y="2708275"/>
            <a:ext cx="64087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7030A0"/>
                </a:solidFill>
              </a:rPr>
              <a:t>Про добросовестного, хорошего работника говорят, что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Рисунок1.jpg">
            <a:hlinkClick r:id="" action="ppaction://hlinkshowjump?jump=nextslide"/>
          </p:cNvPr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34657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525" y="976313"/>
            <a:ext cx="43275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33825"/>
            <a:ext cx="42481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7900" y="4149725"/>
            <a:ext cx="41767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>
                <a:solidFill>
                  <a:srgbClr val="7030A0"/>
                </a:solidFill>
              </a:rPr>
              <a:t>Легковоспламеняющие предметы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7030A0"/>
                </a:solidFill>
              </a:rPr>
              <a:t>Спички 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7030A0"/>
                </a:solidFill>
              </a:rPr>
              <a:t>Керосин, бензин, газ</a:t>
            </a:r>
          </a:p>
          <a:p>
            <a:r>
              <a:rPr lang="ru-RU">
                <a:solidFill>
                  <a:srgbClr val="7030A0"/>
                </a:solidFill>
              </a:rPr>
              <a:t>Но самые главные виновники пожара – люди.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причины      пожара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4401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8964612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Пожары этого года нанесли стране колоссальный ущерб: 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</a:rPr>
              <a:t>площадь, пройденная лесными пожарами, составила не менее 8 миллионов гектаров, 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</a:rPr>
              <a:t>полностью или частично сгорело не менее 150 населенных пунктов, не считая многочисленных дачных поселков, 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</a:rPr>
              <a:t>не менее семидесяти человек погибли в огне, еще несколько десятков тысяч стали жертвами дыма и экстремальной жары. </a:t>
            </a:r>
          </a:p>
          <a:p>
            <a:r>
              <a:rPr lang="ru-RU" sz="3200" b="1">
                <a:solidFill>
                  <a:srgbClr val="7030A0"/>
                </a:solidFill>
              </a:rPr>
              <a:t>    Природные пожары коснулись и Саратовскую область.</a:t>
            </a:r>
          </a:p>
          <a:p>
            <a:endParaRPr lang="ru-RU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2 раунд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t="6702"/>
          <a:stretch>
            <a:fillRect/>
          </a:stretch>
        </p:blipFill>
        <p:spPr bwMode="auto">
          <a:xfrm>
            <a:off x="827088" y="1196975"/>
            <a:ext cx="7164387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>
            <a:hlinkClick r:id="rId2" action="ppaction://hlinksldjump"/>
          </p:cNvPr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050" y="260350"/>
            <a:ext cx="5041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+mn-cs"/>
              </a:rPr>
              <a:t>второй раунд</a:t>
            </a:r>
            <a:endParaRPr lang="ru-RU" sz="4800" b="1" cap="all" dirty="0">
              <a:ln/>
              <a:solidFill>
                <a:srgbClr val="00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+mn-cs"/>
            </a:endParaRPr>
          </a:p>
        </p:txBody>
      </p:sp>
      <p:graphicFrame>
        <p:nvGraphicFramePr>
          <p:cNvPr id="15" name="Group 62"/>
          <p:cNvGraphicFramePr>
            <a:graphicFrameLocks noGrp="1"/>
          </p:cNvGraphicFramePr>
          <p:nvPr/>
        </p:nvGraphicFramePr>
        <p:xfrm>
          <a:off x="250825" y="1196975"/>
          <a:ext cx="8569325" cy="5006975"/>
        </p:xfrm>
        <a:graphic>
          <a:graphicData uri="http://schemas.openxmlformats.org/drawingml/2006/table">
            <a:tbl>
              <a:tblPr/>
              <a:tblGrid>
                <a:gridCol w="2904707"/>
                <a:gridCol w="1016693"/>
                <a:gridCol w="1016660"/>
                <a:gridCol w="1090858"/>
                <a:gridCol w="1270017"/>
                <a:gridCol w="1270018"/>
              </a:tblGrid>
              <a:tr h="1223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+mn-lt"/>
                        </a:rPr>
                        <a:t>Этапы тушения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4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5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6" action="ppaction://hlinksldjump"/>
                        </a:rPr>
                        <a:t>600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7" action="ppaction://hlinksldjump"/>
                        </a:rPr>
                        <a:t>800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8" action="ppaction://hlinksldjump"/>
                        </a:rPr>
                        <a:t>1000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5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+mn-lt"/>
                        </a:rPr>
                        <a:t>Средства пожаротушения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9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0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1" action="ppaction://hlinksldjump"/>
                        </a:rPr>
                        <a:t>600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2" action="ppaction://hlinksldjump"/>
                        </a:rPr>
                        <a:t>800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3" action="ppaction://hlinksldjump"/>
                        </a:rPr>
                        <a:t>1000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3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+mn-lt"/>
                        </a:rPr>
                        <a:t>Служу народу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4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5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6" action="ppaction://hlinksldjump"/>
                        </a:rPr>
                        <a:t>600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7" action="ppaction://hlinksldjump"/>
                        </a:rPr>
                        <a:t>800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8" action="ppaction://hlinksldjump"/>
                        </a:rPr>
                        <a:t>1000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3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+mn-lt"/>
                        </a:rPr>
                        <a:t>Правила наизусть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19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20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" action="ppaction://noaction"/>
                        </a:rPr>
                        <a:t>600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21" action="ppaction://hlinksldjump"/>
                        </a:rPr>
                        <a:t>800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hlinkClick r:id="rId22" action="ppaction://hlinksldjump"/>
                        </a:rPr>
                        <a:t>1000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8625" y="0"/>
            <a:ext cx="1643063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2оо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19250" y="3141663"/>
            <a:ext cx="52562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Система сигнала о пожаре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1928813"/>
            <a:ext cx="6764337" cy="16573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sz="6600" smtClean="0">
              <a:solidFill>
                <a:srgbClr val="00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4оо</a:t>
            </a:r>
          </a:p>
        </p:txBody>
      </p:sp>
      <p:sp>
        <p:nvSpPr>
          <p:cNvPr id="9" name="Управляющая кнопка: возврат 8">
            <a:hlinkClick r:id="rId3" action="ppaction://hlinksldjump" highlightClick="1">
              <a:snd r:embed="rId4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68413"/>
            <a:ext cx="817562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8313" y="1557338"/>
            <a:ext cx="74882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Этап тушения пожара, на котором прекращено горение и устранение условия для его самопроизвольного возникновения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857375"/>
            <a:ext cx="6575425" cy="18113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sz="6600" smtClean="0">
              <a:solidFill>
                <a:srgbClr val="00FF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6оо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>
              <a:snd r:embed="rId4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7" name="Рисунок 6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8313" y="1412875"/>
            <a:ext cx="784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Этап тушения пожара, на которой отсутствует или ликвидирована угроза людям, прекращено распространение пожара и созданы условия для его ликвидации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857375"/>
            <a:ext cx="6670675" cy="23764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6600" b="1" smtClean="0">
              <a:solidFill>
                <a:srgbClr val="00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8оо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>
              <a:snd r:embed="rId4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7" name="Рисунок 6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8313" y="1916113"/>
            <a:ext cx="78486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Вынужденный процесс движения людей из зоны, где имеется возможность воздействия на них опасных факторов пожара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85813" y="357188"/>
            <a:ext cx="192881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1ооо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313" y="2643188"/>
            <a:ext cx="6929437" cy="3714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3250407" y="3958431"/>
            <a:ext cx="3500438" cy="10001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flipH="1">
            <a:off x="4500563" y="3857625"/>
            <a:ext cx="1071562" cy="1500188"/>
          </a:xfrm>
          <a:prstGeom prst="arc">
            <a:avLst>
              <a:gd name="adj1" fmla="val 17112705"/>
              <a:gd name="adj2" fmla="val 2021317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5301" name="TextBox 14"/>
          <p:cNvSpPr txBox="1">
            <a:spLocks noChangeArrowheads="1"/>
          </p:cNvSpPr>
          <p:nvPr/>
        </p:nvSpPr>
        <p:spPr bwMode="auto">
          <a:xfrm>
            <a:off x="3714750" y="2786063"/>
            <a:ext cx="481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/>
              <a:t>α</a:t>
            </a:r>
            <a:endParaRPr lang="ru-RU" sz="4000"/>
          </a:p>
        </p:txBody>
      </p:sp>
      <p:sp>
        <p:nvSpPr>
          <p:cNvPr id="55302" name="TextBox 15"/>
          <p:cNvSpPr txBox="1">
            <a:spLocks noChangeArrowheads="1"/>
          </p:cNvSpPr>
          <p:nvPr/>
        </p:nvSpPr>
        <p:spPr bwMode="auto">
          <a:xfrm>
            <a:off x="5500688" y="3500438"/>
            <a:ext cx="17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/>
              <a:t>β</a:t>
            </a:r>
            <a:endParaRPr lang="ru-RU" sz="3600"/>
          </a:p>
        </p:txBody>
      </p:sp>
      <p:sp>
        <p:nvSpPr>
          <p:cNvPr id="20" name="Управляющая кнопка: возврат 19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5304" name="Рисунок 11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84213" y="2636838"/>
            <a:ext cx="7559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Состояние объекта, при котором максимально исключается возможность пожара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6676" name="Picture 4" descr="си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573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5150" y="2120900"/>
            <a:ext cx="6310313" cy="2316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4400" smtClean="0"/>
          </a:p>
        </p:txBody>
      </p:sp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2оо</a:t>
            </a: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31913" y="2924175"/>
            <a:ext cx="61198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Процесс ликвидации пожара</a:t>
            </a:r>
            <a:endParaRPr lang="ru-RU" sz="440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4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 descr="http://im3-tub.yandex.net/i?id=66009857-0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47513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http://im6-tub.yandex.net/i?id=67859878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249613"/>
            <a:ext cx="47513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http://im4-tub.yandex.net/i?id=78820968-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3413" y="115888"/>
            <a:ext cx="45212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 descr="http://www.volynnews.com/files/news/2010/09-14/17822-1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213100"/>
            <a:ext cx="46974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691680" y="2348880"/>
            <a:ext cx="5400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Пожар</a:t>
            </a:r>
          </a:p>
          <a:p>
            <a:pPr algn="ctr">
              <a:defRPr/>
            </a:pPr>
            <a:r>
              <a:rPr lang="ru-RU" sz="4000" kern="1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неконтролируемый процесс  горения</a:t>
            </a:r>
            <a:endParaRPr lang="ru-RU" sz="4000" kern="1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59394" name="Rectangle 7"/>
          <p:cNvSpPr>
            <a:spLocks noChangeArrowheads="1"/>
          </p:cNvSpPr>
          <p:nvPr/>
        </p:nvSpPr>
        <p:spPr bwMode="auto">
          <a:xfrm>
            <a:off x="1835150" y="2265363"/>
            <a:ext cx="63103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4400"/>
          </a:p>
        </p:txBody>
      </p:sp>
      <p:sp>
        <p:nvSpPr>
          <p:cNvPr id="3" name="Овал 2"/>
          <p:cNvSpPr/>
          <p:nvPr/>
        </p:nvSpPr>
        <p:spPr>
          <a:xfrm>
            <a:off x="827088" y="404813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4оо</a:t>
            </a: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76375" y="3068638"/>
            <a:ext cx="59039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Сыпучее средство тушения</a:t>
            </a:r>
            <a:endParaRPr lang="ru-RU" sz="440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1225" y="6021388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1835150" y="1700213"/>
            <a:ext cx="6454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4400"/>
          </a:p>
        </p:txBody>
      </p:sp>
      <p:sp>
        <p:nvSpPr>
          <p:cNvPr id="3" name="Овал 2"/>
          <p:cNvSpPr/>
          <p:nvPr/>
        </p:nvSpPr>
        <p:spPr>
          <a:xfrm>
            <a:off x="684213" y="333375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6оо</a:t>
            </a: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76375" y="2924175"/>
            <a:ext cx="5832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Жидкое средство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тушения</a:t>
            </a:r>
            <a:endParaRPr lang="ru-RU" sz="440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63490" name="Rectangle 11"/>
          <p:cNvSpPr>
            <a:spLocks noChangeArrowheads="1"/>
          </p:cNvSpPr>
          <p:nvPr/>
        </p:nvSpPr>
        <p:spPr bwMode="auto">
          <a:xfrm>
            <a:off x="1906588" y="2492375"/>
            <a:ext cx="6121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4400"/>
          </a:p>
        </p:txBody>
      </p:sp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8оо</a:t>
            </a: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0" y="1628775"/>
            <a:ext cx="77771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Вещество, обладающее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 физико-химическими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свойствами,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 позволяющими создать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условия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прекращения горения</a:t>
            </a:r>
            <a:endParaRPr lang="ru-RU" sz="440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65538" name="Rectangle 11"/>
          <p:cNvSpPr>
            <a:spLocks noChangeArrowheads="1"/>
          </p:cNvSpPr>
          <p:nvPr/>
        </p:nvSpPr>
        <p:spPr bwMode="auto">
          <a:xfrm>
            <a:off x="1906588" y="2492375"/>
            <a:ext cx="6121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4400"/>
          </a:p>
        </p:txBody>
      </p:sp>
      <p:sp>
        <p:nvSpPr>
          <p:cNvPr id="3" name="Овал 2"/>
          <p:cNvSpPr/>
          <p:nvPr/>
        </p:nvSpPr>
        <p:spPr>
          <a:xfrm>
            <a:off x="785813" y="357188"/>
            <a:ext cx="19859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FFFF"/>
                </a:solidFill>
              </a:rPr>
              <a:t>1ооо</a:t>
            </a:r>
            <a:endParaRPr lang="ru-RU" sz="4400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0" y="1773238"/>
            <a:ext cx="77771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Переносное или передвижное устройство для тушения очага пожара за счёт выпуска запасенного огнетушащего вещества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67586" name="Rectangle 9"/>
          <p:cNvSpPr>
            <a:spLocks noChangeArrowheads="1"/>
          </p:cNvSpPr>
          <p:nvPr/>
        </p:nvSpPr>
        <p:spPr bwMode="auto">
          <a:xfrm>
            <a:off x="1908175" y="2492375"/>
            <a:ext cx="6696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4400"/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2оо</a:t>
            </a:r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2133600"/>
            <a:ext cx="74882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Выпал на пол уголек,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Деревянный пол зажег,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Не смотри, не жди, не стой,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А залей его…</a:t>
            </a:r>
            <a:endParaRPr lang="ru-RU" b="1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419350"/>
            <a:ext cx="7092950" cy="29543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4400" smtClean="0"/>
          </a:p>
        </p:txBody>
      </p:sp>
      <p:sp>
        <p:nvSpPr>
          <p:cNvPr id="6963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4оо</a:t>
            </a:r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2060575"/>
            <a:ext cx="76327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Раскалился если вдруг,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Электрический утюг,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Что должны вы делать, 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детки?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Вынуть вилку из…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71682" name="Rectangle 7"/>
          <p:cNvSpPr>
            <a:spLocks noChangeArrowheads="1"/>
          </p:cNvSpPr>
          <p:nvPr/>
        </p:nvSpPr>
        <p:spPr bwMode="auto">
          <a:xfrm>
            <a:off x="1835150" y="1700213"/>
            <a:ext cx="6454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4400"/>
          </a:p>
        </p:txBody>
      </p:sp>
      <p:sp>
        <p:nvSpPr>
          <p:cNvPr id="3" name="Овал 2"/>
          <p:cNvSpPr/>
          <p:nvPr/>
        </p:nvSpPr>
        <p:spPr>
          <a:xfrm>
            <a:off x="684213" y="333375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6оо</a:t>
            </a:r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2205038"/>
            <a:ext cx="75596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Возле дома и сарая </a:t>
            </a:r>
          </a:p>
          <a:p>
            <a:r>
              <a:rPr lang="ru-RU" sz="4400" b="1">
                <a:solidFill>
                  <a:srgbClr val="7030A0"/>
                </a:solidFill>
              </a:rPr>
              <a:t>Разжигать костёр не смей!</a:t>
            </a:r>
          </a:p>
          <a:p>
            <a:r>
              <a:rPr lang="ru-RU" sz="4400" b="1">
                <a:solidFill>
                  <a:srgbClr val="7030A0"/>
                </a:solidFill>
              </a:rPr>
              <a:t>Может быть беда большая</a:t>
            </a:r>
          </a:p>
          <a:p>
            <a:r>
              <a:rPr lang="ru-RU" sz="4400" b="1">
                <a:solidFill>
                  <a:srgbClr val="7030A0"/>
                </a:solidFill>
              </a:rPr>
              <a:t>Для построек и …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73730" name="Rectangle 6"/>
          <p:cNvSpPr>
            <a:spLocks noChangeArrowheads="1"/>
          </p:cNvSpPr>
          <p:nvPr/>
        </p:nvSpPr>
        <p:spPr bwMode="auto">
          <a:xfrm>
            <a:off x="1763713" y="2120900"/>
            <a:ext cx="7308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4400"/>
          </a:p>
        </p:txBody>
      </p:sp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8оо</a:t>
            </a:r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8313" y="2420938"/>
            <a:ext cx="78486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Если младшие сестрички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Зажигают дома спички,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Что ты должен предпринять?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Сразу спички те…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9750" y="260350"/>
            <a:ext cx="1871663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FFFF"/>
                </a:solidFill>
              </a:rPr>
              <a:t>1ооо</a:t>
            </a:r>
          </a:p>
        </p:txBody>
      </p:sp>
      <p:sp>
        <p:nvSpPr>
          <p:cNvPr id="7577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6" name="Рисунок 5" descr="Рисунок1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2636838"/>
            <a:ext cx="698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Крепко помните, друзья,</a:t>
            </a:r>
            <a:br>
              <a:rPr lang="ru-RU" sz="4400" b="1">
                <a:solidFill>
                  <a:srgbClr val="7030A0"/>
                </a:solidFill>
              </a:rPr>
            </a:br>
            <a:r>
              <a:rPr lang="ru-RU" sz="4400" b="1">
                <a:solidFill>
                  <a:srgbClr val="7030A0"/>
                </a:solidFill>
              </a:rPr>
              <a:t>Что с огнем шалить…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2оо</a:t>
            </a:r>
          </a:p>
        </p:txBody>
      </p:sp>
      <p:sp>
        <p:nvSpPr>
          <p:cNvPr id="7680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58888" y="2492375"/>
            <a:ext cx="55991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Работник противопожарной службы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 раунд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t="6583" b="38554"/>
          <a:stretch>
            <a:fillRect/>
          </a:stretch>
        </p:blipFill>
        <p:spPr bwMode="auto">
          <a:xfrm>
            <a:off x="1331913" y="2133600"/>
            <a:ext cx="66246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6421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Тема</a:t>
            </a:r>
            <a:r>
              <a:rPr lang="ru-RU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: «Пожарная безопасность»</a:t>
            </a:r>
            <a: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4оо</a:t>
            </a:r>
          </a:p>
        </p:txBody>
      </p:sp>
      <p:sp>
        <p:nvSpPr>
          <p:cNvPr id="7782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1225" y="6092825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0" y="3013075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Группа пожарных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3850" y="115888"/>
            <a:ext cx="1643063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6оо</a:t>
            </a:r>
          </a:p>
        </p:txBody>
      </p:sp>
      <p:sp>
        <p:nvSpPr>
          <p:cNvPr id="7885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92275" y="2708275"/>
            <a:ext cx="5165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Отряд, воинское подразделение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FFFF"/>
                </a:solidFill>
              </a:rPr>
              <a:t>8оо</a:t>
            </a:r>
          </a:p>
        </p:txBody>
      </p:sp>
      <p:pic>
        <p:nvPicPr>
          <p:cNvPr id="4" name="Рисунок 3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2420938"/>
            <a:ext cx="74898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Животное, которое помогает находить и спасать людей в чрезвычайной ситуации</a:t>
            </a:r>
            <a:endParaRPr lang="ru-RU" sz="4400"/>
          </a:p>
        </p:txBody>
      </p:sp>
      <p:sp>
        <p:nvSpPr>
          <p:cNvPr id="798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288" y="357188"/>
            <a:ext cx="203358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FFFF"/>
                </a:solidFill>
              </a:rPr>
              <a:t>1ооо</a:t>
            </a:r>
          </a:p>
        </p:txBody>
      </p:sp>
      <p:sp>
        <p:nvSpPr>
          <p:cNvPr id="8089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8313" y="1484313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Совокупность созданных в установленном порядке органов управления, сил и средств, в том числе формирований, предназначенных для организации предупреждения пожаров и их тушения, проведения связанных с ними первоочередных аварийно-спасательных работ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1196975"/>
            <a:ext cx="61436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907704" y="1268760"/>
            <a:ext cx="56886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  <a:hlinkClick r:id="rId3" action="ppaction://hlinksldjump"/>
              </a:rPr>
              <a:t>Электрический прибор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275" y="3141663"/>
            <a:ext cx="61436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779450" y="3212976"/>
            <a:ext cx="42513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  <a:hlinkClick r:id="rId5" action="ppaction://hlinksldjump"/>
              </a:rPr>
              <a:t>Горящая одежда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2275" y="2205038"/>
            <a:ext cx="61436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2267745" y="2276872"/>
            <a:ext cx="5366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  <a:hlinkClick r:id="rId4" action="ppaction://hlinksldjump"/>
              </a:rPr>
              <a:t>Огненная сковорода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4149725"/>
            <a:ext cx="61436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3664947" y="4214818"/>
            <a:ext cx="27679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  <a:hlinkClick r:id="rId6" action="ppaction://hlinksldjump"/>
              </a:rPr>
              <a:t>Запах газа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1692275" y="5157788"/>
            <a:ext cx="61436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2195736" y="5229200"/>
            <a:ext cx="514353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  <a:hlinkClick r:id="rId7" action="ppaction://hlinksldjump"/>
              </a:rPr>
              <a:t>Пожар в доме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171450"/>
            <a:ext cx="763284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Финальный раунд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n-cs"/>
            </a:endParaRPr>
          </a:p>
        </p:txBody>
      </p:sp>
      <p:sp>
        <p:nvSpPr>
          <p:cNvPr id="82957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4" name="Рисунок 3" descr="Рисунок1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2420938"/>
            <a:ext cx="77041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У вас загорелся телевизор. Какими должны быть ваши действия?</a:t>
            </a:r>
          </a:p>
        </p:txBody>
      </p:sp>
      <p:sp>
        <p:nvSpPr>
          <p:cNvPr id="8397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Прямоугольник 3"/>
          <p:cNvSpPr>
            <a:spLocks noChangeArrowheads="1"/>
          </p:cNvSpPr>
          <p:nvPr/>
        </p:nvSpPr>
        <p:spPr bwMode="auto">
          <a:xfrm>
            <a:off x="500063" y="0"/>
            <a:ext cx="8143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>
              <a:solidFill>
                <a:srgbClr val="00FFFF"/>
              </a:solidFill>
              <a:latin typeface="Calibri" pitchFamily="34" charset="0"/>
            </a:endParaRPr>
          </a:p>
        </p:txBody>
      </p:sp>
      <p:pic>
        <p:nvPicPr>
          <p:cNvPr id="4" name="Рисунок 3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620713"/>
            <a:ext cx="87852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Кашу Саша решил на сковороде подогреть,</a:t>
            </a:r>
          </a:p>
          <a:p>
            <a:r>
              <a:rPr lang="ru-RU" sz="3200" b="1">
                <a:solidFill>
                  <a:srgbClr val="7030A0"/>
                </a:solidFill>
              </a:rPr>
              <a:t>При этом в соседней комнате песни попеть.</a:t>
            </a:r>
          </a:p>
          <a:p>
            <a:r>
              <a:rPr lang="ru-RU" sz="3200" b="1">
                <a:solidFill>
                  <a:srgbClr val="7030A0"/>
                </a:solidFill>
              </a:rPr>
              <a:t>Заигрался Саша и бдительность потерял,</a:t>
            </a:r>
          </a:p>
          <a:p>
            <a:r>
              <a:rPr lang="ru-RU" sz="3200" b="1">
                <a:solidFill>
                  <a:srgbClr val="7030A0"/>
                </a:solidFill>
              </a:rPr>
              <a:t>Правила безопасности не соблюдал.</a:t>
            </a:r>
          </a:p>
          <a:p>
            <a:r>
              <a:rPr lang="ru-RU" sz="3200" b="1">
                <a:solidFill>
                  <a:srgbClr val="7030A0"/>
                </a:solidFill>
              </a:rPr>
              <a:t>И вот огоньки заскакали кругом,</a:t>
            </a:r>
          </a:p>
          <a:p>
            <a:r>
              <a:rPr lang="ru-RU" sz="3200" b="1">
                <a:solidFill>
                  <a:srgbClr val="7030A0"/>
                </a:solidFill>
              </a:rPr>
              <a:t>И вспыхнул, как щепочки, бабушкин дом!</a:t>
            </a:r>
          </a:p>
          <a:p>
            <a:r>
              <a:rPr lang="ru-RU" sz="3200" b="1">
                <a:solidFill>
                  <a:srgbClr val="7030A0"/>
                </a:solidFill>
              </a:rPr>
              <a:t> На сковороде загорелось масло. Какими должны быть ваши действия? </a:t>
            </a:r>
          </a:p>
          <a:p>
            <a:pPr algn="ctr"/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849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2205038"/>
            <a:ext cx="8497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На тебе загорелась одежда. Что будете делать?</a:t>
            </a:r>
          </a:p>
          <a:p>
            <a:pPr algn="ctr"/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8601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2205038"/>
            <a:ext cx="83534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Ты вечером возвращаешься домой и чувствуешь сильный запах газа.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Что ты сделаешь? </a:t>
            </a:r>
          </a:p>
        </p:txBody>
      </p:sp>
      <p:sp>
        <p:nvSpPr>
          <p:cNvPr id="8704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2349500"/>
            <a:ext cx="79914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В доме начался пожар, который ты не можешь потушить. Что делать? </a:t>
            </a:r>
          </a:p>
        </p:txBody>
      </p:sp>
      <p:sp>
        <p:nvSpPr>
          <p:cNvPr id="8806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088063"/>
            <a:ext cx="612775" cy="581025"/>
          </a:xfrm>
          <a:prstGeom prst="actionButtonReturn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Рисунок 8" descr="Рисунок1.jpg">
            <a:hlinkClick r:id="" action="ppaction://hlinkshowjump?jump=nextslide"/>
          </p:cNvPr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1 раунд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t="7664"/>
          <a:stretch>
            <a:fillRect/>
          </a:stretch>
        </p:blipFill>
        <p:spPr bwMode="auto">
          <a:xfrm>
            <a:off x="1403350" y="1052513"/>
            <a:ext cx="626427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Прямоугольник 5"/>
          <p:cNvSpPr>
            <a:spLocks noChangeArrowheads="1"/>
          </p:cNvSpPr>
          <p:nvPr/>
        </p:nvSpPr>
        <p:spPr bwMode="auto">
          <a:xfrm>
            <a:off x="684213" y="2349500"/>
            <a:ext cx="7991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8913"/>
            <a:ext cx="8280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памятка как вести себя при пожаре</a:t>
            </a:r>
            <a:endParaRPr lang="ru-RU" sz="36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69215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800" b="1" i="1">
                <a:solidFill>
                  <a:schemeClr val="bg1"/>
                </a:solidFill>
              </a:rPr>
              <a:t>1. </a:t>
            </a:r>
            <a:r>
              <a:rPr lang="ru-RU" sz="2000" b="1" i="1">
                <a:solidFill>
                  <a:schemeClr val="bg1"/>
                </a:solidFill>
              </a:rPr>
              <a:t>Если огонь небольшой, можно попробовать сразу же затушить его, набросив, например, на него плотную ткань, одеяло или вылив кастрюлю воды.</a:t>
            </a:r>
          </a:p>
          <a:p>
            <a:pPr marL="342900" indent="-342900" algn="ctr"/>
            <a:r>
              <a:rPr lang="ru-RU" sz="2000" b="1" i="1">
                <a:solidFill>
                  <a:schemeClr val="bg1"/>
                </a:solidFill>
              </a:rPr>
              <a:t>2. Если огонь сразу не погас, немедленно убегай из дома в безопасное место. И только после этого звони в пожарную охрану по телефону «О 1» (табличка) или попроси об этом соседей. </a:t>
            </a:r>
          </a:p>
          <a:p>
            <a:pPr marL="342900" indent="-342900" algn="ctr"/>
            <a:r>
              <a:rPr lang="ru-RU" sz="2000" b="1" i="1">
                <a:solidFill>
                  <a:schemeClr val="bg1"/>
                </a:solidFill>
              </a:rPr>
              <a:t>3. Если не можешь убежать из горящей квартиры, сразу же позвони по телефону «01» и сообщи пожарным точный адрес и номер своей квартиры. После этого из окна зови на помощь соседей и прохожих.</a:t>
            </a:r>
          </a:p>
          <a:p>
            <a:pPr marL="342900" indent="-342900" algn="ctr"/>
            <a:r>
              <a:rPr lang="ru-RU" sz="2000" b="1" i="1">
                <a:solidFill>
                  <a:schemeClr val="bg1"/>
                </a:solidFill>
              </a:rPr>
              <a:t>4. Если чувствуешь, что задыхаешься от дыма, опустись на корточки или продвигайся к выходу ползком - внизу меньше дыма.</a:t>
            </a:r>
          </a:p>
          <a:p>
            <a:pPr marL="342900" indent="-342900" algn="ctr"/>
            <a:r>
              <a:rPr lang="ru-RU" sz="2000" b="1" i="1">
                <a:solidFill>
                  <a:schemeClr val="bg1"/>
                </a:solidFill>
              </a:rPr>
              <a:t>5. При пожаре в подъезде никогда не садись в лифт. Он может отключиться, и ты задохнешься.</a:t>
            </a:r>
          </a:p>
          <a:p>
            <a:pPr marL="342900" indent="-342900" algn="ctr"/>
            <a:r>
              <a:rPr lang="ru-RU" sz="2000" b="1" i="1">
                <a:solidFill>
                  <a:schemeClr val="bg1"/>
                </a:solidFill>
              </a:rPr>
              <a:t>6. Ожидая приезда пожарных, не теряй головы и не выпрыгивай из окна. Тебя обязательно спасут.</a:t>
            </a:r>
          </a:p>
          <a:p>
            <a:pPr marL="342900" indent="-342900" algn="ctr"/>
            <a:r>
              <a:rPr lang="ru-RU" sz="2000" b="1" i="1">
                <a:solidFill>
                  <a:schemeClr val="bg1"/>
                </a:solidFill>
              </a:rPr>
              <a:t>7. Когда приедут пожарные, во всем их слушайся и не бойся. Они лучше знают, как тебя спасти. </a:t>
            </a:r>
          </a:p>
          <a:p>
            <a:pPr marL="342900" indent="-342900" algn="ctr"/>
            <a:endParaRPr lang="ru-RU" sz="1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4" descr="Рисунок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Прямоугольник 5"/>
          <p:cNvSpPr>
            <a:spLocks noChangeArrowheads="1"/>
          </p:cNvSpPr>
          <p:nvPr/>
        </p:nvSpPr>
        <p:spPr bwMode="auto">
          <a:xfrm>
            <a:off x="684213" y="2349500"/>
            <a:ext cx="7991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>
              <a:solidFill>
                <a:srgbClr val="7030A0"/>
              </a:solidFill>
            </a:endParaRPr>
          </a:p>
        </p:txBody>
      </p:sp>
      <p:sp>
        <p:nvSpPr>
          <p:cNvPr id="90115" name="Прямоугольник 6"/>
          <p:cNvSpPr>
            <a:spLocks noChangeArrowheads="1"/>
          </p:cNvSpPr>
          <p:nvPr/>
        </p:nvSpPr>
        <p:spPr bwMode="auto">
          <a:xfrm>
            <a:off x="0" y="6921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sz="1800" b="1" i="1">
              <a:solidFill>
                <a:schemeClr val="bg1"/>
              </a:solidFill>
            </a:endParaRPr>
          </a:p>
        </p:txBody>
      </p:sp>
      <p:pic>
        <p:nvPicPr>
          <p:cNvPr id="2050" name="Picture 2" descr="http://im7-tub.yandex.net/i?id=61741961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42211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Картинка 57 из 362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549275"/>
            <a:ext cx="439261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Картинка 79 из 3629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151188"/>
            <a:ext cx="257492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im5-tub.yandex.net/i?id=69798355-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3178175"/>
            <a:ext cx="2665412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im5-tub.yandex.net/i?id=124607760-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84688" y="3141663"/>
            <a:ext cx="44767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6" descr="Безымянный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r="20313" b="26688"/>
          <a:stretch>
            <a:fillRect/>
          </a:stretch>
        </p:blipFill>
        <p:spPr bwMode="auto">
          <a:xfrm>
            <a:off x="-881063" y="58738"/>
            <a:ext cx="10025063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38" name="Группа 17"/>
          <p:cNvGrpSpPr>
            <a:grpSpLocks/>
          </p:cNvGrpSpPr>
          <p:nvPr/>
        </p:nvGrpSpPr>
        <p:grpSpPr bwMode="auto">
          <a:xfrm>
            <a:off x="3000375" y="1000125"/>
            <a:ext cx="6327775" cy="3856038"/>
            <a:chOff x="3000364" y="1000107"/>
            <a:chExt cx="6328367" cy="3855677"/>
          </a:xfrm>
        </p:grpSpPr>
        <p:sp>
          <p:nvSpPr>
            <p:cNvPr id="91139" name="TextBox 9"/>
            <p:cNvSpPr txBox="1">
              <a:spLocks noChangeArrowheads="1"/>
            </p:cNvSpPr>
            <p:nvPr/>
          </p:nvSpPr>
          <p:spPr bwMode="auto">
            <a:xfrm>
              <a:off x="9144000" y="2643182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87343" y="1142969"/>
              <a:ext cx="184167" cy="2861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18000" dirty="0">
                <a:latin typeface="+mj-lt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15272" y="1071546"/>
              <a:ext cx="1151277" cy="28623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+mn-cs"/>
                </a:rPr>
                <a:t>с</a:t>
              </a:r>
              <a:endParaRPr lang="ru-RU" sz="1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endParaRPr>
            </a:p>
          </p:txBody>
        </p:sp>
        <p:grpSp>
          <p:nvGrpSpPr>
            <p:cNvPr id="91142" name="Группа 16"/>
            <p:cNvGrpSpPr>
              <a:grpSpLocks/>
            </p:cNvGrpSpPr>
            <p:nvPr/>
          </p:nvGrpSpPr>
          <p:grpSpPr bwMode="auto">
            <a:xfrm>
              <a:off x="3000364" y="1000107"/>
              <a:ext cx="4683270" cy="3855677"/>
              <a:chOff x="3000364" y="1000107"/>
              <a:chExt cx="4683270" cy="3855677"/>
            </a:xfrm>
          </p:grpSpPr>
          <p:sp>
            <p:nvSpPr>
              <p:cNvPr id="91143" name="TextBox 7"/>
              <p:cNvSpPr txBox="1">
                <a:spLocks noChangeArrowheads="1"/>
              </p:cNvSpPr>
              <p:nvPr/>
            </p:nvSpPr>
            <p:spPr bwMode="auto">
              <a:xfrm>
                <a:off x="5143504" y="2071678"/>
                <a:ext cx="256169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960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643306" y="1000107"/>
                <a:ext cx="2978350" cy="28623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8000" b="1" dirty="0" err="1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+mj-lt"/>
                    <a:cs typeface="+mn-cs"/>
                  </a:rPr>
                  <a:t>пр</a:t>
                </a:r>
                <a:endParaRPr lang="ru-RU" sz="1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+mn-cs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000364" y="3286124"/>
                <a:ext cx="4683270" cy="1569660"/>
              </a:xfrm>
              <a:prstGeom prst="rect">
                <a:avLst/>
              </a:prstGeom>
              <a:noFill/>
              <a:scene3d>
                <a:camera prst="orthographicFront"/>
                <a:lightRig rig="glow" dir="tl">
                  <a:rot lat="0" lon="0" rev="5400000"/>
                </a:lightRig>
              </a:scene3d>
              <a:sp3d extrusionH="76200" contourW="12700">
                <a:extrusionClr>
                  <a:srgbClr val="FFFF99"/>
                </a:extrusionClr>
                <a:contourClr>
                  <a:schemeClr val="bg2">
                    <a:lumMod val="40000"/>
                    <a:lumOff val="60000"/>
                  </a:schemeClr>
                </a:contourClr>
              </a:sp3d>
            </p:spPr>
            <p:txBody>
              <a:bodyPr>
                <a:spAutoFit/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solidFill>
                      <a:srgbClr val="FFFF99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+mn-cs"/>
                  </a:rPr>
                  <a:t>аукцион</a:t>
                </a: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 descr="Рисунок1.jpg">
            <a:hlinkClick r:id="rId2" action="ppaction://hlinksldjump"/>
          </p:cNvPr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1500188"/>
          <a:ext cx="8569325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177"/>
                <a:gridCol w="1281338"/>
                <a:gridCol w="1281338"/>
                <a:gridCol w="1361424"/>
                <a:gridCol w="1361424"/>
                <a:gridCol w="1201252"/>
              </a:tblGrid>
              <a:tr h="1211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FFFF"/>
                          </a:solidFill>
                          <a:cs typeface="Times New Roman" pitchFamily="18" charset="0"/>
                        </a:rPr>
                        <a:t>Основные понятия о пожаре</a:t>
                      </a:r>
                      <a:endParaRPr lang="ru-RU" sz="24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4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6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7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8" action="ppaction://hlinksldjump" tooltip="ти"/>
                        </a:rPr>
                        <a:t>500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569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FFFF"/>
                          </a:solidFill>
                        </a:rPr>
                        <a:t>Поражающие факторы</a:t>
                      </a:r>
                      <a:r>
                        <a:rPr lang="ru-RU" sz="2400" b="1" baseline="0" dirty="0" smtClean="0">
                          <a:solidFill>
                            <a:srgbClr val="00FFFF"/>
                          </a:solidFill>
                        </a:rPr>
                        <a:t> при пожаре</a:t>
                      </a:r>
                      <a:endParaRPr lang="ru-RU" sz="24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9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0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1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3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211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FFFF"/>
                          </a:solidFill>
                        </a:rPr>
                        <a:t>Огонь в нашей речи</a:t>
                      </a:r>
                      <a:endParaRPr lang="ru-RU" sz="24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4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5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6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7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8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569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FFFF"/>
                          </a:solidFill>
                        </a:rPr>
                        <a:t>Причины и виды пожаров</a:t>
                      </a:r>
                      <a:endParaRPr lang="ru-RU" sz="24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19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20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21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22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FFFF"/>
                          </a:solidFill>
                          <a:hlinkClick r:id="rId23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31913" y="260350"/>
            <a:ext cx="69119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+mn-cs"/>
              </a:rPr>
              <a:t>Первый раунд</a:t>
            </a:r>
            <a:endParaRPr lang="ru-RU" sz="5400" b="1" cap="all" dirty="0">
              <a:ln/>
              <a:solidFill>
                <a:srgbClr val="00FF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813" y="357188"/>
            <a:ext cx="1643062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1оо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572500" y="6072188"/>
            <a:ext cx="57150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6" name="Рисунок 5" descr="Рисунок1.jpg">
            <a:hlinkClick r:id="" action="ppaction://hlinkshowjump?jump=previousslide"/>
          </p:cNvPr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8208963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31913" y="2349500"/>
            <a:ext cx="63357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Поднимающиеся вверх серые клубы – летучие продукты горения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8625" y="357188"/>
            <a:ext cx="1643063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2оо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>
              <a:snd r:embed="rId3" name="camera.wav"/>
            </a:hlinkClick>
          </p:cNvPr>
          <p:cNvSpPr/>
          <p:nvPr/>
        </p:nvSpPr>
        <p:spPr>
          <a:xfrm>
            <a:off x="8459788" y="5876925"/>
            <a:ext cx="571500" cy="78581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5" name="Рисунок 4" descr="Рисунок1.jpg">
            <a:hlinkClick r:id="rId2" action="ppaction://hlinksldjump"/>
          </p:cNvPr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064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31913" y="2828925"/>
            <a:ext cx="6480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Место первоначального возникновения пожара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851</Words>
  <Application>Microsoft Office PowerPoint</Application>
  <PresentationFormat>Экран (4:3)</PresentationFormat>
  <Paragraphs>193</Paragraphs>
  <Slides>62</Slides>
  <Notes>12</Notes>
  <HiddenSlides>6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Impact</vt:lpstr>
      <vt:lpstr>Тема Office</vt:lpstr>
      <vt:lpstr>Точечный рисунок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</dc:creator>
  <cp:lastModifiedBy>ДНС</cp:lastModifiedBy>
  <cp:revision>185</cp:revision>
  <dcterms:created xsi:type="dcterms:W3CDTF">2008-12-01T19:48:33Z</dcterms:created>
  <dcterms:modified xsi:type="dcterms:W3CDTF">2015-10-22T19:26:46Z</dcterms:modified>
</cp:coreProperties>
</file>