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59000E-2207-466E-B97B-D0DF18A8EE89}" type="datetimeFigureOut">
              <a:rPr lang="ru-RU" smtClean="0"/>
              <a:t>08.10.2008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93745-3A98-4035-AD51-9CBA314BCA6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59000E-2207-466E-B97B-D0DF18A8EE89}" type="datetimeFigureOut">
              <a:rPr lang="ru-RU" smtClean="0"/>
              <a:t>08.10.2008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93745-3A98-4035-AD51-9CBA314BCA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59000E-2207-466E-B97B-D0DF18A8EE89}" type="datetimeFigureOut">
              <a:rPr lang="ru-RU" smtClean="0"/>
              <a:t>08.10.2008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93745-3A98-4035-AD51-9CBA314BCA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59000E-2207-466E-B97B-D0DF18A8EE89}" type="datetimeFigureOut">
              <a:rPr lang="ru-RU" smtClean="0"/>
              <a:t>08.10.2008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93745-3A98-4035-AD51-9CBA314BCA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59000E-2207-466E-B97B-D0DF18A8EE89}" type="datetimeFigureOut">
              <a:rPr lang="ru-RU" smtClean="0"/>
              <a:t>08.10.2008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93745-3A98-4035-AD51-9CBA314BCA6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59000E-2207-466E-B97B-D0DF18A8EE89}" type="datetimeFigureOut">
              <a:rPr lang="ru-RU" smtClean="0"/>
              <a:t>08.10.2008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93745-3A98-4035-AD51-9CBA314BCA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59000E-2207-466E-B97B-D0DF18A8EE89}" type="datetimeFigureOut">
              <a:rPr lang="ru-RU" smtClean="0"/>
              <a:t>08.10.2008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93745-3A98-4035-AD51-9CBA314BCA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59000E-2207-466E-B97B-D0DF18A8EE89}" type="datetimeFigureOut">
              <a:rPr lang="ru-RU" smtClean="0"/>
              <a:t>08.10.2008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93745-3A98-4035-AD51-9CBA314BCA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59000E-2207-466E-B97B-D0DF18A8EE89}" type="datetimeFigureOut">
              <a:rPr lang="ru-RU" smtClean="0"/>
              <a:t>08.10.2008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93745-3A98-4035-AD51-9CBA314BCA6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59000E-2207-466E-B97B-D0DF18A8EE89}" type="datetimeFigureOut">
              <a:rPr lang="ru-RU" smtClean="0"/>
              <a:t>08.10.2008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93745-3A98-4035-AD51-9CBA314BCA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59000E-2207-466E-B97B-D0DF18A8EE89}" type="datetimeFigureOut">
              <a:rPr lang="ru-RU" smtClean="0"/>
              <a:t>08.10.2008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193745-3A98-4035-AD51-9CBA314BCA6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259000E-2207-466E-B97B-D0DF18A8EE89}" type="datetimeFigureOut">
              <a:rPr lang="ru-RU" smtClean="0"/>
              <a:t>08.10.2008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9193745-3A98-4035-AD51-9CBA314BCA6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package" Target="../embeddings/_________Microsoft_Office_Word4.docx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Лабораторная работа 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500306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DomCasual" pitchFamily="34" charset="0"/>
              </a:rPr>
              <a:t>Измерение удельной теплоемкости твердого тела</a:t>
            </a:r>
            <a:endParaRPr lang="ru-RU" sz="4400" b="1" i="1" dirty="0">
              <a:solidFill>
                <a:schemeClr val="accent1">
                  <a:lumMod val="60000"/>
                  <a:lumOff val="40000"/>
                </a:schemeClr>
              </a:solidFill>
              <a:latin typeface="DomCasu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Сосуд с горячей водой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74320"/>
            <a:ext cx="7504960" cy="1143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Ход работы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налейте в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ка-лориметр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воду массой 100-150г комнатной температуры. Измерьте температуру воды.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Ход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1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Нагрейте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-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линдр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сосуде с горячей водой. Измерьте ее температуру (эта температура будет начальной температурой цилиндра. Затем опустите его в калориметр с холодной водой.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Ход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Измерьте температуру  в калориметре после опускания  цилиндра.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Ход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endParaRPr lang="ru-RU" dirty="0" smtClean="0"/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4.С помощью весов определите массу алюминиевого цилиндра, предварительно обсушив его.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285860"/>
            <a:ext cx="7498080" cy="1143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5. Все данные измерений занесите в таблицу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6" y="3000372"/>
          <a:ext cx="7858178" cy="1836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386"/>
                <a:gridCol w="1888417"/>
                <a:gridCol w="1435196"/>
                <a:gridCol w="1872594"/>
                <a:gridCol w="1384585"/>
              </a:tblGrid>
              <a:tr h="119792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Масса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воды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в</a:t>
                      </a:r>
                    </a:p>
                    <a:p>
                      <a:pPr algn="ctr"/>
                      <a:r>
                        <a:rPr lang="ru-RU" baseline="0" dirty="0" err="1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калори-метре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,</a:t>
                      </a:r>
                    </a:p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m1,</a:t>
                      </a:r>
                      <a:endParaRPr lang="ru-RU" dirty="0">
                        <a:solidFill>
                          <a:schemeClr val="tx1"/>
                        </a:solidFill>
                        <a:effectLst>
                          <a:outerShdw blurRad="50800" dist="38100" dir="5400000" algn="t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Начальная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температура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воды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,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t1,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onstantia"/>
                        </a:rPr>
                        <a:t>⁰C</a:t>
                      </a:r>
                      <a:endParaRPr lang="ru-RU" dirty="0">
                        <a:solidFill>
                          <a:schemeClr val="tx1"/>
                        </a:solidFill>
                        <a:effectLst>
                          <a:outerShdw blurRad="50800" dist="38100" dir="5400000" algn="t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Масса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цилиндра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,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m2,</a:t>
                      </a:r>
                      <a:endParaRPr lang="ru-RU" dirty="0">
                        <a:solidFill>
                          <a:schemeClr val="tx1"/>
                        </a:solidFill>
                        <a:effectLst>
                          <a:outerShdw blurRad="50800" dist="38100" dir="5400000" algn="t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Начальная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температура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,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t2,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onstantia"/>
                        </a:rPr>
                        <a:t>⁰C</a:t>
                      </a:r>
                      <a:endParaRPr lang="ru-RU" dirty="0">
                        <a:solidFill>
                          <a:schemeClr val="tx1"/>
                        </a:solidFill>
                        <a:effectLst>
                          <a:outerShdw blurRad="50800" dist="38100" dir="5400000" algn="t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Общая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темпера-тура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ru-RU" baseline="0" dirty="0" err="1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ци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-</a:t>
                      </a:r>
                    </a:p>
                    <a:p>
                      <a:pPr algn="ctr"/>
                      <a:r>
                        <a:rPr lang="ru-RU" baseline="0" dirty="0" err="1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линдра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,</a:t>
                      </a:r>
                    </a:p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t,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effectLst>
                            <a:outerShdw blurRad="50800" dist="38100" dir="5400000" algn="t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onstantia"/>
                        </a:rPr>
                        <a:t>⁰C</a:t>
                      </a:r>
                      <a:endParaRPr lang="ru-RU" dirty="0">
                        <a:solidFill>
                          <a:schemeClr val="tx1"/>
                        </a:solidFill>
                        <a:effectLst>
                          <a:outerShdw blurRad="50800" dist="38100" dir="5400000" algn="t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3711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effectLst>
                          <a:outerShdw blurRad="50800" dist="38100" dir="5400000" algn="t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effectLst>
                          <a:outerShdw blurRad="50800" dist="38100" dir="5400000" algn="t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effectLst>
                          <a:outerShdw blurRad="50800" dist="38100" dir="5400000" algn="t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effectLst>
                          <a:outerShdw blurRad="50800" dist="38100" dir="5400000" algn="t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effectLst>
                          <a:outerShdw blurRad="50800" dist="38100" dir="5400000" algn="t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Рассчитайте: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Количество теплоты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Q1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,которое получила вода при нагревании</a:t>
            </a:r>
          </a:p>
          <a:p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С1 – удельная теплоемкость воды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601788" y="3125788"/>
          <a:ext cx="5940425" cy="606425"/>
        </p:xfrm>
        <a:graphic>
          <a:graphicData uri="http://schemas.openxmlformats.org/presentationml/2006/ole">
            <p:oleObj spid="_x0000_s1029" name="Документ" r:id="rId3" imgW="5940803" imgH="606622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Рассчитайте: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Количество теплоты, отданное металлическим цилиндром при охлаждении:</a:t>
            </a:r>
          </a:p>
          <a:p>
            <a:pPr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</a:p>
          <a:p>
            <a:pPr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С2 – удельная теплоемкость вещества цилиндра, значение которой надо определить.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601788" y="3125788"/>
          <a:ext cx="5940425" cy="606425"/>
        </p:xfrm>
        <a:graphic>
          <a:graphicData uri="http://schemas.openxmlformats.org/presentationml/2006/ole">
            <p:oleObj spid="_x0000_s29698" name="Документ" r:id="rId3" imgW="5940803" imgH="743427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928670"/>
            <a:ext cx="7498080" cy="48006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Зная, что количество теплоты, полученное водой при нагревании, равно количеству теплоты, отданному цилиндром при охлаждении, можно записать: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</a:t>
            </a:r>
          </a:p>
          <a:p>
            <a:pPr>
              <a:buNone/>
            </a:pPr>
            <a:r>
              <a:rPr lang="ru-RU" dirty="0" smtClean="0"/>
              <a:t>            </a:t>
            </a:r>
            <a:endParaRPr lang="ru-RU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1857356" y="4429132"/>
          <a:ext cx="5940425" cy="606425"/>
        </p:xfrm>
        <a:graphic>
          <a:graphicData uri="http://schemas.openxmlformats.org/presentationml/2006/ole">
            <p:oleObj spid="_x0000_s30724" name="Документ" r:id="rId3" imgW="5940803" imgH="606622" progId="Word.Document.12">
              <p:embed/>
            </p:oleObj>
          </a:graphicData>
        </a:graphic>
      </p:graphicFrame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2143108" y="5214950"/>
          <a:ext cx="5940425" cy="606425"/>
        </p:xfrm>
        <a:graphic>
          <a:graphicData uri="http://schemas.openxmlformats.org/presentationml/2006/ole">
            <p:oleObj spid="_x0000_s30727" name="Документ" r:id="rId4" imgW="5940803" imgH="606622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642918"/>
            <a:ext cx="7498080" cy="571504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</a:p>
          <a:p>
            <a:pPr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Тогда с2- удельную теплоемкость вещества, из которого изготовлен цилиндр, можно подсчитать по формуле</a:t>
            </a:r>
          </a:p>
          <a:p>
            <a:pPr>
              <a:buNone/>
            </a:pP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Рассчитайте удельную теплоемкость</a:t>
            </a:r>
          </a:p>
          <a:p>
            <a:pPr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дельную теплоемкость вещества, из которого изготовлен цилиндр. Сравните ее с табличным значением. </a:t>
            </a:r>
          </a:p>
          <a:p>
            <a:pPr>
              <a:buNone/>
            </a:pP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</a:t>
            </a:r>
          </a:p>
          <a:p>
            <a:pPr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143240" y="2571744"/>
            <a:ext cx="2838450" cy="952500"/>
          </a:xfrm>
          <a:prstGeom prst="rect">
            <a:avLst/>
          </a:prstGeom>
          <a:noFill/>
        </p:spPr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1409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algn="ctr"/>
            <a:r>
              <a:rPr lang="ru-RU" b="1" dirty="0" smtClean="0">
                <a:ln w="1270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Цель работы</a:t>
            </a:r>
            <a:endParaRPr lang="ru-RU" b="1" dirty="0">
              <a:ln w="12700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357430"/>
            <a:ext cx="7498080" cy="214314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/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Определить удельную теплоемкость металлического цилиндра</a:t>
            </a:r>
            <a:endParaRPr lang="ru-RU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algn="ctr"/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Приборы и материалы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стакан с холодной водой;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калориметр;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термометр;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весы;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гири;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металлический цилиндр на</a:t>
            </a:r>
          </a:p>
          <a:p>
            <a:pPr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нити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сосуд с горячей водой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Стакан</a:t>
            </a: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с водой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калориметр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термометр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весы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гири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Металлический цилиндр на нити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202</TotalTime>
  <Words>289</Words>
  <Application>Microsoft Office PowerPoint</Application>
  <PresentationFormat>Экран (4:3)</PresentationFormat>
  <Paragraphs>77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Солнцестояние</vt:lpstr>
      <vt:lpstr>Документ Microsoft Office Word</vt:lpstr>
      <vt:lpstr>Лабораторная работа </vt:lpstr>
      <vt:lpstr>Цель работы</vt:lpstr>
      <vt:lpstr>Приборы и материалы</vt:lpstr>
      <vt:lpstr>Стакан с водой</vt:lpstr>
      <vt:lpstr>калориметр</vt:lpstr>
      <vt:lpstr>термометр</vt:lpstr>
      <vt:lpstr>весы</vt:lpstr>
      <vt:lpstr>гири</vt:lpstr>
      <vt:lpstr>Металлический цилиндр на нити</vt:lpstr>
      <vt:lpstr>Сосуд с горячей водой</vt:lpstr>
      <vt:lpstr>Ход работы</vt:lpstr>
      <vt:lpstr>Ход работы</vt:lpstr>
      <vt:lpstr>Ход работы</vt:lpstr>
      <vt:lpstr>Ход работы</vt:lpstr>
      <vt:lpstr>5. Все данные измерений занесите в таблицу</vt:lpstr>
      <vt:lpstr>Рассчитайте:</vt:lpstr>
      <vt:lpstr>Рассчитайте:</vt:lpstr>
      <vt:lpstr>Слайд 18</vt:lpstr>
      <vt:lpstr>Слайд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Лабораторная работа </dc:title>
  <dc:creator>Света</dc:creator>
  <cp:lastModifiedBy>Света</cp:lastModifiedBy>
  <cp:revision>22</cp:revision>
  <dcterms:created xsi:type="dcterms:W3CDTF">2008-10-08T07:41:51Z</dcterms:created>
  <dcterms:modified xsi:type="dcterms:W3CDTF">2008-10-08T11:04:05Z</dcterms:modified>
</cp:coreProperties>
</file>