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71" r:id="rId7"/>
    <p:sldId id="261" r:id="rId8"/>
    <p:sldId id="265" r:id="rId9"/>
    <p:sldId id="266" r:id="rId10"/>
    <p:sldId id="267" r:id="rId11"/>
    <p:sldId id="262" r:id="rId12"/>
    <p:sldId id="272" r:id="rId13"/>
    <p:sldId id="268" r:id="rId14"/>
    <p:sldId id="269" r:id="rId15"/>
    <p:sldId id="26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66"/>
    <a:srgbClr val="CC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1AA801-D2B5-4138-A78A-8A53381D138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37F05A-7DF0-4931-9CD2-A3C239AC65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x_4438f0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9972600" cy="120032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C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Права ребенка</a:t>
            </a:r>
            <a:endParaRPr lang="ru-RU" sz="72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CC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000066"/>
                </a:solidFill>
              </a:rPr>
              <a:t>Аппликация на темы «Машины скорой помощи», «Кабинет врача»;</a:t>
            </a:r>
          </a:p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Конструирование «Медицинский городок»;</a:t>
            </a:r>
          </a:p>
          <a:p>
            <a:pPr lvl="0"/>
            <a:r>
              <a:rPr lang="ru-RU" sz="3200" b="1" dirty="0" smtClean="0">
                <a:solidFill>
                  <a:srgbClr val="FFC000"/>
                </a:solidFill>
              </a:rPr>
              <a:t>Опытно-экспериментальная деятельность:  Проверка зрения, как бьётся твоё сердце, посчитаем;</a:t>
            </a:r>
          </a:p>
          <a:p>
            <a:pPr lvl="0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C0066"/>
                </a:solidFill>
              </a:rPr>
              <a:t>Экскурсия в медицинский кабинет «Маленькая поликлиника детского сада»;</a:t>
            </a:r>
          </a:p>
          <a:p>
            <a:pPr lvl="0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Занятия по окружающему миру: «Страна </a:t>
            </a:r>
            <a:r>
              <a:rPr lang="ru-RU" sz="3200" b="1" dirty="0" err="1" smtClean="0">
                <a:solidFill>
                  <a:srgbClr val="00B050"/>
                </a:solidFill>
              </a:rPr>
              <a:t>Спортландия</a:t>
            </a:r>
            <a:r>
              <a:rPr lang="ru-RU" sz="3200" b="1" dirty="0" smtClean="0">
                <a:solidFill>
                  <a:srgbClr val="00B050"/>
                </a:solidFill>
              </a:rPr>
              <a:t>», «</a:t>
            </a:r>
            <a:r>
              <a:rPr lang="ru-RU" sz="3200" b="1" smtClean="0">
                <a:solidFill>
                  <a:srgbClr val="00B050"/>
                </a:solidFill>
              </a:rPr>
              <a:t>Здоровая пища».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34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49084356_1348923264_biznes-el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FF0000"/>
                </a:solidFill>
              </a:rPr>
              <a:t>Цели:</a:t>
            </a:r>
            <a:endParaRPr lang="ru-RU" sz="44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 smtClean="0">
                <a:latin typeface="Times New Roman"/>
                <a:cs typeface="Times New Roman"/>
              </a:rPr>
              <a:t>■ </a:t>
            </a:r>
            <a:r>
              <a:rPr lang="ru-RU" sz="4400" b="1" dirty="0" smtClean="0"/>
              <a:t>показать значимость, необходимость в жизни каждого человека образования;</a:t>
            </a:r>
          </a:p>
          <a:p>
            <a:pPr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■ </a:t>
            </a:r>
            <a:r>
              <a:rPr lang="ru-RU" sz="4400" b="1" dirty="0" smtClean="0"/>
              <a:t>повысить мотивацию обучения;</a:t>
            </a:r>
          </a:p>
          <a:p>
            <a:pPr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■ воспитывать интерес детей к школьной жизни. </a:t>
            </a:r>
            <a:endParaRPr lang="ru-RU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ue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6242" y="1916832"/>
            <a:ext cx="4957639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</a:rPr>
              <a:t>ФОРМА ВЗАИМОДЕЙСТВИЯ </a:t>
            </a:r>
            <a:br>
              <a:rPr lang="ru-RU" b="1" u="sng" dirty="0" smtClean="0">
                <a:solidFill>
                  <a:srgbClr val="FFFF00"/>
                </a:solidFill>
              </a:rPr>
            </a:br>
            <a:r>
              <a:rPr lang="ru-RU" b="1" u="sng" dirty="0" smtClean="0">
                <a:solidFill>
                  <a:srgbClr val="FFFF00"/>
                </a:solidFill>
              </a:rPr>
              <a:t>ПЕДАГОГА С ДЕТЬМИ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беседа с детьми «Зачем надо учиться», «Грамоте учиться – всегда пригодиться»;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0066"/>
                </a:solidFill>
              </a:rPr>
              <a:t>задание «Собери портфель в школу»;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8000"/>
                </a:solidFill>
              </a:rPr>
              <a:t>игра «Продолжи пословицы», «Школа», Ступеньки здоровья», «Отгадай загадки  Буратино»;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4520055_4603781_1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9972" y="1196752"/>
            <a:ext cx="3954028" cy="56612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3731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 </a:t>
            </a:r>
            <a:r>
              <a:rPr lang="ru-RU" sz="4300" b="1" dirty="0" smtClean="0">
                <a:solidFill>
                  <a:srgbClr val="C00000"/>
                </a:solidFill>
              </a:rPr>
              <a:t>чтение художественной литературы «Незнайка и его друзья»;</a:t>
            </a:r>
          </a:p>
          <a:p>
            <a:r>
              <a:rPr lang="ru-RU" sz="4300" dirty="0" smtClean="0"/>
              <a:t> </a:t>
            </a:r>
            <a:r>
              <a:rPr lang="ru-RU" sz="4300" b="1" dirty="0" smtClean="0">
                <a:solidFill>
                  <a:srgbClr val="7030A0"/>
                </a:solidFill>
              </a:rPr>
              <a:t>сюжетно-ролевая игра «В школе»;</a:t>
            </a:r>
          </a:p>
          <a:p>
            <a:r>
              <a:rPr lang="ru-RU" sz="4300" dirty="0" smtClean="0"/>
              <a:t> </a:t>
            </a:r>
            <a:r>
              <a:rPr lang="ru-RU" sz="4300" b="1" dirty="0" smtClean="0">
                <a:solidFill>
                  <a:srgbClr val="008000"/>
                </a:solidFill>
              </a:rPr>
              <a:t>экскурсия в школу, гимназию, библиотеку;</a:t>
            </a:r>
          </a:p>
          <a:p>
            <a:r>
              <a:rPr lang="ru-RU" sz="4300" dirty="0" smtClean="0"/>
              <a:t> </a:t>
            </a:r>
            <a:r>
              <a:rPr lang="ru-RU" sz="4300" b="1" dirty="0" smtClean="0">
                <a:solidFill>
                  <a:srgbClr val="CC0066"/>
                </a:solidFill>
              </a:rPr>
              <a:t>составление рассказа «Как мы ходили в школу»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57297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positphotos_7769679-around-the-wor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893049" cy="5919787"/>
          </a:xfrm>
        </p:spPr>
      </p:pic>
      <p:sp>
        <p:nvSpPr>
          <p:cNvPr id="4" name="Прямоугольник 3"/>
          <p:cNvSpPr/>
          <p:nvPr/>
        </p:nvSpPr>
        <p:spPr>
          <a:xfrm>
            <a:off x="467544" y="2636912"/>
            <a:ext cx="79928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x_cb732a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56886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Ребенок приходит в этот мир                                            беспомощным и беззащитным. 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Его жизнь, здоровье,                                                               будущее целиком зависят от мира на Земле,                                                                               от родителей, от 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действий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других взрослых людей. 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Ребенок верит в их любовь и доброе отношение 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 очень надеется на их защиту.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204864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4900" b="1" dirty="0">
                <a:solidFill>
                  <a:srgbClr val="FF0000"/>
                </a:solidFill>
              </a:rPr>
              <a:t>Задачи воспитателя</a:t>
            </a:r>
            <a:r>
              <a:rPr lang="ru-RU" sz="49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None/>
            </a:pP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980728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800" dirty="0" smtClean="0">
              <a:latin typeface="Times New Roman"/>
              <a:cs typeface="Times New Roman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latin typeface="Times New Roman"/>
                <a:cs typeface="Times New Roman"/>
              </a:rPr>
              <a:t>►</a:t>
            </a:r>
            <a:r>
              <a:rPr lang="ru-RU" sz="2800" b="1" dirty="0" smtClean="0">
                <a:solidFill>
                  <a:srgbClr val="CC0066"/>
                </a:solidFill>
              </a:rPr>
              <a:t>Обеспечить детей знаниями, навыками</a:t>
            </a:r>
            <a:r>
              <a:rPr lang="ru-RU" sz="2800" b="1" smtClean="0">
                <a:solidFill>
                  <a:srgbClr val="CC0066"/>
                </a:solidFill>
              </a:rPr>
              <a:t>, </a:t>
            </a:r>
            <a:r>
              <a:rPr lang="ru-RU" sz="2800" b="1" smtClean="0">
                <a:solidFill>
                  <a:srgbClr val="CC0066"/>
                </a:solidFill>
              </a:rPr>
              <a:t>ценностными </a:t>
            </a:r>
            <a:r>
              <a:rPr lang="ru-RU" sz="2800" b="1" dirty="0" smtClean="0">
                <a:solidFill>
                  <a:srgbClr val="CC0066"/>
                </a:solidFill>
              </a:rPr>
              <a:t>ориентирами для формирования правовой компетентности.</a:t>
            </a:r>
          </a:p>
          <a:p>
            <a:pPr lvl="0">
              <a:spcBef>
                <a:spcPct val="0"/>
              </a:spcBef>
              <a:defRPr/>
            </a:pPr>
            <a:endParaRPr lang="ru-RU" sz="2800" dirty="0" smtClean="0"/>
          </a:p>
          <a:p>
            <a:pPr lvl="0">
              <a:spcBef>
                <a:spcPct val="0"/>
              </a:spcBef>
              <a:defRPr/>
            </a:pPr>
            <a:endParaRPr lang="ru-RU" sz="2800" dirty="0" smtClean="0"/>
          </a:p>
          <a:p>
            <a:pPr lvl="0">
              <a:spcBef>
                <a:spcPct val="0"/>
              </a:spcBef>
              <a:defRPr/>
            </a:pPr>
            <a:endParaRPr lang="ru-RU" sz="2800" dirty="0" smtClean="0"/>
          </a:p>
          <a:p>
            <a:pPr lvl="0">
              <a:spcBef>
                <a:spcPct val="0"/>
              </a:spcBef>
              <a:defRPr/>
            </a:pPr>
            <a:endParaRPr lang="ru-RU" sz="2800" dirty="0" smtClean="0"/>
          </a:p>
          <a:p>
            <a:pPr lvl="0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48880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/>
                <a:cs typeface="Times New Roman"/>
              </a:rPr>
              <a:t>►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34888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Развивать я - сознание ребёнка, свободу самовыражения и </a:t>
            </a:r>
            <a:r>
              <a:rPr lang="ru-RU" sz="2800" b="1" dirty="0" err="1" smtClean="0">
                <a:solidFill>
                  <a:srgbClr val="FFC000"/>
                </a:solidFill>
              </a:rPr>
              <a:t>самопрезентации</a:t>
            </a:r>
            <a:r>
              <a:rPr lang="ru-RU" sz="2800" b="1" dirty="0" smtClean="0">
                <a:solidFill>
                  <a:srgbClr val="FFC000"/>
                </a:solidFill>
              </a:rPr>
              <a:t>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35699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/>
                <a:cs typeface="Times New Roman"/>
              </a:rPr>
              <a:t>►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284984"/>
            <a:ext cx="8388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навыки социальной ответственности, способности чувствовать, понимать себя и другого человека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86916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►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581128"/>
            <a:ext cx="8316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Развивать у детей навыки общения в различных жизненных ситуациях с ориентацией на ненасильственную модель поведения.</a:t>
            </a:r>
            <a:endParaRPr lang="ru-RU" sz="2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Игры </a:t>
            </a:r>
            <a:r>
              <a:rPr lang="ru-RU" sz="2800" b="1" dirty="0">
                <a:solidFill>
                  <a:srgbClr val="7030A0"/>
                </a:solidFill>
              </a:rPr>
              <a:t>с правилами (сюжетно-ролевые, словесные, подвижные, музыкальные).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</a:rPr>
              <a:t>Моделирование </a:t>
            </a:r>
            <a:r>
              <a:rPr lang="ru-RU" sz="2800" b="1" dirty="0">
                <a:solidFill>
                  <a:srgbClr val="7030A0"/>
                </a:solidFill>
              </a:rPr>
              <a:t>и анализ ситуации.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 </a:t>
            </a:r>
            <a:r>
              <a:rPr lang="ru-RU" sz="2800" b="1" dirty="0">
                <a:solidFill>
                  <a:srgbClr val="7030A0"/>
                </a:solidFill>
              </a:rPr>
              <a:t>Импровизация.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Тематическое рисование.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Беседы.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Использование технических средств.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2800" b="1" dirty="0">
                <a:solidFill>
                  <a:srgbClr val="7030A0"/>
                </a:solidFill>
              </a:rPr>
              <a:t>произведений искусства.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2800" b="1" dirty="0">
                <a:solidFill>
                  <a:srgbClr val="7030A0"/>
                </a:solidFill>
              </a:rPr>
              <a:t>наглядных пособий.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Театрализация.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</a:rPr>
              <a:t> Использование </a:t>
            </a:r>
            <a:r>
              <a:rPr lang="ru-RU" sz="2800" b="1" dirty="0">
                <a:solidFill>
                  <a:srgbClr val="7030A0"/>
                </a:solidFill>
              </a:rPr>
              <a:t>символов-схем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32656"/>
            <a:ext cx="6460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етоды обучения 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7525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094b14d41aa86124e29dcd561fb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39"/>
            <a:ext cx="8792115" cy="660089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FF0000"/>
                </a:solidFill>
              </a:rPr>
              <a:t>Цели:</a:t>
            </a:r>
          </a:p>
          <a:p>
            <a:pPr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■ </a:t>
            </a:r>
            <a:r>
              <a:rPr lang="ru-RU" sz="4400" b="1" dirty="0" smtClean="0"/>
              <a:t>развить представление о том, что здоровье – главная ценность человеческой жизни; </a:t>
            </a:r>
          </a:p>
          <a:p>
            <a:pPr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■ </a:t>
            </a:r>
            <a:r>
              <a:rPr lang="ru-RU" sz="4400" b="1" dirty="0" smtClean="0"/>
              <a:t>помочь детям осознать роль государства в охране и укреплении здоровья; </a:t>
            </a:r>
          </a:p>
          <a:p>
            <a:pPr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■ </a:t>
            </a:r>
            <a:r>
              <a:rPr lang="ru-RU" sz="4400" b="1" dirty="0" smtClean="0"/>
              <a:t>воспитывать потребность детей  в ежедневном выполнении правил личной гигиены.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a5e1a9f617db1e7dfce16c7c82936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14937" y="3524250"/>
            <a:ext cx="3929063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8000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793507"/>
          </a:xfrm>
        </p:spPr>
        <p:txBody>
          <a:bodyPr>
            <a:normAutofit lnSpcReduction="10000"/>
          </a:bodyPr>
          <a:lstStyle/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r>
              <a:rPr lang="ru-RU" sz="3600" b="1" dirty="0" smtClean="0">
                <a:solidFill>
                  <a:srgbClr val="FFC000"/>
                </a:solidFill>
              </a:rPr>
              <a:t>Беседа  с детьми о гигиене, здоровом образе жизни: «Уроки </a:t>
            </a:r>
            <a:r>
              <a:rPr lang="ru-RU" sz="3600" b="1" dirty="0" err="1" smtClean="0">
                <a:solidFill>
                  <a:srgbClr val="FFC000"/>
                </a:solidFill>
              </a:rPr>
              <a:t>Мойдодыра</a:t>
            </a:r>
            <a:r>
              <a:rPr lang="ru-RU" sz="3600" b="1" dirty="0" smtClean="0">
                <a:solidFill>
                  <a:srgbClr val="FFC000"/>
                </a:solidFill>
              </a:rPr>
              <a:t>», «Витамины я люблю – здоровым я быть хочу»;</a:t>
            </a:r>
          </a:p>
          <a:p>
            <a:pPr lvl="0"/>
            <a:r>
              <a:rPr lang="ru-RU" sz="3600" b="1" dirty="0" smtClean="0">
                <a:solidFill>
                  <a:srgbClr val="7030A0"/>
                </a:solidFill>
              </a:rPr>
              <a:t>Беседа «Кто и как заботиться о твоём здоровье»; </a:t>
            </a:r>
          </a:p>
          <a:p>
            <a:pPr lvl="0"/>
            <a:r>
              <a:rPr lang="ru-RU" sz="3600" b="1" dirty="0" smtClean="0">
                <a:solidFill>
                  <a:srgbClr val="008000"/>
                </a:solidFill>
              </a:rPr>
              <a:t>Беседа «Скорая помощь»</a:t>
            </a:r>
          </a:p>
          <a:p>
            <a:pPr lvl="0"/>
            <a:r>
              <a:rPr lang="ru-RU" sz="3600" b="1" dirty="0" smtClean="0">
                <a:solidFill>
                  <a:srgbClr val="00B0F0"/>
                </a:solidFill>
              </a:rPr>
              <a:t>Занятия «»Здоровым я быть хочу», «Встреча с Витамином»;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0"/>
            <a:ext cx="8208912" cy="27809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Форма взаимодействия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педагога с детьми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584792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Дидактическая игра на развитие речи «Закончи предложение»</a:t>
            </a:r>
          </a:p>
          <a:p>
            <a:pPr lvl="0"/>
            <a:r>
              <a:rPr lang="ru-RU" sz="3600" b="1" dirty="0" smtClean="0">
                <a:solidFill>
                  <a:srgbClr val="FFC000"/>
                </a:solidFill>
              </a:rPr>
              <a:t>Игра-импровизация «Вызов врача»;</a:t>
            </a:r>
          </a:p>
          <a:p>
            <a:pPr lvl="0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Сюжетно-ролевые игры: «Поликлиника», «У доктора Айболита»;</a:t>
            </a:r>
          </a:p>
          <a:p>
            <a:pPr lvl="0"/>
            <a:r>
              <a:rPr lang="ru-RU" sz="3600" b="1" dirty="0" smtClean="0">
                <a:solidFill>
                  <a:srgbClr val="CC3300"/>
                </a:solidFill>
              </a:rPr>
              <a:t>Рассматривание с детьми демонстрационного материала на тему: «Соблюдай личную гигиену», «Здоровье»;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19268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Чтение детям художественной литературы: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Мойдодыр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»,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Федорино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горе» (Чуковский К.И.), «Вредные советы» (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Б.Заходер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), Яковлева «Больной», Синицына «С человеком беда»,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Туричин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«Человек заболел», Чуковский «Айболит»;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Выполнение физических упражнений в процессе физкультурных занятий и утренней гимнастики;</a:t>
            </a:r>
          </a:p>
          <a:p>
            <a:pPr lvl="0"/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Выполнение дыхательных упражнений;</a:t>
            </a:r>
          </a:p>
          <a:p>
            <a:pPr lvl="0"/>
            <a:r>
              <a:rPr lang="ru-RU" b="1" dirty="0" smtClean="0">
                <a:solidFill>
                  <a:srgbClr val="000066"/>
                </a:solidFill>
              </a:rPr>
              <a:t>Заучивание с детьми стихов о витаминах;</a:t>
            </a:r>
          </a:p>
          <a:p>
            <a:pPr lvl="0"/>
            <a:r>
              <a:rPr lang="ru-RU" b="1" dirty="0" smtClean="0"/>
              <a:t> </a:t>
            </a:r>
            <a:r>
              <a:rPr lang="ru-RU" b="1" dirty="0" smtClean="0">
                <a:solidFill>
                  <a:srgbClr val="FFC000"/>
                </a:solidFill>
              </a:rPr>
              <a:t>Рисование с детьми на темы «Я спортом занимаюсь, расту и развиваюсь», «Доктор Айболит спешит на помощь»;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</TotalTime>
  <Words>507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ФОРМА ВЗАИМОДЕЙСТВИЯ  ПЕДАГОГА С ДЕТЬМИ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9группа</cp:lastModifiedBy>
  <cp:revision>30</cp:revision>
  <dcterms:created xsi:type="dcterms:W3CDTF">2014-03-17T05:33:59Z</dcterms:created>
  <dcterms:modified xsi:type="dcterms:W3CDTF">2014-03-19T08:37:35Z</dcterms:modified>
</cp:coreProperties>
</file>