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68" r:id="rId6"/>
    <p:sldId id="266" r:id="rId7"/>
    <p:sldId id="260" r:id="rId8"/>
    <p:sldId id="261" r:id="rId9"/>
    <p:sldId id="262" r:id="rId10"/>
    <p:sldId id="264" r:id="rId11"/>
    <p:sldId id="263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D29358E-1F2B-45A3-9ECE-3CE8D96DF760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6F247F-322C-4349-8758-F5919DDE7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555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8CD47-07B8-47AF-9189-661A4C32A9EF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1AB04-A846-45FB-8298-12E756E47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C14EB-9966-48ED-AF20-DEB5D2AD1CFF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5CD73-E50D-4208-BA5D-A49EF35AA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A5FB5-FDA3-4750-8F0C-1C5D113C879C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9570D-1E3F-41C2-A2AD-F249F34A4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881BA-56F2-4DD7-B60D-7C353EF39051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DB5FB-685F-4C45-BF93-745F85B2A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3D270-8476-445E-8261-E13E171F389A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26ED9-7E41-4B29-A556-B04B33F3B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EFCC2-4089-408B-B76F-5E33C4CDD3C5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87896-0F7F-4A0D-9585-118BE0DD4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F312D-28BB-4170-8FFC-ADDEC078F2E6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6600C-E005-4CE5-AE77-37560397B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C9011-0C88-4415-8979-49D9ABCD7098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F3C8C-A639-48E9-8EDF-16B5D806C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0230C-168F-4935-83E4-A53D0CAA7729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4B1F5-0647-4005-9093-34DE24D87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B9F70-738D-4957-88AE-D628BF40FF59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946AD-AD48-409A-95E9-ADE376B20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B3F4B-600D-4305-B33A-4E2AE35A1CAF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8DAE5-8C09-438C-8FAB-C0C5F7B5C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192017-3EA2-44D2-B274-DEE0BDDBCCBA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FEAA4D-B1F0-4C9F-B232-DD3A94C89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>
                <a:latin typeface="Arial" charset="0"/>
              </a:rPr>
              <a:t/>
            </a:r>
            <a:br>
              <a:rPr lang="ru-RU" sz="18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/>
            </a:r>
            <a:br>
              <a:rPr lang="ru-RU" sz="18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/>
            </a:r>
            <a:br>
              <a:rPr lang="ru-RU" sz="18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/>
            </a:r>
            <a:br>
              <a:rPr lang="ru-RU" sz="18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/>
            </a:r>
            <a:br>
              <a:rPr lang="ru-RU" sz="1800" dirty="0" smtClean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/>
            </a:r>
            <a:br>
              <a:rPr lang="en-US" sz="1800" dirty="0" smtClean="0">
                <a:latin typeface="Arial" charset="0"/>
              </a:rPr>
            </a:b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/>
            </a:r>
            <a:br>
              <a:rPr lang="en-US" sz="1800" dirty="0" smtClean="0">
                <a:latin typeface="Arial" charset="0"/>
              </a:rPr>
            </a:b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ГБДОУ д/с № 48 Кировского района Санкт-Петербурга</a:t>
            </a:r>
            <a:r>
              <a:rPr lang="en-US" sz="1800" dirty="0" smtClean="0">
                <a:latin typeface="Arial" charset="0"/>
              </a:rPr>
              <a:t/>
            </a:r>
            <a:br>
              <a:rPr lang="en-US" sz="1800" dirty="0" smtClean="0">
                <a:latin typeface="Arial" charset="0"/>
              </a:rPr>
            </a:b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r>
              <a:rPr lang="en-US" sz="1800" dirty="0" smtClean="0">
                <a:latin typeface="Arial" charset="0"/>
              </a:rPr>
              <a:t/>
            </a:r>
            <a:br>
              <a:rPr lang="en-US" sz="1800" dirty="0" smtClean="0">
                <a:latin typeface="Arial" charset="0"/>
              </a:rPr>
            </a:b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/>
            </a:r>
            <a:br>
              <a:rPr lang="ru-RU" sz="1800" dirty="0" smtClean="0">
                <a:latin typeface="Arial" charset="0"/>
              </a:rPr>
            </a:br>
            <a:r>
              <a:rPr lang="ru-RU" sz="1800" dirty="0" smtClean="0">
                <a:latin typeface="Arial" charset="0"/>
              </a:rPr>
              <a:t>Комплексная НОД по развитию речи детей подготовительной к школе группы (</a:t>
            </a:r>
            <a:r>
              <a:rPr lang="ru-RU" sz="1800" dirty="0" smtClean="0"/>
              <a:t>Образовательная область «Коммуникация»</a:t>
            </a:r>
            <a:r>
              <a:rPr lang="ru-RU" sz="1800" dirty="0" smtClean="0">
                <a:latin typeface="Arial" charset="0"/>
              </a:rPr>
              <a:t> с интеграцией образовательных областей «Музыка», «Здоровье», «Социализация», «Художественное творчество»)</a:t>
            </a:r>
            <a:r>
              <a:rPr lang="ru-RU" sz="1800" dirty="0" smtClean="0"/>
              <a:t>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372225" y="4581128"/>
            <a:ext cx="2468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dirty="0"/>
              <a:t>Презентацию подготовила:</a:t>
            </a:r>
          </a:p>
          <a:p>
            <a:r>
              <a:rPr lang="ru-RU" sz="1400" dirty="0"/>
              <a:t>Воспитатель – </a:t>
            </a:r>
            <a:r>
              <a:rPr lang="ru-RU" sz="1400" dirty="0" err="1"/>
              <a:t>Аляева</a:t>
            </a:r>
            <a:r>
              <a:rPr lang="ru-RU" sz="1400" dirty="0"/>
              <a:t> О.А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u="sng" dirty="0" smtClean="0"/>
              <a:t>Непосредственно образовательная деятельность</a:t>
            </a:r>
            <a:endParaRPr lang="ru-RU" b="1" i="1" u="sng" dirty="0"/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Воспитатель предлагает детям составить предложения с этим словом. Выбрать слова из двух слогов, из трех слогов.</a:t>
            </a:r>
          </a:p>
          <a:p>
            <a:r>
              <a:rPr lang="ru-RU" sz="2400" smtClean="0"/>
              <a:t>Воспитатель просит назвать гласные, согласные звуки в словах (весна, верба), на каком месте в слове они стоят.</a:t>
            </a:r>
          </a:p>
          <a:p>
            <a:r>
              <a:rPr lang="ru-RU" sz="2400" smtClean="0"/>
              <a:t>Воспитатель просит детей разложить на столах фишки (красные, зеленые, синие) так, как расположены звуки в слове – ВЕСНА. </a:t>
            </a:r>
          </a:p>
          <a:p>
            <a:r>
              <a:rPr lang="ru-RU" sz="2400" smtClean="0"/>
              <a:t>Дети выполняют задание и проверяют его друг у друга.</a:t>
            </a: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1141413" y="4941888"/>
            <a:ext cx="2590800" cy="1511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ВЕСЕННИЙ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62550" y="4930775"/>
            <a:ext cx="2592388" cy="1512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ВЕСНА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ВЕРБА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i="1" u="sng" dirty="0" smtClean="0"/>
              <a:t>3-я часть (заключительная):</a:t>
            </a:r>
            <a:endParaRPr lang="ru-RU" sz="28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Дети ложатся на ковер и закрывают глаза.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Воспитатель включает музыку и просит детей представить картину весны, звуки весны.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2531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3644900"/>
            <a:ext cx="3529013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u="sng" dirty="0" smtClean="0"/>
              <a:t>Непосредственно образовательная деятельность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Воспитатель предлагает детям нарисовать картину весны под музыку А. Вивальди.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4579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429000"/>
            <a:ext cx="3600450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3429000"/>
            <a:ext cx="3503612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Тема НОД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i="1" dirty="0" smtClean="0"/>
              <a:t>«Апрель» Я. Аким</a:t>
            </a:r>
          </a:p>
          <a:p>
            <a:pPr algn="ctr">
              <a:buFont typeface="Arial" charset="0"/>
              <a:buNone/>
            </a:pPr>
            <a:r>
              <a:rPr lang="ru-RU" i="1" dirty="0" smtClean="0"/>
              <a:t>Заучивание стихотворения</a:t>
            </a:r>
          </a:p>
          <a:p>
            <a:pPr algn="ctr">
              <a:buFont typeface="Arial" charset="0"/>
              <a:buNone/>
            </a:pPr>
            <a:endParaRPr lang="ru-RU" i="1" dirty="0" smtClean="0"/>
          </a:p>
          <a:p>
            <a:endParaRPr lang="ru-RU" dirty="0" smtClean="0"/>
          </a:p>
        </p:txBody>
      </p:sp>
      <p:pic>
        <p:nvPicPr>
          <p:cNvPr id="27652" name="Рисунок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712" y="2996952"/>
            <a:ext cx="5112568" cy="34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b="1" i="1" u="sng" dirty="0" smtClean="0"/>
              <a:t>Цель:</a:t>
            </a:r>
            <a:endParaRPr lang="ru-RU" sz="4000" b="1" i="1" u="sng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07375" cy="3382962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400" i="1" dirty="0">
                <a:latin typeface="+mj-lt"/>
              </a:rPr>
              <a:t>Развивать мышление, память, чуткость к поэтическому слову.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7400" i="1" dirty="0" smtClean="0">
              <a:latin typeface="+mj-lt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6000" b="1" i="1" u="sng" dirty="0" smtClean="0">
                <a:latin typeface="+mj-lt"/>
              </a:rPr>
              <a:t>Задачи:</a:t>
            </a:r>
            <a:endParaRPr lang="ru-RU" sz="16000" b="1" i="1" u="sng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i="1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400" i="1" dirty="0" smtClean="0">
                <a:latin typeface="+mj-lt"/>
              </a:rPr>
              <a:t>Познакомить </a:t>
            </a:r>
            <a:r>
              <a:rPr lang="ru-RU" sz="7400" i="1" dirty="0">
                <a:latin typeface="+mj-lt"/>
              </a:rPr>
              <a:t>детей с новым стихотворением, помочь почувствовать красоту и выразительность языка произведения.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400" i="1" dirty="0">
                <a:latin typeface="+mj-lt"/>
              </a:rPr>
              <a:t>Продолжать работу со словом, слогом, звуком как единицами речи.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400" i="1" dirty="0" smtClean="0">
                <a:latin typeface="+mj-lt"/>
              </a:rPr>
              <a:t>Воспитывать </a:t>
            </a:r>
            <a:r>
              <a:rPr lang="ru-RU" sz="7400" i="1" dirty="0">
                <a:latin typeface="+mj-lt"/>
              </a:rPr>
              <a:t>любовь к </a:t>
            </a:r>
            <a:endParaRPr lang="ru-RU" sz="7400" i="1" dirty="0" smtClean="0">
              <a:latin typeface="+mj-lt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400" i="1" dirty="0">
                <a:latin typeface="+mj-lt"/>
              </a:rPr>
              <a:t> </a:t>
            </a:r>
            <a:r>
              <a:rPr lang="ru-RU" sz="7400" i="1" dirty="0" smtClean="0">
                <a:latin typeface="+mj-lt"/>
              </a:rPr>
              <a:t>    поэзии</a:t>
            </a:r>
            <a:r>
              <a:rPr lang="ru-RU" sz="7400" i="1" dirty="0">
                <a:latin typeface="+mj-lt"/>
              </a:rPr>
              <a:t>, к литературе</a:t>
            </a:r>
            <a:r>
              <a:rPr lang="ru-RU" sz="7400" i="1" dirty="0" smtClean="0">
                <a:latin typeface="+mj-lt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5363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3928" y="3789040"/>
            <a:ext cx="4248472" cy="272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smtClean="0">
                <a:hlinkClick r:id="rId2" action="ppaction://hlinksldjump"/>
              </a:rPr>
              <a:t>Предварительная работа</a:t>
            </a:r>
            <a:endParaRPr lang="ru-RU" b="1" i="1" u="sng" smtClean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+mj-lt"/>
              </a:rPr>
              <a:t>Наблюдение в природе признаков </a:t>
            </a:r>
            <a:r>
              <a:rPr lang="ru-RU" dirty="0" smtClean="0">
                <a:latin typeface="+mj-lt"/>
              </a:rPr>
              <a:t>весны. 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Чтение рассказов, стихов, загадок о </a:t>
            </a:r>
            <a:r>
              <a:rPr lang="ru-RU" dirty="0" smtClean="0">
                <a:latin typeface="+mj-lt"/>
              </a:rPr>
              <a:t>весне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Рассматривание </a:t>
            </a:r>
            <a:r>
              <a:rPr lang="ru-RU" dirty="0" smtClean="0">
                <a:latin typeface="+mj-lt"/>
              </a:rPr>
              <a:t>иллюстраций.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Знакомство с репродукцией картины И. Левитана «Весна пришла…» </a:t>
            </a:r>
          </a:p>
          <a:p>
            <a:r>
              <a:rPr lang="ru-RU" dirty="0" smtClean="0">
                <a:latin typeface="+mj-lt"/>
              </a:rPr>
              <a:t>Прослушивание записи муз. А .Вивальди «Времена года» цикл «Весна</a:t>
            </a:r>
            <a:r>
              <a:rPr lang="ru-RU" dirty="0" smtClean="0">
                <a:latin typeface="+mj-lt"/>
              </a:rPr>
              <a:t>».</a:t>
            </a:r>
            <a:endParaRPr lang="ru-RU" dirty="0" smtClean="0">
              <a:latin typeface="+mj-lt"/>
            </a:endParaRPr>
          </a:p>
          <a:p>
            <a:endParaRPr lang="ru-RU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" charset="0"/>
              </a:rPr>
              <a:t>Материал: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Arial" charset="0"/>
              </a:rPr>
              <a:t>Запись </a:t>
            </a:r>
            <a:r>
              <a:rPr lang="ru-RU" dirty="0" smtClean="0">
                <a:latin typeface="Arial" charset="0"/>
              </a:rPr>
              <a:t>музыки.</a:t>
            </a:r>
            <a:endParaRPr lang="ru-RU" dirty="0" smtClean="0">
              <a:latin typeface="Arial" charset="0"/>
            </a:endParaRPr>
          </a:p>
          <a:p>
            <a:r>
              <a:rPr lang="ru-RU" dirty="0" smtClean="0">
                <a:latin typeface="Arial" charset="0"/>
              </a:rPr>
              <a:t>Таблички со </a:t>
            </a:r>
            <a:r>
              <a:rPr lang="ru-RU" dirty="0" smtClean="0">
                <a:latin typeface="Arial" charset="0"/>
              </a:rPr>
              <a:t>словами.</a:t>
            </a:r>
            <a:endParaRPr lang="ru-RU" dirty="0" smtClean="0">
              <a:latin typeface="Arial" charset="0"/>
            </a:endParaRPr>
          </a:p>
          <a:p>
            <a:r>
              <a:rPr lang="ru-RU" dirty="0" smtClean="0">
                <a:latin typeface="Arial" charset="0"/>
              </a:rPr>
              <a:t>Дидактическая игра «Определи гласный, согласный звуки</a:t>
            </a:r>
            <a:r>
              <a:rPr lang="ru-RU" dirty="0" smtClean="0">
                <a:latin typeface="Arial" charset="0"/>
              </a:rPr>
              <a:t>».</a:t>
            </a:r>
            <a:endParaRPr lang="ru-RU" dirty="0" smtClean="0">
              <a:latin typeface="Arial" charset="0"/>
            </a:endParaRPr>
          </a:p>
          <a:p>
            <a:r>
              <a:rPr lang="ru-RU" dirty="0" smtClean="0">
                <a:latin typeface="Arial" charset="0"/>
              </a:rPr>
              <a:t>Цветные карандаши, альбомные </a:t>
            </a:r>
            <a:r>
              <a:rPr lang="ru-RU" dirty="0" smtClean="0">
                <a:latin typeface="Arial" charset="0"/>
              </a:rPr>
              <a:t>листы.</a:t>
            </a: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НОД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i="1" u="sng" dirty="0" smtClean="0">
                <a:latin typeface="+mj-lt"/>
              </a:rPr>
              <a:t>1-я </a:t>
            </a:r>
            <a:r>
              <a:rPr lang="ru-RU" sz="2800" i="1" u="sng" dirty="0" smtClean="0">
                <a:latin typeface="+mj-lt"/>
              </a:rPr>
              <a:t>часть (вводная):</a:t>
            </a:r>
            <a:endParaRPr lang="ru-RU" sz="2800" i="1" u="sng" dirty="0" smtClean="0">
              <a:latin typeface="+mj-lt"/>
            </a:endParaRPr>
          </a:p>
          <a:p>
            <a:pPr>
              <a:buFont typeface="Arial" charset="0"/>
              <a:buNone/>
            </a:pPr>
            <a:r>
              <a:rPr lang="ru-RU" dirty="0" smtClean="0">
                <a:latin typeface="Arial" charset="0"/>
              </a:rPr>
              <a:t>    	</a:t>
            </a:r>
            <a:r>
              <a:rPr lang="ru-RU" sz="1800" dirty="0" smtClean="0">
                <a:latin typeface="Arial" charset="0"/>
              </a:rPr>
              <a:t>Детям предлагается отгадать загадку для определения тематики мероприятия и решения поставленных задач.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" charset="0"/>
              </a:rPr>
              <a:t>   </a:t>
            </a:r>
            <a:r>
              <a:rPr lang="ru-RU" sz="2400" i="1" dirty="0"/>
              <a:t>Яростно река ревёт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/>
              <a:t>И разламывает лёд.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/>
              <a:t>В домик свой скворец вернулся,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/>
              <a:t>А в лесу медведь проснулся.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/>
              <a:t>В небе жаворонка трель.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/>
              <a:t>Кто же к нам пришёл?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/>
              <a:t>(Апрель)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16424"/>
            <a:ext cx="38100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u="sng" dirty="0" smtClean="0"/>
              <a:t>Непосредственно образовательная деятельность</a:t>
            </a: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Детям предлагают послушать </a:t>
            </a:r>
            <a:r>
              <a:rPr lang="ru-RU" dirty="0" smtClean="0"/>
              <a:t>музыку А. Вивальди «Времена </a:t>
            </a:r>
            <a:r>
              <a:rPr lang="ru-RU" dirty="0" smtClean="0"/>
              <a:t>года</a:t>
            </a:r>
            <a:r>
              <a:rPr lang="ru-RU" dirty="0" smtClean="0"/>
              <a:t>» цикл </a:t>
            </a:r>
            <a:r>
              <a:rPr lang="ru-RU" dirty="0" smtClean="0"/>
              <a:t>«Весна».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После прослушанного детям задаются вопросы.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19459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9992" y="3501008"/>
            <a:ext cx="3168650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800" i="1" u="sng" dirty="0" smtClean="0"/>
              <a:t>2-я часть (основная):</a:t>
            </a:r>
            <a:endParaRPr lang="ru-RU" sz="2800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Воспитатель читает стихотворение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Я. Аким «Апрель»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/>
              <a:t>… Долго шла весна тайком</a:t>
            </a:r>
            <a:endParaRPr lang="ru-RU" sz="2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/>
              <a:t>От ветров и стужи,</a:t>
            </a:r>
            <a:endParaRPr lang="ru-RU" sz="2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/>
              <a:t>А сегодня – прямиком</a:t>
            </a:r>
            <a:endParaRPr lang="ru-RU" sz="2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/>
              <a:t>Шлепает по лужам,</a:t>
            </a:r>
            <a:endParaRPr lang="ru-RU" sz="2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/>
              <a:t> </a:t>
            </a:r>
            <a:endParaRPr lang="ru-RU" sz="2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/>
              <a:t>Гонит талые снега</a:t>
            </a:r>
            <a:endParaRPr lang="ru-RU" sz="2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/>
              <a:t>С гомоном и звоном,</a:t>
            </a:r>
            <a:endParaRPr lang="ru-RU" sz="2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/>
              <a:t>Чтобы выстелить луга</a:t>
            </a:r>
            <a:endParaRPr lang="ru-RU" sz="2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/>
              <a:t>Бархатом зеленым.</a:t>
            </a:r>
            <a:endParaRPr lang="ru-RU" sz="2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/>
              <a:t> </a:t>
            </a:r>
            <a:endParaRPr lang="ru-RU" sz="2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/>
              <a:t>«Скоро, скоро быть теплу!» -</a:t>
            </a:r>
            <a:endParaRPr lang="ru-RU" sz="2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/>
              <a:t>Эту новость первой</a:t>
            </a:r>
            <a:endParaRPr lang="ru-RU" sz="2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/>
              <a:t>Барабанит по стеклу</a:t>
            </a:r>
            <a:endParaRPr lang="ru-RU" sz="26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/>
              <a:t>Серой лапкой верба</a:t>
            </a:r>
            <a:r>
              <a:rPr lang="ru-RU" sz="2600" i="1" dirty="0" smtClean="0"/>
              <a:t>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i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20483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284538"/>
            <a:ext cx="3614737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i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700" dirty="0" smtClean="0">
                <a:latin typeface="+mj-lt"/>
              </a:rPr>
              <a:t>Педагог задает детям вопросы после прочитанного.</a:t>
            </a:r>
          </a:p>
          <a:p>
            <a:pPr>
              <a:lnSpc>
                <a:spcPct val="80000"/>
              </a:lnSpc>
            </a:pPr>
            <a:r>
              <a:rPr lang="ru-RU" sz="2700" dirty="0" smtClean="0">
                <a:latin typeface="+mj-lt"/>
              </a:rPr>
              <a:t>Дети индивидуально повторяют ответы – строчками стихов.</a:t>
            </a:r>
          </a:p>
          <a:p>
            <a:pPr>
              <a:lnSpc>
                <a:spcPct val="80000"/>
              </a:lnSpc>
            </a:pPr>
            <a:r>
              <a:rPr lang="ru-RU" sz="2700" dirty="0" smtClean="0">
                <a:latin typeface="+mj-lt"/>
              </a:rPr>
              <a:t>Дети повторяют индивидуально с интонационной радостью</a:t>
            </a:r>
          </a:p>
          <a:p>
            <a:pPr>
              <a:lnSpc>
                <a:spcPct val="80000"/>
              </a:lnSpc>
            </a:pPr>
            <a:r>
              <a:rPr lang="ru-RU" sz="2700" dirty="0" smtClean="0">
                <a:latin typeface="+mj-lt"/>
              </a:rPr>
              <a:t>Воспитатель дает время на запоминание и вызывает детей. Сначала дети читают эстафетно по одному четверостишию, а затем рассказывают наизусть. Воспитатель тихо подсказывает, оценивает декламацию с точки зрения ее выразительности.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700" dirty="0" smtClean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235825" y="5876925"/>
            <a:ext cx="1081088" cy="576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8640"/>
            <a:ext cx="6588224" cy="122413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376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     ГБДОУ д/с № 48 Кировского района Санкт-Петербурга     Комплексная НОД по развитию речи детей подготовительной к школе группы (Образовательная область «Коммуникация» с интеграцией образовательных областей «Музыка», «Здоровье», «Социализация», «Художественное творчество») </vt:lpstr>
      <vt:lpstr>Тема НОД</vt:lpstr>
      <vt:lpstr>Цель:</vt:lpstr>
      <vt:lpstr>Предварительная работа</vt:lpstr>
      <vt:lpstr>Материал:</vt:lpstr>
      <vt:lpstr>НОД</vt:lpstr>
      <vt:lpstr>Непосредственно образовательная деятельность</vt:lpstr>
      <vt:lpstr>2-я часть (основная):</vt:lpstr>
      <vt:lpstr>Презентация PowerPoint</vt:lpstr>
      <vt:lpstr>Непосредственно образовательная деятельность</vt:lpstr>
      <vt:lpstr>3-я часть (заключительная):</vt:lpstr>
      <vt:lpstr>Непосредственно образовательная деятельность</vt:lpstr>
    </vt:vector>
  </TitlesOfParts>
  <Company>ФАУГИ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область «Коммуникация», непосредственно образовательная деятельность «Развитие речи»</dc:title>
  <dc:creator>sam</dc:creator>
  <cp:lastModifiedBy>sam</cp:lastModifiedBy>
  <cp:revision>9</cp:revision>
  <dcterms:created xsi:type="dcterms:W3CDTF">2013-03-12T12:55:12Z</dcterms:created>
  <dcterms:modified xsi:type="dcterms:W3CDTF">2013-03-13T19:07:15Z</dcterms:modified>
</cp:coreProperties>
</file>