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8" r:id="rId3"/>
    <p:sldId id="263" r:id="rId4"/>
    <p:sldId id="261" r:id="rId5"/>
    <p:sldId id="284" r:id="rId6"/>
    <p:sldId id="285" r:id="rId7"/>
    <p:sldId id="259" r:id="rId8"/>
    <p:sldId id="262" r:id="rId9"/>
    <p:sldId id="265" r:id="rId10"/>
    <p:sldId id="286" r:id="rId11"/>
    <p:sldId id="266" r:id="rId12"/>
    <p:sldId id="267" r:id="rId13"/>
    <p:sldId id="269" r:id="rId14"/>
    <p:sldId id="282" r:id="rId15"/>
    <p:sldId id="283" r:id="rId16"/>
    <p:sldId id="268" r:id="rId17"/>
    <p:sldId id="271" r:id="rId18"/>
    <p:sldId id="272" r:id="rId19"/>
    <p:sldId id="274" r:id="rId20"/>
    <p:sldId id="273" r:id="rId21"/>
    <p:sldId id="280" r:id="rId22"/>
    <p:sldId id="281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0AEBF-A563-472A-866D-5115EBCF1CC5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4A849-81A2-4067-9187-3545F4332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17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4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60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27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8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4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09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9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2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38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428-F43E-4A63-A66B-9BEA8A9950CC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88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D6428-F43E-4A63-A66B-9BEA8A9950CC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6B8C4-2B13-4F72-99DB-1B3F9FD80D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png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14.pn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png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w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13" Type="http://schemas.openxmlformats.org/officeDocument/2006/relationships/image" Target="../media/image64.gif"/><Relationship Id="rId3" Type="http://schemas.openxmlformats.org/officeDocument/2006/relationships/image" Target="../media/image54.gif"/><Relationship Id="rId7" Type="http://schemas.openxmlformats.org/officeDocument/2006/relationships/image" Target="../media/image58.gif"/><Relationship Id="rId12" Type="http://schemas.openxmlformats.org/officeDocument/2006/relationships/image" Target="../media/image63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gif"/><Relationship Id="rId11" Type="http://schemas.openxmlformats.org/officeDocument/2006/relationships/image" Target="../media/image62.gif"/><Relationship Id="rId5" Type="http://schemas.openxmlformats.org/officeDocument/2006/relationships/image" Target="../media/image56.gif"/><Relationship Id="rId10" Type="http://schemas.openxmlformats.org/officeDocument/2006/relationships/image" Target="../media/image61.gif"/><Relationship Id="rId4" Type="http://schemas.openxmlformats.org/officeDocument/2006/relationships/image" Target="../media/image55.gif"/><Relationship Id="rId9" Type="http://schemas.openxmlformats.org/officeDocument/2006/relationships/image" Target="../media/image6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8.wmf"/><Relationship Id="rId19" Type="http://schemas.openxmlformats.org/officeDocument/2006/relationships/image" Target="../media/image4.png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F:\exchange_PCSB04F\КОНКУРС\518_logoГБО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179863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3" descr="герб_спб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139700"/>
            <a:ext cx="8334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2446338" y="285750"/>
            <a:ext cx="4214812" cy="369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12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ПРАВИТЕЛЬСТВО САНКТ-ПЕТЕРБУРГА</a:t>
            </a:r>
          </a:p>
          <a:p>
            <a:pPr algn="ctr"/>
            <a:r>
              <a:rPr lang="ru-RU" sz="12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КОМИТЕТ ПО ОБРАЗОВАНИЮ</a:t>
            </a:r>
            <a:r>
              <a:rPr lang="ru-RU" sz="1200">
                <a:latin typeface="Calibri" pitchFamily="34" charset="0"/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053" name="Прямоугольник 9"/>
          <p:cNvSpPr>
            <a:spLocks noChangeArrowheads="1"/>
          </p:cNvSpPr>
          <p:nvPr/>
        </p:nvSpPr>
        <p:spPr bwMode="auto">
          <a:xfrm>
            <a:off x="1397000" y="714375"/>
            <a:ext cx="6286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  <a:endParaRPr lang="ru-RU" sz="1400">
              <a:latin typeface="Calibri" pitchFamily="34" charset="0"/>
            </a:endParaRPr>
          </a:p>
          <a:p>
            <a:pPr algn="ctr"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средняя общеобразовательная школа № 518</a:t>
            </a:r>
          </a:p>
          <a:p>
            <a:pPr algn="ctr" eaLnBrk="0" hangingPunct="0"/>
            <a:r>
              <a:rPr lang="ru-RU" sz="1400">
                <a:latin typeface="Calibri" pitchFamily="34" charset="0"/>
                <a:cs typeface="Times New Roman" pitchFamily="18" charset="0"/>
              </a:rPr>
              <a:t>Выборгского района Санкт-Петербурга</a:t>
            </a:r>
            <a:r>
              <a:rPr lang="ru-RU" sz="1400">
                <a:latin typeface="Calibri" pitchFamily="34" charset="0"/>
              </a:rPr>
              <a:t> 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1682750" y="2000250"/>
            <a:ext cx="57340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latin typeface="Calibri" pitchFamily="34" charset="0"/>
              </a:rPr>
              <a:t>Алгебраические дроби, сокращение дробей. </a:t>
            </a:r>
          </a:p>
          <a:p>
            <a:pPr algn="ctr" eaLnBrk="1" hangingPunct="1"/>
            <a:r>
              <a:rPr lang="ru-RU" sz="3200" dirty="0" smtClean="0">
                <a:latin typeface="Calibri" pitchFamily="34" charset="0"/>
              </a:rPr>
              <a:t>(</a:t>
            </a:r>
            <a:r>
              <a:rPr lang="ru-RU" sz="2400" i="1" dirty="0" smtClean="0">
                <a:latin typeface="Calibri" pitchFamily="34" charset="0"/>
              </a:rPr>
              <a:t>Алгебра, 7 класс.)</a:t>
            </a:r>
            <a:endParaRPr lang="ru-RU" sz="2400" i="1" dirty="0">
              <a:latin typeface="Calibri" pitchFamily="34" charset="0"/>
            </a:endParaRP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5149850" y="4143375"/>
            <a:ext cx="373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dirty="0">
                <a:latin typeface="Calibri" pitchFamily="34" charset="0"/>
              </a:rPr>
              <a:t>Клюева Татьяна Николаевна</a:t>
            </a:r>
          </a:p>
          <a:p>
            <a:pPr eaLnBrk="1" hangingPunct="1"/>
            <a:r>
              <a:rPr lang="ru-RU" sz="2000" dirty="0" smtClean="0">
                <a:latin typeface="Calibri" pitchFamily="34" charset="0"/>
              </a:rPr>
              <a:t>учитель </a:t>
            </a:r>
            <a:r>
              <a:rPr lang="ru-RU" sz="2000" dirty="0">
                <a:latin typeface="Calibri" pitchFamily="34" charset="0"/>
              </a:rPr>
              <a:t>математики</a:t>
            </a:r>
          </a:p>
          <a:p>
            <a:pPr eaLnBrk="1" hangingPunct="1"/>
            <a:r>
              <a:rPr lang="en-US" sz="2000" i="1" dirty="0">
                <a:latin typeface="Calibri" pitchFamily="34" charset="0"/>
              </a:rPr>
              <a:t>klueva-518@yandex.ru</a:t>
            </a:r>
            <a:endParaRPr lang="ru-RU" sz="2000" i="1" dirty="0">
              <a:latin typeface="Calibri" pitchFamily="34" charset="0"/>
            </a:endParaRP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3860800" y="6303963"/>
            <a:ext cx="142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 smtClean="0">
                <a:latin typeface="Calibri" pitchFamily="34" charset="0"/>
              </a:rPr>
              <a:t>2015 </a:t>
            </a:r>
            <a:r>
              <a:rPr lang="ru-RU" dirty="0">
                <a:latin typeface="Calibri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718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51520" y="0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Сократите дроби (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Arial" pitchFamily="34" charset="0"/>
                <a:sym typeface="Wingdings" pitchFamily="2" charset="2"/>
              </a:rPr>
              <a:t>письменно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Arial" pitchFamily="34" charset="0"/>
                <a:sym typeface="Wingdings" pitchFamily="2" charset="2"/>
              </a:rPr>
              <a:t>)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0" y="920750"/>
          <a:ext cx="4160838" cy="593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Формула" r:id="rId4" imgW="1422360" imgH="2222280" progId="Equation.3">
                  <p:embed/>
                </p:oleObj>
              </mc:Choice>
              <mc:Fallback>
                <p:oleObj name="Формула" r:id="rId4" imgW="1422360" imgH="222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20750"/>
                        <a:ext cx="4160838" cy="593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29523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7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Arial" pitchFamily="34" charset="0"/>
              </a:rPr>
              <a:t>2. Сократите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Arial" pitchFamily="34" charset="0"/>
              </a:rPr>
              <a:t>дроби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Arial" pitchFamily="34" charset="0"/>
                <a:sym typeface="Wingdings" pitchFamily="2" charset="2"/>
              </a:rPr>
              <a:t>(письменно)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а)  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lnSpc>
                <a:spcPct val="9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  	</a:t>
            </a:r>
          </a:p>
          <a:p>
            <a:pPr marL="0" indent="0">
              <a:lnSpc>
                <a:spcPct val="9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 		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г)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		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022051"/>
              </p:ext>
            </p:extLst>
          </p:nvPr>
        </p:nvGraphicFramePr>
        <p:xfrm>
          <a:off x="1475656" y="5013176"/>
          <a:ext cx="7921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Формула" r:id="rId3" imgW="596900" imgH="419100" progId="Equation.3">
                  <p:embed/>
                </p:oleObj>
              </mc:Choice>
              <mc:Fallback>
                <p:oleObj name="Формула" r:id="rId3" imgW="596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013176"/>
                        <a:ext cx="792163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106364"/>
              </p:ext>
            </p:extLst>
          </p:nvPr>
        </p:nvGraphicFramePr>
        <p:xfrm>
          <a:off x="1547664" y="1628800"/>
          <a:ext cx="863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Формула" r:id="rId5" imgW="583947" imgH="418918" progId="Equation.3">
                  <p:embed/>
                </p:oleObj>
              </mc:Choice>
              <mc:Fallback>
                <p:oleObj name="Формула" r:id="rId5" imgW="58394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628800"/>
                        <a:ext cx="863600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603622"/>
              </p:ext>
            </p:extLst>
          </p:nvPr>
        </p:nvGraphicFramePr>
        <p:xfrm>
          <a:off x="1403648" y="2587424"/>
          <a:ext cx="7921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Формула" r:id="rId7" imgW="583947" imgH="418918" progId="Equation.3">
                  <p:embed/>
                </p:oleObj>
              </mc:Choice>
              <mc:Fallback>
                <p:oleObj name="Формула" r:id="rId7" imgW="58394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587424"/>
                        <a:ext cx="79216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114800" y="29742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406917"/>
              </p:ext>
            </p:extLst>
          </p:nvPr>
        </p:nvGraphicFramePr>
        <p:xfrm>
          <a:off x="1403648" y="3717032"/>
          <a:ext cx="79216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Формула" r:id="rId9" imgW="418918" imgH="393529" progId="Equation.3">
                  <p:embed/>
                </p:oleObj>
              </mc:Choice>
              <mc:Fallback>
                <p:oleObj name="Формула" r:id="rId9" imgW="418918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717032"/>
                        <a:ext cx="792163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43166"/>
            <a:ext cx="295232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2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Найдите значение алгебраической дроби,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предварительно сократив ее: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 lvl="1">
              <a:lnSpc>
                <a:spcPct val="80000"/>
              </a:lnSpc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 х=10,</a:t>
            </a:r>
          </a:p>
          <a:p>
            <a:pPr lvl="1">
              <a:lnSpc>
                <a:spcPct val="8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х=0,</a:t>
            </a:r>
          </a:p>
          <a:p>
            <a:pPr lvl="1">
              <a:lnSpc>
                <a:spcPct val="8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х=5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1">
              <a:lnSpc>
                <a:spcPct val="80000"/>
              </a:lnSpc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х=2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ru-RU" sz="2600" dirty="0"/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39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Всегда ли это возможно</a:t>
            </a:r>
            <a:r>
              <a:rPr lang="ru-RU" sz="39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lnSpc>
                <a:spcPct val="80000"/>
              </a:lnSpc>
              <a:buNone/>
            </a:pPr>
            <a:endParaRPr lang="ru-RU" sz="39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9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нет?</a:t>
            </a:r>
          </a:p>
          <a:p>
            <a:pPr>
              <a:lnSpc>
                <a:spcPct val="80000"/>
              </a:lnSpc>
            </a:pPr>
            <a:endParaRPr lang="ru-RU" sz="3900" b="1" i="1" dirty="0"/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endParaRPr lang="ru-RU" sz="800" dirty="0"/>
          </a:p>
          <a:p>
            <a:pPr>
              <a:lnSpc>
                <a:spcPct val="80000"/>
              </a:lnSpc>
            </a:pPr>
            <a:r>
              <a:rPr lang="ru-RU" sz="800" dirty="0"/>
              <a:t>                                                          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23508"/>
              </p:ext>
            </p:extLst>
          </p:nvPr>
        </p:nvGraphicFramePr>
        <p:xfrm>
          <a:off x="827584" y="1556792"/>
          <a:ext cx="1296987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Формула" r:id="rId3" imgW="444307" imgH="418918" progId="Equation.3">
                  <p:embed/>
                </p:oleObj>
              </mc:Choice>
              <mc:Fallback>
                <p:oleObj name="Формула" r:id="rId3" imgW="44430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56792"/>
                        <a:ext cx="1296987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2880320" cy="236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6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Запомним !</a:t>
            </a:r>
            <a:b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Буквы, входящие в алгебраическую дробь, могут принимать лишь </a:t>
                </a:r>
                <a:r>
                  <a:rPr lang="ru-RU" b="1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допустимые значения</a:t>
                </a:r>
                <a:r>
                  <a:rPr lang="ru-RU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то есть такие значения, при которых </a:t>
                </a:r>
                <a:r>
                  <a:rPr lang="ru-RU" sz="4400" b="1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знаменатель дроби </a:t>
                </a:r>
              </a:p>
              <a:p>
                <a:pPr marL="0" indent="0">
                  <a:buNone/>
                </a:pPr>
                <a:r>
                  <a:rPr lang="ru-RU" sz="4400" b="1" dirty="0" smtClean="0">
                    <a:ln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не равен нулю!!!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Пример: для дроби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5а −6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а+2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допустимы все значения а, кроме а = - 2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 b="-5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7" descr="01_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640"/>
            <a:ext cx="16557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5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14313" y="500063"/>
            <a:ext cx="8732837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Буквы могут принимать лишь 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допустимые 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значения,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т.  е.</a:t>
            </a:r>
            <a:r>
              <a:rPr lang="ru-RU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такие значения,   при которых</a:t>
            </a:r>
            <a:endParaRPr lang="ru-RU" sz="28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знаменатель этой   дроби   не равен нулю.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Для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дроби                  допустимыми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являются все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значения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кроме 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0   и  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Найти допустимые значения букв,    входящих    в дробь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defRPr/>
            </a:pP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143945"/>
              </p:ext>
            </p:extLst>
          </p:nvPr>
        </p:nvGraphicFramePr>
        <p:xfrm>
          <a:off x="2771800" y="2420888"/>
          <a:ext cx="108108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Формула" r:id="rId3" imgW="520700" imgH="419100" progId="Equation.3">
                  <p:embed/>
                </p:oleObj>
              </mc:Choice>
              <mc:Fallback>
                <p:oleObj name="Формула" r:id="rId3" imgW="520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420888"/>
                        <a:ext cx="1081088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1187450" y="5229225"/>
          <a:ext cx="5715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Формула" r:id="rId5" imgW="203040" imgH="393480" progId="Equation.3">
                  <p:embed/>
                </p:oleObj>
              </mc:Choice>
              <mc:Fallback>
                <p:oleObj name="Формула" r:id="rId5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229225"/>
                        <a:ext cx="57150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3" name="Object 17"/>
          <p:cNvGraphicFramePr>
            <a:graphicFrameLocks noChangeAspect="1"/>
          </p:cNvGraphicFramePr>
          <p:nvPr/>
        </p:nvGraphicFramePr>
        <p:xfrm>
          <a:off x="2786063" y="5357813"/>
          <a:ext cx="7334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Формула" r:id="rId7" imgW="304560" imgH="393480" progId="Equation.3">
                  <p:embed/>
                </p:oleObj>
              </mc:Choice>
              <mc:Fallback>
                <p:oleObj name="Формула" r:id="rId7" imgW="304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5357813"/>
                        <a:ext cx="733425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5" name="Object 19"/>
          <p:cNvGraphicFramePr>
            <a:graphicFrameLocks noChangeAspect="1"/>
          </p:cNvGraphicFramePr>
          <p:nvPr/>
        </p:nvGraphicFramePr>
        <p:xfrm>
          <a:off x="4427538" y="5300663"/>
          <a:ext cx="963612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Формула" r:id="rId9" imgW="368280" imgH="393480" progId="Equation.3">
                  <p:embed/>
                </p:oleObj>
              </mc:Choice>
              <mc:Fallback>
                <p:oleObj name="Формула" r:id="rId9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300663"/>
                        <a:ext cx="963612" cy="102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7" name="Object 21"/>
          <p:cNvGraphicFramePr>
            <a:graphicFrameLocks noChangeAspect="1"/>
          </p:cNvGraphicFramePr>
          <p:nvPr/>
        </p:nvGraphicFramePr>
        <p:xfrm>
          <a:off x="6300788" y="5229225"/>
          <a:ext cx="106997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Формула" r:id="rId11" imgW="393480" imgH="393480" progId="Equation.3">
                  <p:embed/>
                </p:oleObj>
              </mc:Choice>
              <mc:Fallback>
                <p:oleObj name="Формула" r:id="rId11" imgW="393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229225"/>
                        <a:ext cx="1069975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0" name="Picture 5" descr="mim0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5286375"/>
            <a:ext cx="14922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79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Найти допустимые значения букв, </a:t>
            </a:r>
          </a:p>
          <a:p>
            <a:pPr>
              <a:defRPr/>
            </a:pPr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входящих в дробь: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79388" y="1412875"/>
          <a:ext cx="1933575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Формула" r:id="rId4" imgW="571320" imgH="1218960" progId="Equation.3">
                  <p:embed/>
                </p:oleObj>
              </mc:Choice>
              <mc:Fallback>
                <p:oleObj name="Формула" r:id="rId4" imgW="57132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12875"/>
                        <a:ext cx="1933575" cy="403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5148263" y="1484313"/>
          <a:ext cx="2014537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Формула" r:id="rId6" imgW="558720" imgH="838080" progId="Equation.3">
                  <p:embed/>
                </p:oleObj>
              </mc:Choice>
              <mc:Fallback>
                <p:oleObj name="Формула" r:id="rId6" imgW="5587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1484313"/>
                        <a:ext cx="2014537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835150" y="1628775"/>
          <a:ext cx="136842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3" name="Формула" r:id="rId8" imgW="355320" imgH="177480" progId="Equation.3">
                  <p:embed/>
                </p:oleObj>
              </mc:Choice>
              <mc:Fallback>
                <p:oleObj name="Формула" r:id="rId8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628775"/>
                        <a:ext cx="1368425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2339975" y="3141663"/>
          <a:ext cx="18002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4" name="Формула" r:id="rId10" imgW="469800" imgH="177480" progId="Equation.3">
                  <p:embed/>
                </p:oleObj>
              </mc:Choice>
              <mc:Fallback>
                <p:oleObj name="Формула" r:id="rId10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41663"/>
                        <a:ext cx="18002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2339975" y="4724400"/>
          <a:ext cx="10795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Формула" r:id="rId12" imgW="241200" imgH="139680" progId="Equation.3">
                  <p:embed/>
                </p:oleObj>
              </mc:Choice>
              <mc:Fallback>
                <p:oleObj name="Формула" r:id="rId12" imgW="24120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724400"/>
                        <a:ext cx="10795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276600" y="4724400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любое действительное число</a:t>
            </a:r>
          </a:p>
        </p:txBody>
      </p:sp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7380288" y="1773238"/>
          <a:ext cx="12525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Формула" r:id="rId14" imgW="342720" imgH="177480" progId="Equation.3">
                  <p:embed/>
                </p:oleObj>
              </mc:Choice>
              <mc:Fallback>
                <p:oleObj name="Формула" r:id="rId14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1773238"/>
                        <a:ext cx="12525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7380288" y="3284538"/>
          <a:ext cx="1425575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Формула" r:id="rId16" imgW="444240" imgH="203040" progId="Equation.3">
                  <p:embed/>
                </p:oleObj>
              </mc:Choice>
              <mc:Fallback>
                <p:oleObj name="Формула" r:id="rId16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3284538"/>
                        <a:ext cx="1425575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4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каких</a:t>
            </a:r>
            <a:r>
              <a:rPr 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значениях </a:t>
            </a:r>
            <a:r>
              <a:rPr lang="ru-RU" sz="3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возможно сокращение дроби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627313" y="2192338"/>
          <a:ext cx="3673475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Формула" r:id="rId3" imgW="596641" imgH="444307" progId="Equation.3">
                  <p:embed/>
                </p:oleObj>
              </mc:Choice>
              <mc:Fallback>
                <p:oleObj name="Формула" r:id="rId3" imgW="59664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192338"/>
                        <a:ext cx="3673475" cy="274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2232248" cy="186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35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Основное свойство дроби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а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в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𝑚𝑏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, где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ru-RU" b="0" i="1" smtClean="0">
                        <a:latin typeface="Cambria Math"/>
                      </a:rPr>
                      <m:t>=0,    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ru-RU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0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Примеры использования основного свойства дроби: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Привести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3а</m:t>
                        </m:r>
                      </m:num>
                      <m:den>
                        <m:sSup>
                          <m:sSup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в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к знаменателю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в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3а</m:t>
                        </m:r>
                      </m:num>
                      <m:den>
                        <m:sSup>
                          <m:sSup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в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3а∙в</m:t>
                        </m:r>
                      </m:num>
                      <m:den>
                        <m:sSup>
                          <m:sSup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в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ru-RU" b="0" i="1" smtClean="0">
                            <a:latin typeface="Cambria Math"/>
                          </a:rPr>
                          <m:t>∙в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3ав</m:t>
                        </m:r>
                      </m:num>
                      <m:den>
                        <m:sSup>
                          <m:sSupPr>
                            <m:ctrlPr>
                              <a:rPr lang="ru-RU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/>
                              </a:rPr>
                              <m:t>в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r>
                  <a:rPr lang="ru-RU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latin typeface="Times New Roman" pitchFamily="18" charset="0"/>
                    <a:cs typeface="Times New Roman" pitchFamily="18" charset="0"/>
                  </a:rPr>
                  <a:t>Прокомментируйте, пожалуйста, приведённые действия.</a:t>
                </a: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2"/>
                <a:stretch>
                  <a:fillRect l="-1630" t="-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H="1">
            <a:off x="3703968" y="1412776"/>
            <a:ext cx="149523" cy="4320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076056" y="1453105"/>
            <a:ext cx="216024" cy="3851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63543"/>
            <a:ext cx="216024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7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Прочтём по учебнику задачу 2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вывод относительно сокращения дроби можно сделать?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 для сокращения дроби нужно воспользоваться основным свойством дроби, т.е. числитель и знаменатель разделить на их общий множитель.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3620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Работа с учебником, закрепление: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Выполнить № 433- 437 нечетные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592288" cy="21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2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урока: усвоение новых знаний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Систематизировать знания учащихся по предыдущей теме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Ввести понятие алгебраической дроби, сокращение алгебраических дробей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алгоритмом выполнения сокращения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творческую самостоятельность учащихся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Прививать интерес к предмету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71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Выполним самостоятельно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1196752"/>
            <a:ext cx="8229600" cy="4950151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Дополнительное задание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 вариант                                                     2 вариант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547813" y="2265294"/>
            <a:ext cx="62150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1.При каком значении р равенство, полученное при сокращении дроби верно?</a:t>
            </a:r>
          </a:p>
          <a:p>
            <a:pPr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518021"/>
              </p:ext>
            </p:extLst>
          </p:nvPr>
        </p:nvGraphicFramePr>
        <p:xfrm>
          <a:off x="1009651" y="3606699"/>
          <a:ext cx="17287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Формула" r:id="rId3" imgW="1219200" imgH="419100" progId="Equation.3">
                  <p:embed/>
                </p:oleObj>
              </mc:Choice>
              <mc:Fallback>
                <p:oleObj name="Формула" r:id="rId3" imgW="1219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1" y="3606699"/>
                        <a:ext cx="172878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465263" y="1685925"/>
            <a:ext cx="2546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                                                </a:t>
            </a:r>
            <a:endParaRPr lang="ru-RU"/>
          </a:p>
        </p:txBody>
      </p:sp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958676"/>
              </p:ext>
            </p:extLst>
          </p:nvPr>
        </p:nvGraphicFramePr>
        <p:xfrm>
          <a:off x="5508104" y="3460750"/>
          <a:ext cx="15843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Формула" r:id="rId5" imgW="1206500" imgH="419100" progId="Equation.3">
                  <p:embed/>
                </p:oleObj>
              </mc:Choice>
              <mc:Fallback>
                <p:oleObj name="Формула" r:id="rId5" imgW="1206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460750"/>
                        <a:ext cx="15843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1979712" y="2850535"/>
            <a:ext cx="5901483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                            </a:t>
            </a:r>
            <a:endParaRPr lang="ru-RU" sz="900" dirty="0"/>
          </a:p>
          <a:p>
            <a:pPr eaLnBrk="0" hangingPunct="0"/>
            <a:endParaRPr lang="ru-RU" sz="3600" dirty="0" smtClean="0">
              <a:cs typeface="Times New Roman" pitchFamily="18" charset="0"/>
            </a:endParaRPr>
          </a:p>
          <a:p>
            <a:pPr eaLnBrk="0" hangingPunct="0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Решите уравнение: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ru-RU" sz="3600" dirty="0"/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00698"/>
              </p:ext>
            </p:extLst>
          </p:nvPr>
        </p:nvGraphicFramePr>
        <p:xfrm>
          <a:off x="1224202" y="4996557"/>
          <a:ext cx="15113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Формула" r:id="rId7" imgW="812447" imgH="228501" progId="Equation.3">
                  <p:embed/>
                </p:oleObj>
              </mc:Choice>
              <mc:Fallback>
                <p:oleObj name="Формула" r:id="rId7" imgW="81244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202" y="4996557"/>
                        <a:ext cx="15113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465263" y="3430588"/>
            <a:ext cx="3038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                                                          </a:t>
            </a:r>
            <a:endParaRPr lang="ru-RU"/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608889"/>
              </p:ext>
            </p:extLst>
          </p:nvPr>
        </p:nvGraphicFramePr>
        <p:xfrm>
          <a:off x="5580112" y="5005288"/>
          <a:ext cx="16557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Формула" r:id="rId9" imgW="812447" imgH="203112" progId="Equation.3">
                  <p:embed/>
                </p:oleObj>
              </mc:Choice>
              <mc:Fallback>
                <p:oleObj name="Формула" r:id="rId9" imgW="8124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005288"/>
                        <a:ext cx="165576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3059113" y="4902299"/>
            <a:ext cx="387508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                                                                           </a:t>
            </a:r>
            <a:endParaRPr lang="ru-RU" sz="900" dirty="0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465263" y="5865813"/>
            <a:ext cx="3365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                                                                </a:t>
            </a:r>
            <a:r>
              <a:rPr lang="ru-RU" sz="900"/>
              <a:t> </a:t>
            </a:r>
            <a:endParaRPr lang="ru-RU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76350"/>
            <a:ext cx="1876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4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 descr="http://festival.1september.ru/articles/509389/Image2086.gif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1368152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festival.1september.ru/articles/509389/Image2088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1296144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festival.1september.ru/articles/509389/Image2090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9" y="3176972"/>
            <a:ext cx="136815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festival.1september.ru/articles/509389/Image2092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637" y="3176973"/>
            <a:ext cx="1296144" cy="100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festival.1september.ru/articles/509389/Image2094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5184"/>
            <a:ext cx="136815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festival.1september.ru/articles/509389/Image2096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085183"/>
            <a:ext cx="1296144" cy="93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Объект 12" descr="http://festival.1september.ru/articles/509389/Image2087.gif"/>
          <p:cNvPicPr>
            <a:picLocks noGrp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304764"/>
            <a:ext cx="129614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festival.1september.ru/articles/509389/Image2089.gif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752" y="1340769"/>
            <a:ext cx="1224136" cy="100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festival.1september.ru/articles/509389/Image2091.gif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608" y="3176972"/>
            <a:ext cx="1296142" cy="100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festival.1september.ru/articles/509389/Image2093.gif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94" y="3176972"/>
            <a:ext cx="121663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festival.1september.ru/articles/509389/Image2095.gif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085183"/>
            <a:ext cx="1224135" cy="86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festival.1september.ru/articles/509389/Image2097.gif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152128" cy="864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427984" y="764704"/>
            <a:ext cx="72008" cy="58326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29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91" y="4441847"/>
            <a:ext cx="1400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№ 433-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437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четные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работы, подводим итоги: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нового вы узнали на уроке?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повторили?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обобщили?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показалось простым?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что было сложным?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чем вы испытывали трудности?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какому выводу вы пришли?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1088"/>
            <a:ext cx="2088232" cy="210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8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41196"/>
          </a:xfrm>
        </p:spPr>
      </p:pic>
    </p:spTree>
    <p:extLst>
      <p:ext uri="{BB962C8B-B14F-4D97-AF65-F5344CB8AC3E}">
        <p14:creationId xmlns:p14="http://schemas.microsoft.com/office/powerpoint/2010/main" val="157256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Устная работа - разминка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Преобразуйте выражение в многочлен стандартного вида:</a:t>
                </a:r>
              </a:p>
              <a:p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)( х + 2)(х + 3)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(а – 2)(а – 3)</a:t>
                </a: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Сократите дроби:</a:t>
                </a:r>
              </a:p>
              <a:p>
                <a:r>
                  <a:rPr lang="ru-RU" dirty="0">
                    <a:cs typeface="Times New Roman" pitchFamily="18" charset="0"/>
                  </a:rPr>
                  <a:t>а</a:t>
                </a:r>
                <a:r>
                  <a:rPr lang="ru-RU" dirty="0" smtClean="0"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den>
                    </m:f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 ;    б) 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</m:den>
                    </m:f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;     в)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den>
                    </m:f>
                    <m:r>
                      <a:rPr lang="ru-RU" b="0" i="1" smtClean="0">
                        <a:latin typeface="Cambria Math"/>
                        <a:cs typeface="Times New Roman" pitchFamily="18" charset="0"/>
                      </a:rPr>
                      <m:t>;     г)</m:t>
                    </m:r>
                    <m:f>
                      <m:fPr>
                        <m:ctrlP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8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6872"/>
            <a:ext cx="254340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66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1. Разложите на множители: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а)            	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б</a:t>
            </a:r>
            <a:r>
              <a:rPr lang="ru-RU" dirty="0"/>
              <a:t>)    		</a:t>
            </a:r>
          </a:p>
          <a:p>
            <a:pPr>
              <a:lnSpc>
                <a:spcPct val="90000"/>
              </a:lnSpc>
            </a:pPr>
            <a:r>
              <a:rPr lang="ru-RU" dirty="0"/>
              <a:t>в)  </a:t>
            </a:r>
          </a:p>
          <a:p>
            <a:pPr>
              <a:lnSpc>
                <a:spcPct val="90000"/>
              </a:lnSpc>
            </a:pPr>
            <a:r>
              <a:rPr lang="ru-RU" dirty="0"/>
              <a:t>г)  </a:t>
            </a:r>
          </a:p>
          <a:p>
            <a:pPr>
              <a:lnSpc>
                <a:spcPct val="90000"/>
              </a:lnSpc>
            </a:pPr>
            <a:r>
              <a:rPr lang="ru-RU" dirty="0"/>
              <a:t>д)  </a:t>
            </a:r>
          </a:p>
          <a:p>
            <a:pPr>
              <a:lnSpc>
                <a:spcPct val="90000"/>
              </a:lnSpc>
            </a:pPr>
            <a:r>
              <a:rPr lang="ru-RU" dirty="0"/>
              <a:t>е)  </a:t>
            </a:r>
          </a:p>
          <a:p>
            <a:pPr>
              <a:lnSpc>
                <a:spcPct val="90000"/>
              </a:lnSpc>
            </a:pPr>
            <a:r>
              <a:rPr lang="ru-RU" dirty="0"/>
              <a:t>ж)  </a:t>
            </a:r>
          </a:p>
          <a:p>
            <a:pPr>
              <a:lnSpc>
                <a:spcPct val="90000"/>
              </a:lnSpc>
            </a:pPr>
            <a:r>
              <a:rPr lang="ru-RU" dirty="0"/>
              <a:t>з)                .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547813" y="1628775"/>
          <a:ext cx="9350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Формула" r:id="rId3" imgW="545863" imgH="228501" progId="Equation.3">
                  <p:embed/>
                </p:oleObj>
              </mc:Choice>
              <mc:Fallback>
                <p:oleObj name="Формула" r:id="rId3" imgW="54586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628775"/>
                        <a:ext cx="93503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1619250" y="2205038"/>
          <a:ext cx="8636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Формула" r:id="rId5" imgW="533169" imgH="228501" progId="Equation.3">
                  <p:embed/>
                </p:oleObj>
              </mc:Choice>
              <mc:Fallback>
                <p:oleObj name="Формула" r:id="rId5" imgW="5331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205038"/>
                        <a:ext cx="863600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547813" y="2708275"/>
          <a:ext cx="11525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Формула" r:id="rId7" imgW="545863" imgH="228501" progId="Equation.3">
                  <p:embed/>
                </p:oleObj>
              </mc:Choice>
              <mc:Fallback>
                <p:oleObj name="Формула" r:id="rId7" imgW="54586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708275"/>
                        <a:ext cx="11525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1547813" y="3213100"/>
          <a:ext cx="15113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Формула" r:id="rId9" imgW="914400" imgH="228600" progId="Equation.3">
                  <p:embed/>
                </p:oleObj>
              </mc:Choice>
              <mc:Fallback>
                <p:oleObj name="Формула" r:id="rId9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3213100"/>
                        <a:ext cx="1511300" cy="442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1619250" y="3789363"/>
          <a:ext cx="14398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Формула" r:id="rId11" imgW="914400" imgH="228600" progId="Equation.3">
                  <p:embed/>
                </p:oleObj>
              </mc:Choice>
              <mc:Fallback>
                <p:oleObj name="Формула" r:id="rId11" imgW="914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89363"/>
                        <a:ext cx="14398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1692275" y="4292600"/>
          <a:ext cx="129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Формула" r:id="rId13" imgW="838200" imgH="228600" progId="Equation.3">
                  <p:embed/>
                </p:oleObj>
              </mc:Choice>
              <mc:Fallback>
                <p:oleObj name="Формула" r:id="rId13" imgW="83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292600"/>
                        <a:ext cx="1295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1619250" y="4797425"/>
          <a:ext cx="12239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Формула" r:id="rId15" imgW="634725" imgH="228501" progId="Equation.3">
                  <p:embed/>
                </p:oleObj>
              </mc:Choice>
              <mc:Fallback>
                <p:oleObj name="Формула" r:id="rId15" imgW="63472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797425"/>
                        <a:ext cx="1223963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62" name="Object 18"/>
          <p:cNvGraphicFramePr>
            <a:graphicFrameLocks noChangeAspect="1"/>
          </p:cNvGraphicFramePr>
          <p:nvPr/>
        </p:nvGraphicFramePr>
        <p:xfrm>
          <a:off x="1619250" y="5300663"/>
          <a:ext cx="12239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Формула" r:id="rId17" imgW="596900" imgH="228600" progId="Equation.3">
                  <p:embed/>
                </p:oleObj>
              </mc:Choice>
              <mc:Fallback>
                <p:oleObj name="Формула" r:id="rId17" imgW="596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300663"/>
                        <a:ext cx="1223963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80928"/>
            <a:ext cx="2880320" cy="236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9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Найдите ошибки: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664649"/>
              </p:ext>
            </p:extLst>
          </p:nvPr>
        </p:nvGraphicFramePr>
        <p:xfrm>
          <a:off x="323528" y="1844824"/>
          <a:ext cx="8208912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Формула" r:id="rId3" imgW="2489040" imgH="1015920" progId="Equation.3">
                  <p:embed/>
                </p:oleObj>
              </mc:Choice>
              <mc:Fallback>
                <p:oleObj name="Формула" r:id="rId3" imgW="2489040" imgH="10159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44824"/>
                        <a:ext cx="8208912" cy="35283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4" descr="mim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1875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8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Разложите на множители: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323850" y="908050"/>
          <a:ext cx="374332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Формула" r:id="rId3" imgW="1066680" imgH="1447560" progId="Equation.3">
                  <p:embed/>
                </p:oleObj>
              </mc:Choice>
              <mc:Fallback>
                <p:oleObj name="Формула" r:id="rId3" imgW="106668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8050"/>
                        <a:ext cx="3743325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132138" y="981075"/>
          <a:ext cx="20161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Формула" r:id="rId5" imgW="571320" imgH="203040" progId="Equation.3">
                  <p:embed/>
                </p:oleObj>
              </mc:Choice>
              <mc:Fallback>
                <p:oleObj name="Формула" r:id="rId5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981075"/>
                        <a:ext cx="20161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4140200" y="1844675"/>
          <a:ext cx="291147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Формула" r:id="rId7" imgW="825480" imgH="203040" progId="Equation.3">
                  <p:embed/>
                </p:oleObj>
              </mc:Choice>
              <mc:Fallback>
                <p:oleObj name="Формула" r:id="rId7" imgW="825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844675"/>
                        <a:ext cx="291147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987675" y="2781300"/>
          <a:ext cx="28670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Формула" r:id="rId9" imgW="812520" imgH="203040" progId="Equation.3">
                  <p:embed/>
                </p:oleObj>
              </mc:Choice>
              <mc:Fallback>
                <p:oleObj name="Формула" r:id="rId9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81300"/>
                        <a:ext cx="28670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3779838" y="3644900"/>
          <a:ext cx="53641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Формула" r:id="rId11" imgW="1803240" imgH="228600" progId="Equation.3">
                  <p:embed/>
                </p:oleObj>
              </mc:Choice>
              <mc:Fallback>
                <p:oleObj name="Формула" r:id="rId11" imgW="1803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644900"/>
                        <a:ext cx="536416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3708400" y="4581525"/>
          <a:ext cx="51847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Формула" r:id="rId13" imgW="1485720" imgH="228600" progId="Equation.3">
                  <p:embed/>
                </p:oleObj>
              </mc:Choice>
              <mc:Fallback>
                <p:oleObj name="Формула" r:id="rId13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581525"/>
                        <a:ext cx="518477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2627313" y="5516563"/>
          <a:ext cx="43005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Формула" r:id="rId15" imgW="1218960" imgH="228600" progId="Equation.3">
                  <p:embed/>
                </p:oleObj>
              </mc:Choice>
              <mc:Fallback>
                <p:oleObj name="Формула" r:id="rId15" imgW="1218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516563"/>
                        <a:ext cx="43005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916238" y="1628775"/>
            <a:ext cx="208756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771775" y="6308725"/>
            <a:ext cx="388778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3779838" y="5300663"/>
            <a:ext cx="48958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3132138" y="3429000"/>
            <a:ext cx="251936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3779838" y="2492375"/>
            <a:ext cx="3240087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3708400" y="4437063"/>
            <a:ext cx="5256213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6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Теория: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b"/>
                <a:r>
                  <a:rPr lang="ru-RU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Алгебраической дробью называют отношение двух  многочленов</a:t>
                </a:r>
                <a:r>
                  <a:rPr lang="ru-RU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 и </a:t>
                </a:r>
                <a:r>
                  <a:rPr lang="ru-RU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Q,</a:t>
                </a: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ru-RU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т.е. </a:t>
                </a: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 smtClean="0">
                            <a:solidFill>
                              <a:srgbClr val="FF000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Q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,  </a:t>
                </a: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где </a:t>
                </a:r>
                <a:r>
                  <a:rPr lang="ru-RU" dirty="0" smtClean="0">
                    <a:ln>
                      <a:solidFill>
                        <a:srgbClr val="FF0000"/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числитель, </a:t>
                </a:r>
                <a:r>
                  <a:rPr lang="ru-RU" dirty="0" smtClean="0">
                    <a:ln>
                      <a:solidFill>
                        <a:srgbClr val="FF0000"/>
                      </a:solidFill>
                    </a:ln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ru-RU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знаменатель </a:t>
                </a:r>
                <a:b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b="1" dirty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алгебраической дроби.</a:t>
                </a:r>
                <a:endParaRPr lang="ru-RU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Например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ru-RU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lang="en-US" baseline="300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,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18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aseline="300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+12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baseline="300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aseline="30000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dirty="0" smtClean="0">
                            <a:solidFill>
                              <a:srgbClr val="0070C0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,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7у −4 </m:t>
                        </m:r>
                      </m:num>
                      <m:den>
                        <m:r>
                          <a:rPr lang="ru-RU" b="0" i="1" dirty="0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у</m:t>
                        </m:r>
                      </m:den>
                    </m:f>
                  </m:oMath>
                </a14:m>
                <a:endParaRPr lang="ru-RU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87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71500"/>
            <a:ext cx="8229600" cy="1143000"/>
          </a:xfrm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>
                <a:normAutofit fontScale="92500" lnSpcReduction="20000"/>
              </a:bodyPr>
              <a:lstStyle/>
              <a:p>
                <a:pPr fontAlgn="b"/>
                <a:endParaRPr lang="ru-RU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fontAlgn="b"/>
                <a:r>
                  <a:rPr lang="ru-RU" b="1" dirty="0" smtClean="0">
                    <a:solidFill>
                      <a:schemeClr val="accent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Сократить дробь – это значит, разделить одновременно числитель и знаменатель дроби на их общий множитель, одно и то же отличное от нуля число.</a:t>
                </a:r>
                <a:endParaRPr lang="ru-RU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b="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Обрати внимание!</a:t>
                </a:r>
                <a:endPara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b"/>
                <a:r>
                  <a:rPr lang="ru-RU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Сначала надо разложить на множители числитель и знаменатель дроби.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5а+5в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3а+3в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0070C0"/>
                    </a:solidFill>
                  </a:rPr>
                  <a:t> =</a:t>
                </a:r>
              </a:p>
              <a:p>
                <a:r>
                  <a:rPr lang="ru-RU" dirty="0">
                    <a:solidFill>
                      <a:srgbClr val="0070C0"/>
                    </a:solidFill>
                  </a:rPr>
                  <a:t>=</a:t>
                </a:r>
                <a:r>
                  <a:rPr lang="ru-RU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5(а+в)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3(а+в)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rgbClr val="0070C0"/>
                    </a:solidFill>
                  </a:rPr>
                  <a:t>=</a:t>
                </a:r>
              </a:p>
              <a:p>
                <a:r>
                  <a:rPr lang="ru-RU" dirty="0">
                    <a:solidFill>
                      <a:srgbClr val="0070C0"/>
                    </a:solidFill>
                  </a:rPr>
                  <a:t>=</a:t>
                </a:r>
                <a:r>
                  <a:rPr lang="ru-RU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ru-RU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2"/>
                <a:stretch>
                  <a:fillRect l="-1481" r="-1111" b="-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7" descr="01_1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237626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</p:spPr>
            <p:txBody>
              <a:bodyPr>
                <a:normAutofit/>
              </a:bodyPr>
              <a:lstStyle/>
              <a:p>
                <a:r>
                  <a:rPr lang="ru-RU" b="1" i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Пример:</a:t>
                </a:r>
                <a:endParaRPr lang="ru-RU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  <a:p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1. Задание. Разделить одночлен 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49c</a:t>
                </a:r>
                <a:r>
                  <a:rPr lang="ru-RU" baseline="30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aseline="300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 на одночлен 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7cd</a:t>
                </a:r>
                <a:r>
                  <a:rPr lang="ru-RU" baseline="30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Решение: Вместо  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 записи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49c</a:t>
                </a:r>
                <a:r>
                  <a:rPr lang="ru-RU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d5:7cd</a:t>
                </a:r>
                <a:r>
                  <a:rPr lang="ru-RU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 используем 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дробную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черту :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49c</a:t>
                </a:r>
                <a:r>
                  <a:rPr lang="ru-RU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aseline="300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:7c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 dirty="0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ru-RU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</a:rPr>
                          <m:t>49</m:t>
                        </m:r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ru-RU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ru-RU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ru-RU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i="1" dirty="0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ru-RU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т.к. 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c:d</a:t>
                </a:r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 и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с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ru-RU" i="1" dirty="0">
                    <a:latin typeface="Times New Roman" pitchFamily="18" charset="0"/>
                    <a:cs typeface="Times New Roman" pitchFamily="18" charset="0"/>
                  </a:rPr>
                  <a:t> одно и тоже.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i="1" baseline="30000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</a:rPr>
                          <m:t>49</m:t>
                        </m:r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ru-RU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ru-RU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cd</m:t>
                        </m:r>
                        <m:r>
                          <m:rPr>
                            <m:nor/>
                          </m:rPr>
                          <a:rPr lang="ru-RU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49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ru-RU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</a:rPr>
                          <m:t>c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⋅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ru-RU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 smtClean="0"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ru-RU" baseline="30000" dirty="0" smtClean="0">
                            <a:latin typeface="Times New Roman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=7c</a:t>
                </a:r>
                <a:r>
                  <a:rPr lang="ru-RU" baseline="30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aseline="30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ru-RU" i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433467"/>
              </a:xfrm>
              <a:blipFill rotWithShape="1">
                <a:blip r:embed="rId2"/>
                <a:stretch>
                  <a:fillRect l="-1630" t="-14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37112"/>
            <a:ext cx="2520280" cy="2148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34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537</Words>
  <Application>Microsoft Office PowerPoint</Application>
  <PresentationFormat>Экран (4:3)</PresentationFormat>
  <Paragraphs>138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Формула</vt:lpstr>
      <vt:lpstr>Презентация PowerPoint</vt:lpstr>
      <vt:lpstr>Тип урока: усвоение новых знаний</vt:lpstr>
      <vt:lpstr>Устная работа - разминка</vt:lpstr>
      <vt:lpstr>1. Разложите на множители:</vt:lpstr>
      <vt:lpstr>Найдите ошибки:  </vt:lpstr>
      <vt:lpstr>Презентация PowerPoint</vt:lpstr>
      <vt:lpstr>Теория: </vt:lpstr>
      <vt:lpstr>Презентация PowerPoint</vt:lpstr>
      <vt:lpstr>Презентация PowerPoint</vt:lpstr>
      <vt:lpstr>Презентация PowerPoint</vt:lpstr>
      <vt:lpstr>2. Сократите дроби  (письменно)</vt:lpstr>
      <vt:lpstr>3. Найдите значение алгебраической дроби, предварительно сократив ее:</vt:lpstr>
      <vt:lpstr> Запомним ! </vt:lpstr>
      <vt:lpstr>Презентация PowerPoint</vt:lpstr>
      <vt:lpstr>Презентация PowerPoint</vt:lpstr>
      <vt:lpstr>4. При каких значениях р возможно сокращение дроби </vt:lpstr>
      <vt:lpstr>Основное свойство дроби</vt:lpstr>
      <vt:lpstr>Прочтём по учебнику задачу 2 </vt:lpstr>
      <vt:lpstr>Работа с учебником, закрепление:</vt:lpstr>
      <vt:lpstr>Выполним самостоятельно:</vt:lpstr>
      <vt:lpstr>Самостоятельная работа </vt:lpstr>
      <vt:lpstr>Домашнее задание:</vt:lpstr>
      <vt:lpstr>Анализ работы, подводим итоги: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31</cp:revision>
  <dcterms:created xsi:type="dcterms:W3CDTF">2015-01-06T17:35:06Z</dcterms:created>
  <dcterms:modified xsi:type="dcterms:W3CDTF">2015-11-07T19:23:43Z</dcterms:modified>
</cp:coreProperties>
</file>