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2" r:id="rId7"/>
    <p:sldId id="260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96" d="100"/>
          <a:sy n="96" d="100"/>
        </p:scale>
        <p:origin x="-4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0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71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89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6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62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25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14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53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2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50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B003-D355-473B-88CF-E3F81160A19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97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mult-pict.narod.ru/belfon/mult-pict.narod.ru146.gi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4632" cy="583264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1000" dirty="0" smtClean="0">
                <a:effectLst/>
                <a:latin typeface="Times New Roman"/>
                <a:ea typeface="Times New Roman"/>
                <a:cs typeface="Times New Roman"/>
              </a:rPr>
              <a:t>Санкт-Петербургская академия постдипломного педагогического образования</a:t>
            </a: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1000" dirty="0" smtClean="0">
                <a:effectLst/>
                <a:latin typeface="Times New Roman"/>
                <a:ea typeface="Times New Roman"/>
                <a:cs typeface="Times New Roman"/>
              </a:rPr>
              <a:t>Институт детства</a:t>
            </a: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1000" dirty="0" smtClean="0">
                <a:effectLst/>
                <a:latin typeface="Times New Roman"/>
                <a:ea typeface="Times New Roman"/>
                <a:cs typeface="Times New Roman"/>
              </a:rPr>
              <a:t>Кафедра специальной (коррекционной) педагогики</a:t>
            </a: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10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000" dirty="0">
                <a:latin typeface="Times New Roman"/>
                <a:ea typeface="Times New Roman"/>
                <a:cs typeface="Times New Roman"/>
              </a:rPr>
            </a:br>
            <a:r>
              <a:rPr lang="ru-RU" sz="10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0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10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000" dirty="0">
                <a:latin typeface="Times New Roman"/>
                <a:ea typeface="Times New Roman"/>
                <a:cs typeface="Times New Roman"/>
              </a:rPr>
            </a:br>
            <a:r>
              <a:rPr lang="ru-RU" sz="10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0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10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000" dirty="0">
                <a:latin typeface="Times New Roman"/>
                <a:ea typeface="Times New Roman"/>
                <a:cs typeface="Times New Roman"/>
              </a:rPr>
            </a:b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  <a:t>проверочная работа </a:t>
            </a:r>
            <a:b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05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10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10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0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10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000" dirty="0">
                <a:latin typeface="Times New Roman"/>
                <a:ea typeface="Times New Roman"/>
                <a:cs typeface="Times New Roman"/>
              </a:rPr>
            </a:br>
            <a:r>
              <a:rPr lang="ru-RU" sz="10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0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1000" dirty="0" smtClean="0">
                <a:effectLst/>
                <a:latin typeface="Times New Roman"/>
                <a:ea typeface="Times New Roman"/>
                <a:cs typeface="Times New Roman"/>
              </a:rPr>
              <a:t>Выполнила: </a:t>
            </a: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1000" dirty="0" smtClean="0">
                <a:effectLst/>
                <a:latin typeface="Times New Roman"/>
                <a:ea typeface="Times New Roman"/>
                <a:cs typeface="Times New Roman"/>
              </a:rPr>
              <a:t>слушатель курсов профессиональной переподготовки</a:t>
            </a: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1000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00" b="1" dirty="0" err="1" smtClean="0">
                <a:effectLst/>
                <a:latin typeface="Times New Roman"/>
                <a:ea typeface="Times New Roman"/>
                <a:cs typeface="Times New Roman"/>
              </a:rPr>
              <a:t>Худиярова</a:t>
            </a:r>
            <a:r>
              <a:rPr lang="ru-RU" sz="1000" b="1" dirty="0" smtClean="0">
                <a:effectLst/>
                <a:latin typeface="Times New Roman"/>
                <a:ea typeface="Times New Roman"/>
                <a:cs typeface="Times New Roman"/>
              </a:rPr>
              <a:t> Елена Анатольевна</a:t>
            </a:r>
            <a:r>
              <a:rPr lang="ru-RU" sz="900" dirty="0" smtClean="0">
                <a:ea typeface="Calibri"/>
                <a:cs typeface="Times New Roman"/>
              </a:rPr>
              <a:t/>
            </a:r>
            <a:br>
              <a:rPr lang="ru-RU" sz="900" dirty="0" smtClean="0">
                <a:ea typeface="Calibri"/>
                <a:cs typeface="Times New Roman"/>
              </a:rPr>
            </a:b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900" dirty="0" smtClean="0">
                <a:ea typeface="Calibri"/>
                <a:cs typeface="Times New Roman"/>
              </a:rPr>
              <a:t/>
            </a:r>
            <a:br>
              <a:rPr lang="ru-RU" sz="900" dirty="0" smtClean="0">
                <a:ea typeface="Calibri"/>
                <a:cs typeface="Times New Roman"/>
              </a:rPr>
            </a:b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900" dirty="0" smtClean="0">
                <a:ea typeface="Calibri"/>
                <a:cs typeface="Times New Roman"/>
              </a:rPr>
              <a:t/>
            </a:r>
            <a:br>
              <a:rPr lang="ru-RU" sz="900" dirty="0" smtClean="0">
                <a:ea typeface="Calibri"/>
                <a:cs typeface="Times New Roman"/>
              </a:rPr>
            </a:br>
            <a:r>
              <a:rPr lang="ru-RU" sz="1000" dirty="0" smtClean="0">
                <a:effectLst/>
                <a:latin typeface="Times New Roman"/>
                <a:ea typeface="Times New Roman"/>
                <a:cs typeface="Times New Roman"/>
              </a:rPr>
              <a:t>Санкт-Петербург</a:t>
            </a: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1000" dirty="0" smtClean="0">
                <a:effectLst/>
                <a:latin typeface="Times New Roman"/>
                <a:ea typeface="Times New Roman"/>
                <a:cs typeface="Times New Roman"/>
              </a:rPr>
              <a:t>2012</a:t>
            </a:r>
            <a:endParaRPr lang="ru-RU" sz="9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379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Основные требования  к умениям учащихся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904656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smtClean="0"/>
              <a:t>Учащиеся, по окончании 3 класса, должны уметь:</a:t>
            </a:r>
          </a:p>
          <a:p>
            <a:pPr marL="0" indent="0">
              <a:buNone/>
            </a:pPr>
            <a:r>
              <a:rPr lang="ru-RU" sz="2000" dirty="0" smtClean="0"/>
              <a:t>Составлять предложения. Восстанавливать нарушенный порядок слов в предложении. Выделять из предложения слова, обозначающие предметы, действия, признаки.</a:t>
            </a:r>
            <a:endParaRPr lang="ru-RU" sz="2000" dirty="0" smtClean="0">
              <a:latin typeface="Tahoma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                                                 - Кто сидит на полу?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                                                  </a:t>
            </a:r>
            <a:r>
              <a:rPr lang="ru-RU" sz="2000" i="1" dirty="0" smtClean="0">
                <a:solidFill>
                  <a:srgbClr val="002060"/>
                </a:solidFill>
              </a:rPr>
              <a:t>предметы        действия        признаки</a:t>
            </a:r>
            <a:endParaRPr lang="ru-RU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                                    </a:t>
            </a:r>
          </a:p>
          <a:p>
            <a:pPr marL="0" indent="0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                                     На  полу  сидит  слонёнок.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- На полу каком?</a:t>
            </a:r>
          </a:p>
          <a:p>
            <a:pPr marL="0" indent="0">
              <a:buNone/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 чистом полу сидит слонёнок.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72" y="2204864"/>
            <a:ext cx="3604305" cy="3669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4796442" y="3140968"/>
            <a:ext cx="216024" cy="136815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88024" y="3140968"/>
            <a:ext cx="2880320" cy="129614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214594" y="3116019"/>
            <a:ext cx="0" cy="129614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427984" y="3212976"/>
            <a:ext cx="864096" cy="288032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427984" y="3212976"/>
            <a:ext cx="3384376" cy="288032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4572000" y="3116019"/>
            <a:ext cx="2880320" cy="2977277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012160" y="3212976"/>
            <a:ext cx="0" cy="288032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8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8784976" cy="504056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Деление текста на предложения. Соблюдение пауз и интонации конца при выделении каждого предложения. Оформление предложения на письме (большая буква в начале, точка в конце). Основные признаки предложения: законченность мысли, порядок слов в предложении, связь слов в предложении. Работа с деформированным предложением (слова даны в начальной форме с ударными окончаниями). Установление связи слов в предложении по вопросам.</a:t>
            </a:r>
            <a:br>
              <a:rPr lang="ru-RU" sz="2000" dirty="0" smtClean="0"/>
            </a:br>
            <a:r>
              <a:rPr lang="ru-RU" sz="2000" dirty="0" smtClean="0"/>
              <a:t>Предложения, различные по интонации: повествовательные, вопросительные, восклицательные. Знаки препинания в конце предложения (точка, вопросительный и восклицательный знаки).</a:t>
            </a:r>
            <a:br>
              <a:rPr lang="ru-RU" sz="2000" dirty="0" smtClean="0"/>
            </a:br>
            <a:r>
              <a:rPr lang="ru-RU" sz="2000" dirty="0" smtClean="0"/>
              <a:t>Составление диалогов с дополнением ответа на вопрос собеседника. </a:t>
            </a:r>
            <a:br>
              <a:rPr lang="ru-RU" sz="2000" dirty="0" smtClean="0"/>
            </a:br>
            <a:r>
              <a:rPr lang="ru-RU" sz="2000" dirty="0" smtClean="0"/>
              <a:t>Составление ответов на вопросы. Вариативность ответов на вопрос.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1224136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класс.</a:t>
            </a:r>
          </a:p>
          <a:p>
            <a:pPr marL="0" indent="0"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Предложение (20 часов).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704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247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Основные требования  к умениям учащихся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80521"/>
          </a:xfr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smtClean="0"/>
              <a:t>Учащиеся, по окончании 4 класса, должны уметь:</a:t>
            </a:r>
          </a:p>
          <a:p>
            <a:pPr marL="0" indent="0">
              <a:buNone/>
            </a:pPr>
            <a:endParaRPr lang="ru-RU" sz="2400" i="1" dirty="0" smtClean="0"/>
          </a:p>
          <a:p>
            <a:pPr marL="0" indent="0">
              <a:buNone/>
            </a:pPr>
            <a:r>
              <a:rPr lang="ru-RU" sz="2000" dirty="0" smtClean="0"/>
              <a:t>С помощью вопроса различать и подбирать слова различных категорий (названия предметов, действий, признаков);</a:t>
            </a:r>
          </a:p>
          <a:p>
            <a:pPr marL="0" indent="0">
              <a:buNone/>
            </a:pPr>
            <a:r>
              <a:rPr lang="ru-RU" sz="2000" dirty="0" smtClean="0"/>
              <a:t>Составлять и распространять предложения, устанавливать связь между словами по вопросам (с помощью учителя), ставить знаки препинания в конце предложения (точка, вопросительный, восклицательный знаки);</a:t>
            </a:r>
          </a:p>
          <a:p>
            <a:pPr marL="0" indent="0">
              <a:buNone/>
            </a:pPr>
            <a:r>
              <a:rPr lang="ru-RU" sz="2000" dirty="0" smtClean="0"/>
              <a:t>Делить текст на предложения;</a:t>
            </a:r>
          </a:p>
          <a:p>
            <a:pPr marL="0" indent="0">
              <a:buNone/>
            </a:pPr>
            <a:r>
              <a:rPr lang="ru-RU" sz="2000" dirty="0" smtClean="0"/>
              <a:t>Выделять тему теста (о чём идёт речь), озаглавливать его.</a:t>
            </a:r>
          </a:p>
        </p:txBody>
      </p:sp>
    </p:spTree>
    <p:extLst>
      <p:ext uri="{BB962C8B-B14F-4D97-AF65-F5344CB8AC3E}">
        <p14:creationId xmlns:p14="http://schemas.microsoft.com/office/powerpoint/2010/main" val="26648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14578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mult-pict.narod.ru/belfon/mult-pict.narod.ru146_small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3" y="0"/>
            <a:ext cx="4992486" cy="6591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2638" y="0"/>
            <a:ext cx="6374838" cy="3356992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tx1"/>
                </a:solidFill>
              </a:rPr>
              <a:t>Рассмотрим прохождение темы «предложение» в классе </a:t>
            </a:r>
            <a:r>
              <a:rPr lang="en-US" sz="4000" b="1" i="1" dirty="0" smtClean="0">
                <a:solidFill>
                  <a:schemeClr val="tx1"/>
                </a:solidFill>
              </a:rPr>
              <a:t>VIII</a:t>
            </a:r>
            <a:r>
              <a:rPr lang="ru-RU" sz="4000" b="1" i="1" dirty="0" smtClean="0">
                <a:solidFill>
                  <a:schemeClr val="tx1"/>
                </a:solidFill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</a:rPr>
              <a:t>вида (1 уровень)</a:t>
            </a:r>
            <a:r>
              <a:rPr lang="ru-RU" sz="4000" b="1" i="1" dirty="0">
                <a:solidFill>
                  <a:schemeClr val="tx1"/>
                </a:solidFill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</a:rPr>
              <a:t>в </a:t>
            </a:r>
            <a:r>
              <a:rPr lang="ru-RU" sz="4000" b="1" i="1" dirty="0" smtClean="0">
                <a:solidFill>
                  <a:schemeClr val="tx1"/>
                </a:solidFill>
              </a:rPr>
              <a:t>период обучения детей в начальной школе.</a:t>
            </a:r>
            <a:endParaRPr lang="ru-RU" sz="4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78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784976" cy="5544616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Данный период обучения рассчитан на один учебный год, в течении которого реализуются многие направления работы, в том числе и </a:t>
            </a:r>
            <a:r>
              <a:rPr lang="ru-RU" sz="2000" b="1" u="sng" dirty="0" smtClean="0"/>
              <a:t>работа с предложением:</a:t>
            </a:r>
            <a:br>
              <a:rPr lang="ru-RU" sz="2000" b="1" u="sng" dirty="0" smtClean="0"/>
            </a:br>
            <a:r>
              <a:rPr lang="ru-RU" sz="2000" dirty="0" smtClean="0"/>
              <a:t>Практическое овладение терминами «слово» и «предложение», формирование умения правильно оформлять предложение, состоящее из 2 – 4 слов, с опорой на выполняемые действия, картинки или проведённые ранее наблюдения.</a:t>
            </a:r>
            <a:br>
              <a:rPr lang="ru-RU" sz="2000" dirty="0" smtClean="0"/>
            </a:br>
            <a:r>
              <a:rPr lang="ru-RU" sz="2000" dirty="0" smtClean="0"/>
              <a:t>Составление предложений с отработанной лексикой по вопросам  и с помощью учителя, с опорой на картинно – символическую схему.</a:t>
            </a:r>
            <a:br>
              <a:rPr lang="ru-RU" sz="2000" dirty="0" smtClean="0"/>
            </a:br>
            <a:r>
              <a:rPr lang="ru-RU" sz="2000" dirty="0" smtClean="0"/>
              <a:t>Детям предлагаются </a:t>
            </a:r>
            <a:r>
              <a:rPr lang="ru-RU" sz="2000" b="1" u="sng" dirty="0" smtClean="0"/>
              <a:t>лексические темы</a:t>
            </a:r>
            <a:r>
              <a:rPr lang="ru-RU" sz="2000" dirty="0" smtClean="0"/>
              <a:t>: «Школьная жизнь», «Игры и игрушки», «Играем в сказки», «Я дома», «Мои товарищи», «Я в мире природы». Примерная тематика проигрываемых с детьми </a:t>
            </a:r>
            <a:r>
              <a:rPr lang="ru-RU" sz="2000" b="1" u="sng" dirty="0" smtClean="0"/>
              <a:t>речевых ситуаций</a:t>
            </a:r>
            <a:r>
              <a:rPr lang="ru-RU" sz="2000" dirty="0" smtClean="0"/>
              <a:t>: «Давайте познакомимся», «Отгадай, что в моём ранце», «Мне нужна помощь», «Спокойной ночи», «Доброе утро», «Знакомство во дворе», «Покупаем школьные принадлежности», «Зимняя прогулка», «Готовимся к празднику», «В магазине игрушек»…</a:t>
            </a:r>
            <a:br>
              <a:rPr lang="ru-RU" sz="2000" dirty="0" smtClean="0"/>
            </a:br>
            <a:r>
              <a:rPr lang="ru-RU" sz="2000" dirty="0" smtClean="0"/>
              <a:t>Внятное выражение просьбы, обращённой к учителю.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820688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Пропедевтико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диагностический (0) класс.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63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08504" cy="100811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Основные требования  к умениям учащихся по окончании 0 класса.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688632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ru-RU" sz="2400" i="1" dirty="0" smtClean="0"/>
              <a:t>Учащиеся 1 уровня должны уметь:</a:t>
            </a:r>
          </a:p>
          <a:p>
            <a:pPr marL="0" indent="0">
              <a:buNone/>
            </a:pPr>
            <a:r>
              <a:rPr lang="ru-RU" sz="2000" dirty="0" smtClean="0"/>
              <a:t>Составлять предложение на основе выполненного действия или по картинке;</a:t>
            </a:r>
          </a:p>
          <a:p>
            <a:pPr marL="0" indent="0">
              <a:buNone/>
            </a:pPr>
            <a:r>
              <a:rPr lang="ru-RU" sz="2000" dirty="0" smtClean="0"/>
              <a:t>Определять количество слов (2 – 3) в предложении;</a:t>
            </a:r>
          </a:p>
          <a:p>
            <a:pPr marL="0" indent="0">
              <a:buNone/>
            </a:pPr>
            <a:r>
              <a:rPr lang="ru-RU" sz="2000" dirty="0" smtClean="0"/>
              <a:t>Строить условно – графическую </a:t>
            </a:r>
          </a:p>
          <a:p>
            <a:pPr marL="0" indent="0">
              <a:buNone/>
            </a:pPr>
            <a:r>
              <a:rPr lang="ru-RU" sz="2000" dirty="0" smtClean="0"/>
              <a:t>схему из слов. </a:t>
            </a:r>
            <a:r>
              <a:rPr lang="ru-RU" sz="2000" i="1" dirty="0" smtClean="0"/>
              <a:t>Например:</a:t>
            </a:r>
          </a:p>
          <a:p>
            <a:pPr marL="0" indent="0">
              <a:buNone/>
            </a:pPr>
            <a:endParaRPr lang="ru-RU" sz="2000" i="1" dirty="0"/>
          </a:p>
          <a:p>
            <a:pPr marL="0" indent="0">
              <a:buNone/>
            </a:pPr>
            <a:r>
              <a:rPr lang="ru-RU" sz="2000" dirty="0" smtClean="0"/>
              <a:t>Мишка поливает цветок.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Цветок растёт.</a:t>
            </a:r>
            <a:endParaRPr lang="ru-RU" sz="2000" dirty="0"/>
          </a:p>
        </p:txBody>
      </p:sp>
      <p:pic>
        <p:nvPicPr>
          <p:cNvPr id="1026" name="Picture 2" descr="http://mult-pict.narod.ru/belfon/mult-pict.narod.ru8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350" y="1916832"/>
            <a:ext cx="4899650" cy="479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5229200"/>
            <a:ext cx="864096" cy="2160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5229200"/>
            <a:ext cx="936104" cy="2160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5229200"/>
            <a:ext cx="864096" cy="2160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6237312"/>
            <a:ext cx="1008112" cy="2160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6261349"/>
            <a:ext cx="972108" cy="2160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40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16832"/>
            <a:ext cx="8784976" cy="4941168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Практическое знакомство с предложением на основе действия:</a:t>
            </a:r>
            <a:br>
              <a:rPr lang="ru-RU" sz="2000" dirty="0" smtClean="0"/>
            </a:br>
            <a:r>
              <a:rPr lang="ru-RU" sz="2000" i="1" dirty="0" smtClean="0">
                <a:solidFill>
                  <a:srgbClr val="0070C0"/>
                </a:solidFill>
              </a:rPr>
              <a:t>Варя рисует. Юра прыгает. </a:t>
            </a:r>
            <a:r>
              <a:rPr lang="ru-RU" sz="2000" dirty="0" smtClean="0"/>
              <a:t>Фиксация предложения условно – графическим изображением. «Чтение» предложения.</a:t>
            </a:r>
            <a:br>
              <a:rPr lang="ru-RU" sz="2000" dirty="0" smtClean="0"/>
            </a:br>
            <a:r>
              <a:rPr lang="ru-RU" sz="2000" dirty="0" smtClean="0"/>
              <a:t>Составление предложений (из 2, а за тем из 3 слов) по картинке, запись их условно – графической схемой. «Чтение» каждого предложения.</a:t>
            </a:r>
            <a:br>
              <a:rPr lang="ru-RU" sz="2000" dirty="0" smtClean="0"/>
            </a:br>
            <a:r>
              <a:rPr lang="ru-RU" sz="2000" dirty="0" smtClean="0"/>
              <a:t>Деление предложений на слова, фиксация их в условно – графической схеме с последующим выделением каждого слова.</a:t>
            </a:r>
            <a:br>
              <a:rPr lang="ru-RU" sz="2000" dirty="0" smtClean="0"/>
            </a:br>
            <a:r>
              <a:rPr lang="ru-RU" sz="2000" dirty="0" smtClean="0"/>
              <a:t>Обозначение на схеме правил записи предложений: большая буква в начале и точка в конце.</a:t>
            </a:r>
            <a:br>
              <a:rPr lang="ru-RU" sz="2000" dirty="0" smtClean="0"/>
            </a:br>
            <a:r>
              <a:rPr lang="ru-RU" sz="2000" dirty="0" smtClean="0"/>
              <a:t>Дифференциация сходных по звучанию предложений: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>
                <a:solidFill>
                  <a:srgbClr val="0070C0"/>
                </a:solidFill>
              </a:rPr>
              <a:t>На полке мишка. На полу мышка.                                        Это гриб. Это грибок.</a:t>
            </a:r>
            <a:br>
              <a:rPr lang="ru-RU" sz="2000" i="1" dirty="0" smtClean="0">
                <a:solidFill>
                  <a:srgbClr val="0070C0"/>
                </a:solidFill>
              </a:rPr>
            </a:br>
            <a:r>
              <a:rPr lang="ru-RU" sz="2000" i="1" dirty="0" smtClean="0">
                <a:solidFill>
                  <a:srgbClr val="0070C0"/>
                </a:solidFill>
              </a:rPr>
              <a:t/>
            </a:r>
            <a:br>
              <a:rPr lang="ru-RU" sz="2000" i="1" dirty="0" smtClean="0">
                <a:solidFill>
                  <a:srgbClr val="0070C0"/>
                </a:solidFill>
              </a:rPr>
            </a:br>
            <a:r>
              <a:rPr lang="ru-RU" sz="2000" dirty="0" smtClean="0"/>
              <a:t>С обязательным выбором соответствующей картинки.</a:t>
            </a:r>
            <a:endParaRPr lang="ru-RU" sz="2000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1800200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класс.</a:t>
            </a:r>
          </a:p>
          <a:p>
            <a:pPr marL="0" indent="0" algn="ctr">
              <a:buNone/>
            </a:pP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Добукварный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период (первая четверть).</a:t>
            </a:r>
          </a:p>
          <a:p>
            <a:pPr marL="0" indent="0"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Букварный период (вторая – четвёртая четверть).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536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Распространение предложений с помощью картинок: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      </a:t>
            </a:r>
          </a:p>
          <a:p>
            <a:pPr marL="0" indent="0">
              <a:buNone/>
            </a:pPr>
            <a:endParaRPr lang="ru-RU" sz="4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         Вера    рисует</a:t>
            </a:r>
          </a:p>
          <a:p>
            <a:pPr marL="0" indent="0">
              <a:buNone/>
            </a:pPr>
            <a:endParaRPr lang="ru-RU" sz="4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4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4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980728"/>
            <a:ext cx="3836868" cy="375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Блок-схема: процесс 3"/>
          <p:cNvSpPr/>
          <p:nvPr/>
        </p:nvSpPr>
        <p:spPr>
          <a:xfrm>
            <a:off x="827584" y="5229200"/>
            <a:ext cx="1800200" cy="36004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432042" y="5193196"/>
            <a:ext cx="1656184" cy="36004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796136" y="5229200"/>
            <a:ext cx="1584176" cy="36004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7812360" y="5517232"/>
            <a:ext cx="72008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827584" y="4581128"/>
            <a:ext cx="0" cy="9721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Блок-схема: процесс 9"/>
          <p:cNvSpPr/>
          <p:nvPr/>
        </p:nvSpPr>
        <p:spPr>
          <a:xfrm>
            <a:off x="827584" y="4581128"/>
            <a:ext cx="45719" cy="972108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7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8784976" cy="504056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Во втором классе работа по теме </a:t>
            </a:r>
            <a:r>
              <a:rPr lang="ru-RU" sz="2000" b="1" u="sng" dirty="0" smtClean="0"/>
              <a:t>«Предложение» </a:t>
            </a:r>
            <a:r>
              <a:rPr lang="ru-RU" sz="2000" dirty="0" smtClean="0"/>
              <a:t>строится так:</a:t>
            </a:r>
            <a:br>
              <a:rPr lang="ru-RU" sz="2000" dirty="0" smtClean="0"/>
            </a:br>
            <a:r>
              <a:rPr lang="ru-RU" sz="2000" dirty="0" smtClean="0"/>
              <a:t>Составление предложений по картинке, по теме. Коллективное обсуждение темы предложения (о ком или о чём мы хотим сказать).</a:t>
            </a:r>
            <a:br>
              <a:rPr lang="ru-RU" sz="2000" dirty="0" smtClean="0"/>
            </a:br>
            <a:r>
              <a:rPr lang="ru-RU" sz="2000" dirty="0" smtClean="0"/>
              <a:t>Выделение предложений из речи или текста по заданию учителя («Прочитай и запиши предложение о волке, о лисе»). Графическое изображение предложения. Обозначение в схеме большой буквы в начале предложения и точки в конце. Сравнение оформления предложения в схеме и записи.</a:t>
            </a:r>
            <a:br>
              <a:rPr lang="ru-RU" sz="2000" dirty="0" smtClean="0"/>
            </a:br>
            <a:r>
              <a:rPr lang="ru-RU" sz="2000" dirty="0" smtClean="0"/>
              <a:t>Сравнение разрозненных слов (2 – 3) и предложения. Подведение учащихся к пониманию того, что набор слов не есть предложение.</a:t>
            </a:r>
            <a:br>
              <a:rPr lang="ru-RU" sz="2000" dirty="0" smtClean="0"/>
            </a:br>
            <a:r>
              <a:rPr lang="ru-RU" sz="2000" dirty="0" smtClean="0"/>
              <a:t>Завершение начатого предложения с опорой на картинку и </a:t>
            </a:r>
            <a:r>
              <a:rPr lang="ru-RU" sz="2000" u="sng" dirty="0" smtClean="0">
                <a:solidFill>
                  <a:schemeClr val="tx2"/>
                </a:solidFill>
              </a:rPr>
              <a:t>без неё.</a:t>
            </a:r>
            <a:br>
              <a:rPr lang="ru-RU" sz="2000" u="sng" dirty="0" smtClean="0">
                <a:solidFill>
                  <a:schemeClr val="tx2"/>
                </a:solidFill>
              </a:rPr>
            </a:br>
            <a:r>
              <a:rPr lang="ru-RU" sz="2000" dirty="0" smtClean="0"/>
              <a:t>Работа с деформированным предложением (слова даны в нужной форме).</a:t>
            </a:r>
            <a:endParaRPr lang="ru-RU" sz="2000" u="sng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1224136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класс.</a:t>
            </a:r>
          </a:p>
          <a:p>
            <a:pPr marL="0" indent="0"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Предложение (12 часов).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77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Основные требования  к умениям учащихся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smtClean="0"/>
              <a:t>Учащиеся, по окончании 2 класса, должны уметь:</a:t>
            </a:r>
          </a:p>
          <a:p>
            <a:pPr marL="0" indent="0">
              <a:buNone/>
            </a:pPr>
            <a:endParaRPr lang="ru-RU" sz="2400" i="1" dirty="0" smtClean="0"/>
          </a:p>
          <a:p>
            <a:pPr marL="0" indent="0">
              <a:buNone/>
            </a:pPr>
            <a:r>
              <a:rPr lang="ru-RU" sz="2000" dirty="0" smtClean="0"/>
              <a:t>Писать под диктовку предложения из 2 – 4 слов, написание которых не расходится с произношением: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4000" i="1" dirty="0" smtClean="0">
                <a:solidFill>
                  <a:schemeClr val="tx2"/>
                </a:solidFill>
              </a:rPr>
              <a:t>Мама варит суп. Папа моет пол. Сеня читает.</a:t>
            </a:r>
            <a:endParaRPr lang="ru-RU" sz="40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27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8784976" cy="504056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В третьем классе дети выделяют предложение из текста. Идёт практическая отработка правил оформления предложения на письме и в устной речи (большая буква, точка в конце – в письменной речи; понижение голоса на точке, пауза между предложениями – в устной речи).</a:t>
            </a:r>
            <a:br>
              <a:rPr lang="ru-RU" sz="2000" dirty="0" smtClean="0"/>
            </a:br>
            <a:r>
              <a:rPr lang="ru-RU" sz="2000" dirty="0" smtClean="0"/>
              <a:t>Сравнение предложения и набора слов, законченного и не законченного предложений. Смысловая законченность предложения ( мы знаем, о ком или о чём говорим). Распространение предложений по картинке и вопросам. Сравнение исходного и составленного предложений. Вывод о том, что нового узнали из дополненного предложения.</a:t>
            </a:r>
            <a:br>
              <a:rPr lang="ru-RU" sz="2000" dirty="0" smtClean="0"/>
            </a:br>
            <a:r>
              <a:rPr lang="ru-RU" sz="2000" dirty="0" smtClean="0"/>
              <a:t>Работа с деформированным предложением (слова даны в нужной форме). Наблюдение за правильным порядком слов в предложении.</a:t>
            </a:r>
            <a:br>
              <a:rPr lang="ru-RU" sz="2000" dirty="0" smtClean="0"/>
            </a:br>
            <a:r>
              <a:rPr lang="ru-RU" sz="2000" dirty="0" smtClean="0"/>
              <a:t>Самостоятельное составление предложений по вопросу, теме, картинке, образцу.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1224136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класс.</a:t>
            </a:r>
          </a:p>
          <a:p>
            <a:pPr marL="0" indent="0"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Предложение (14 часов).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704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489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Санкт-Петербургская академия постдипломного педагогического образования Институт детства Кафедра специальной (коррекционной) педагогики       проверочная работа           Выполнила:  слушатель курсов профессиональной переподготовки  Худиярова Елена Анатольевна     Санкт-Петербург 2012</vt:lpstr>
      <vt:lpstr>Презентация PowerPoint</vt:lpstr>
      <vt:lpstr>Данный период обучения рассчитан на один учебный год, в течении которого реализуются многие направления работы, в том числе и работа с предложением: Практическое овладение терминами «слово» и «предложение», формирование умения правильно оформлять предложение, состоящее из 2 – 4 слов, с опорой на выполняемые действия, картинки или проведённые ранее наблюдения. Составление предложений с отработанной лексикой по вопросам  и с помощью учителя, с опорой на картинно – символическую схему. Детям предлагаются лексические темы: «Школьная жизнь», «Игры и игрушки», «Играем в сказки», «Я дома», «Мои товарищи», «Я в мире природы». Примерная тематика проигрываемых с детьми речевых ситуаций: «Давайте познакомимся», «Отгадай, что в моём ранце», «Мне нужна помощь», «Спокойной ночи», «Доброе утро», «Знакомство во дворе», «Покупаем школьные принадлежности», «Зимняя прогулка», «Готовимся к празднику», «В магазине игрушек»… Внятное выражение просьбы, обращённой к учителю. </vt:lpstr>
      <vt:lpstr>Основные требования  к умениям учащихся по окончании 0 класса.</vt:lpstr>
      <vt:lpstr>Практическое знакомство с предложением на основе действия: Варя рисует. Юра прыгает. Фиксация предложения условно – графическим изображением. «Чтение» предложения. Составление предложений (из 2, а за тем из 3 слов) по картинке, запись их условно – графической схемой. «Чтение» каждого предложения. Деление предложений на слова, фиксация их в условно – графической схеме с последующим выделением каждого слова. Обозначение на схеме правил записи предложений: большая буква в начале и точка в конце. Дифференциация сходных по звучанию предложений:  На полке мишка. На полу мышка.                                        Это гриб. Это грибок.  С обязательным выбором соответствующей картинки.</vt:lpstr>
      <vt:lpstr>Презентация PowerPoint</vt:lpstr>
      <vt:lpstr>Во втором классе работа по теме «Предложение» строится так: Составление предложений по картинке, по теме. Коллективное обсуждение темы предложения (о ком или о чём мы хотим сказать). Выделение предложений из речи или текста по заданию учителя («Прочитай и запиши предложение о волке, о лисе»). Графическое изображение предложения. Обозначение в схеме большой буквы в начале предложения и точки в конце. Сравнение оформления предложения в схеме и записи. Сравнение разрозненных слов (2 – 3) и предложения. Подведение учащихся к пониманию того, что набор слов не есть предложение. Завершение начатого предложения с опорой на картинку и без неё. Работа с деформированным предложением (слова даны в нужной форме).</vt:lpstr>
      <vt:lpstr>Основные требования  к умениям учащихся</vt:lpstr>
      <vt:lpstr>В третьем классе дети выделяют предложение из текста. Идёт практическая отработка правил оформления предложения на письме и в устной речи (большая буква, точка в конце – в письменной речи; понижение голоса на точке, пауза между предложениями – в устной речи). Сравнение предложения и набора слов, законченного и не законченного предложений. Смысловая законченность предложения ( мы знаем, о ком или о чём говорим). Распространение предложений по картинке и вопросам. Сравнение исходного и составленного предложений. Вывод о том, что нового узнали из дополненного предложения. Работа с деформированным предложением (слова даны в нужной форме). Наблюдение за правильным порядком слов в предложении. Самостоятельное составление предложений по вопросу, теме, картинке, образцу. </vt:lpstr>
      <vt:lpstr>Основные требования  к умениям учащихся</vt:lpstr>
      <vt:lpstr>Деление текста на предложения. Соблюдение пауз и интонации конца при выделении каждого предложения. Оформление предложения на письме (большая буква в начале, точка в конце). Основные признаки предложения: законченность мысли, порядок слов в предложении, связь слов в предложении. Работа с деформированным предложением (слова даны в начальной форме с ударными окончаниями). Установление связи слов в предложении по вопросам. Предложения, различные по интонации: повествовательные, вопросительные, восклицательные. Знаки препинания в конце предложения (точка, вопросительный и восклицательный знаки). Составление диалогов с дополнением ответа на вопрос собеседника.  Составление ответов на вопросы. Вариативность ответов на вопрос.</vt:lpstr>
      <vt:lpstr>Основные требования  к умениям учащихся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Санкт-Петербургская академия постдипломного педагогического образования Институт детства Кафедра специальной (коррекционной) педагогики     проверочная работа  по программе образования детей  с интеллектуальной недостаточности        Выполнила:  слушатель курсов профессиональной переподготовки  Худиярова Елена Анатольевна          Санкт-Петербург 2012</dc:title>
  <dc:creator>Алёнка</dc:creator>
  <cp:lastModifiedBy>Алёнка</cp:lastModifiedBy>
  <cp:revision>35</cp:revision>
  <dcterms:created xsi:type="dcterms:W3CDTF">2012-12-08T19:01:56Z</dcterms:created>
  <dcterms:modified xsi:type="dcterms:W3CDTF">2012-12-11T20:31:00Z</dcterms:modified>
</cp:coreProperties>
</file>