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41" autoAdjust="0"/>
  </p:normalViewPr>
  <p:slideViewPr>
    <p:cSldViewPr>
      <p:cViewPr varScale="1">
        <p:scale>
          <a:sx n="50" d="100"/>
          <a:sy n="50" d="100"/>
        </p:scale>
        <p:origin x="-108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0;&#1083;&#1105;&#1085;&#1082;&#1072;\Desktop\&#1076;&#1080;&#1072;&#1075;&#1088;&#1072;&#1084;&#1084;&#1072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4090580605364776E-2"/>
          <c:y val="4.0480047094956562E-2"/>
          <c:w val="0.81824924146359279"/>
          <c:h val="0.75653142636236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Лист1!$A$14:$B$14</c:f>
              <c:strCache>
                <c:ptCount val="1"/>
                <c:pt idx="0">
                  <c:v>1 Средний балл КГ: </c:v>
                </c:pt>
              </c:strCache>
            </c:strRef>
          </c:tx>
          <c:invertIfNegative val="0"/>
          <c:cat>
            <c:strRef>
              <c:f>Лист1!$C$13:$E$13</c:f>
              <c:strCache>
                <c:ptCount val="3"/>
                <c:pt idx="0">
                  <c:v>1.Проверка состояния фонематического восприятия.</c:v>
                </c:pt>
                <c:pt idx="1">
                  <c:v>2. Исследование звукопроизношения.</c:v>
                </c:pt>
                <c:pt idx="2">
                  <c:v>3. Исследование сформированности звуко-слоговой структуры слова.</c:v>
                </c:pt>
              </c:strCache>
            </c:strRef>
          </c:cat>
          <c:val>
            <c:numRef>
              <c:f>Лист1!$C$14:$E$14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4.8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Лист1!$A$15:$B$15</c:f>
              <c:strCache>
                <c:ptCount val="1"/>
                <c:pt idx="0">
                  <c:v>2 Средний балл ЭГ:</c:v>
                </c:pt>
              </c:strCache>
            </c:strRef>
          </c:tx>
          <c:invertIfNegative val="0"/>
          <c:cat>
            <c:strRef>
              <c:f>Лист1!$C$13:$E$13</c:f>
              <c:strCache>
                <c:ptCount val="3"/>
                <c:pt idx="0">
                  <c:v>1.Проверка состояния фонематического восприятия.</c:v>
                </c:pt>
                <c:pt idx="1">
                  <c:v>2. Исследование звукопроизношения.</c:v>
                </c:pt>
                <c:pt idx="2">
                  <c:v>3. Исследование сформированности звуко-слоговой структуры слова.</c:v>
                </c:pt>
              </c:strCache>
            </c:strRef>
          </c:cat>
          <c:val>
            <c:numRef>
              <c:f>Лист1!$C$15:$E$15</c:f>
              <c:numCache>
                <c:formatCode>General</c:formatCode>
                <c:ptCount val="3"/>
                <c:pt idx="0">
                  <c:v>4</c:v>
                </c:pt>
                <c:pt idx="1">
                  <c:v>4.2</c:v>
                </c:pt>
                <c:pt idx="2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61216"/>
        <c:axId val="80762752"/>
      </c:barChart>
      <c:catAx>
        <c:axId val="8076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762752"/>
        <c:crosses val="autoZero"/>
        <c:auto val="1"/>
        <c:lblAlgn val="ctr"/>
        <c:lblOffset val="100"/>
        <c:noMultiLvlLbl val="0"/>
      </c:catAx>
      <c:valAx>
        <c:axId val="8076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6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06441889240903"/>
          <c:y val="0.29909196917370645"/>
          <c:w val="0.14793558110759117"/>
          <c:h val="0.258523836774169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3954429521772122E-2"/>
          <c:y val="3.6991950346017301E-2"/>
          <c:w val="0.73161409595012061"/>
          <c:h val="0.87696434009954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Лист1!$A$14</c:f>
              <c:strCache>
                <c:ptCount val="1"/>
                <c:pt idx="0">
                  <c:v>Средний балл КГ: </c:v>
                </c:pt>
              </c:strCache>
            </c:strRef>
          </c:tx>
          <c:invertIfNegative val="0"/>
          <c:cat>
            <c:strRef>
              <c:f>Лист1!$B$13:$D$13</c:f>
              <c:strCache>
                <c:ptCount val="3"/>
                <c:pt idx="0">
                  <c:v>1. Слоговой анализ.</c:v>
                </c:pt>
                <c:pt idx="1">
                  <c:v>2. Слоговой синтез.</c:v>
                </c:pt>
                <c:pt idx="2">
                  <c:v>3. Языковой синтез.</c:v>
                </c:pt>
              </c:strCache>
            </c:strRef>
          </c:cat>
          <c:val>
            <c:numRef>
              <c:f>Лист1!$B$14:$D$14</c:f>
              <c:numCache>
                <c:formatCode>General</c:formatCode>
                <c:ptCount val="3"/>
                <c:pt idx="0">
                  <c:v>4.2</c:v>
                </c:pt>
                <c:pt idx="1">
                  <c:v>4.7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Лист1!$A$15</c:f>
              <c:strCache>
                <c:ptCount val="1"/>
                <c:pt idx="0">
                  <c:v>Средний балл ЭГ:</c:v>
                </c:pt>
              </c:strCache>
            </c:strRef>
          </c:tx>
          <c:invertIfNegative val="0"/>
          <c:cat>
            <c:strRef>
              <c:f>Лист1!$B$13:$D$13</c:f>
              <c:strCache>
                <c:ptCount val="3"/>
                <c:pt idx="0">
                  <c:v>1. Слоговой анализ.</c:v>
                </c:pt>
                <c:pt idx="1">
                  <c:v>2. Слоговой синтез.</c:v>
                </c:pt>
                <c:pt idx="2">
                  <c:v>3. Языковой синтез.</c:v>
                </c:pt>
              </c:strCache>
            </c:strRef>
          </c:cat>
          <c:val>
            <c:numRef>
              <c:f>Лист1!$B$15:$D$15</c:f>
              <c:numCache>
                <c:formatCode>General</c:formatCode>
                <c:ptCount val="3"/>
                <c:pt idx="0">
                  <c:v>3.3</c:v>
                </c:pt>
                <c:pt idx="1">
                  <c:v>3.8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60832"/>
        <c:axId val="103162624"/>
      </c:barChart>
      <c:catAx>
        <c:axId val="10316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162624"/>
        <c:crosses val="autoZero"/>
        <c:auto val="1"/>
        <c:lblAlgn val="ctr"/>
        <c:lblOffset val="100"/>
        <c:noMultiLvlLbl val="0"/>
      </c:catAx>
      <c:valAx>
        <c:axId val="10316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60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84561569738056652"/>
          <c:y val="0.32754644501403868"/>
          <c:w val="0.14510170715701509"/>
          <c:h val="0.22350650130159413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Средний балл КГ: </c:v>
                </c:pt>
              </c:strCache>
            </c:strRef>
          </c:tx>
          <c:invertIfNegative val="0"/>
          <c:cat>
            <c:strRef>
              <c:f>Лист1!$B$4:$C$4</c:f>
              <c:strCache>
                <c:ptCount val="2"/>
                <c:pt idx="0">
                  <c:v>1. Вычленение звука из слова и определение его места.</c:v>
                </c:pt>
                <c:pt idx="1">
                  <c:v>2. Подбор слов на заданную букву с определённым количеством звуков.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Средний балл ЭГ:</c:v>
                </c:pt>
              </c:strCache>
            </c:strRef>
          </c:tx>
          <c:invertIfNegative val="0"/>
          <c:cat>
            <c:strRef>
              <c:f>Лист1!$B$4:$C$4</c:f>
              <c:strCache>
                <c:ptCount val="2"/>
                <c:pt idx="0">
                  <c:v>1. Вычленение звука из слова и определение его места.</c:v>
                </c:pt>
                <c:pt idx="1">
                  <c:v>2. Подбор слов на заданную букву с определённым количеством звуков.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0">
                  <c:v>3.4</c:v>
                </c:pt>
                <c:pt idx="1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80928"/>
        <c:axId val="103494016"/>
      </c:barChart>
      <c:catAx>
        <c:axId val="10318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494016"/>
        <c:crosses val="autoZero"/>
        <c:auto val="1"/>
        <c:lblAlgn val="ctr"/>
        <c:lblOffset val="100"/>
        <c:noMultiLvlLbl val="0"/>
      </c:catAx>
      <c:valAx>
        <c:axId val="10349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80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ЭГ</c:v>
                </c:pt>
              </c:strCache>
            </c:strRef>
          </c:tx>
          <c:invertIfNegative val="0"/>
          <c:cat>
            <c:multiLvlStrRef>
              <c:f>Лист1!$B$1:$G$4</c:f>
              <c:multiLvlStrCache>
                <c:ptCount val="6"/>
                <c:lvl>
                  <c:pt idx="0">
                    <c:v>Нарушение связи слов в предложении.</c:v>
                  </c:pt>
                  <c:pt idx="1">
                    <c:v>Индивидуальные замены артикулярно и акустически близких звуков.</c:v>
                  </c:pt>
                  <c:pt idx="2">
                    <c:v>Замена графически сходных букв.</c:v>
                  </c:pt>
                  <c:pt idx="3">
                    <c:v>Зеркальное письмо.</c:v>
                  </c:pt>
                  <c:pt idx="4">
                    <c:v>Наращивание элементов. </c:v>
                  </c:pt>
                  <c:pt idx="5">
                    <c:v>Пропуск элементов.</c:v>
                  </c:pt>
                </c:lvl>
                <c:lvl>
                  <c:pt idx="0">
                    <c:v>Аграм-матическая дисгра-фия</c:v>
                  </c:pt>
                  <c:pt idx="1">
                    <c:v>Артикулярно-акусти-ческая дисгра-фия.</c:v>
                  </c:pt>
                  <c:pt idx="2">
                    <c:v>Оптико-пространствен-ная дисграфия:</c:v>
                  </c:pt>
                </c:lvl>
              </c:multiLvlStrCache>
            </c:multiLvlStrRef>
          </c:cat>
          <c:val>
            <c:numRef>
              <c:f>Лист1!$B$5:$G$5</c:f>
              <c:numCache>
                <c:formatCode>0%</c:formatCode>
                <c:ptCount val="6"/>
                <c:pt idx="0" formatCode="0.00%">
                  <c:v>0.66600000000000026</c:v>
                </c:pt>
                <c:pt idx="1">
                  <c:v>0.6000000000000002</c:v>
                </c:pt>
                <c:pt idx="2" formatCode="0.00%">
                  <c:v>0.66600000000000026</c:v>
                </c:pt>
                <c:pt idx="3" formatCode="0.00%">
                  <c:v>0.93300000000000005</c:v>
                </c:pt>
                <c:pt idx="4">
                  <c:v>0.8</c:v>
                </c:pt>
                <c:pt idx="5" formatCode="0.00%">
                  <c:v>0.86600000000000021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КГ</c:v>
                </c:pt>
              </c:strCache>
            </c:strRef>
          </c:tx>
          <c:invertIfNegative val="0"/>
          <c:cat>
            <c:multiLvlStrRef>
              <c:f>Лист1!$B$1:$G$4</c:f>
              <c:multiLvlStrCache>
                <c:ptCount val="6"/>
                <c:lvl>
                  <c:pt idx="0">
                    <c:v>Нарушение связи слов в предложении.</c:v>
                  </c:pt>
                  <c:pt idx="1">
                    <c:v>Индивидуальные замены артикулярно и акустически близких звуков.</c:v>
                  </c:pt>
                  <c:pt idx="2">
                    <c:v>Замена графически сходных букв.</c:v>
                  </c:pt>
                  <c:pt idx="3">
                    <c:v>Зеркальное письмо.</c:v>
                  </c:pt>
                  <c:pt idx="4">
                    <c:v>Наращивание элементов. </c:v>
                  </c:pt>
                  <c:pt idx="5">
                    <c:v>Пропуск элементов.</c:v>
                  </c:pt>
                </c:lvl>
                <c:lvl>
                  <c:pt idx="0">
                    <c:v>Аграм-матическая дисгра-фия</c:v>
                  </c:pt>
                  <c:pt idx="1">
                    <c:v>Артикулярно-акусти-ческая дисгра-фия.</c:v>
                  </c:pt>
                  <c:pt idx="2">
                    <c:v>Оптико-пространствен-ная дисграфия:</c:v>
                  </c:pt>
                </c:lvl>
              </c:multiLvlStrCache>
            </c:multiLvlStrRef>
          </c:cat>
          <c:val>
            <c:numRef>
              <c:f>Лист1!$B$6:$G$6</c:f>
              <c:numCache>
                <c:formatCode>0%</c:formatCode>
                <c:ptCount val="6"/>
                <c:pt idx="0" formatCode="0.00%">
                  <c:v>0.86600000000000021</c:v>
                </c:pt>
                <c:pt idx="1">
                  <c:v>1</c:v>
                </c:pt>
                <c:pt idx="2" formatCode="0.00%">
                  <c:v>0.86600000000000021</c:v>
                </c:pt>
                <c:pt idx="3">
                  <c:v>1</c:v>
                </c:pt>
                <c:pt idx="4" formatCode="0.00%">
                  <c:v>0.93300000000000005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540224"/>
        <c:axId val="103541760"/>
      </c:barChart>
      <c:catAx>
        <c:axId val="10354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3541760"/>
        <c:crosses val="autoZero"/>
        <c:auto val="1"/>
        <c:lblAlgn val="ctr"/>
        <c:lblOffset val="100"/>
        <c:noMultiLvlLbl val="0"/>
      </c:catAx>
      <c:valAx>
        <c:axId val="103541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3540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1A512C-E055-4485-8C8A-FC78105EE4D5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CAE2EC-9DF6-4777-B6BA-687C4DC13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253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145"/>
              </a:spcBef>
            </a:pP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Дипломная работа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ФОРМИРОВАНИЕ ФОНЕТИКО-ФОНЕМАТИЧЕСКИХ </a:t>
            </a:r>
            <a:r>
              <a:rPr lang="ru-RU" sz="2000" dirty="0" smtClean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КОМПОНЕНТОВ </a:t>
            </a:r>
            <a:r>
              <a:rPr lang="ru-RU" sz="20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РЕЧИ У МЛАДШИХ ШКОЛЬНИКОВ С ТЯЖЁЛЫМ НАРУШЕНИЕМ РЕЧИ НА УРОКАХ РУССКОГО ЯЗЫКА.</a:t>
            </a:r>
            <a:r>
              <a:rPr lang="ru-RU" sz="20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 smtClean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                                                                                                                            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Выполнила: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                                                  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слушатель курсов профессиональной переподготовки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       </a:t>
            </a:r>
            <a:r>
              <a:rPr lang="ru-RU" sz="1400" dirty="0" err="1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Худиярова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 Елена Анатольевна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                             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Научный руководитель: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                                                                                   </a:t>
            </a:r>
            <a:r>
              <a:rPr lang="ru-RU" sz="1400" dirty="0" err="1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к.п.н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>.  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Яковлева Наталья Николаевна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n w="6350">
                  <a:noFill/>
                </a:ln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наличия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дисграфических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ошибок в письменной речи детей с ТНР и учеников общеобразовательного класса.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57944"/>
              </p:ext>
            </p:extLst>
          </p:nvPr>
        </p:nvGraphicFramePr>
        <p:xfrm>
          <a:off x="323528" y="1556792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9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V="1">
            <a:off x="565440" y="476672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440" y="512676"/>
            <a:ext cx="8064896" cy="5760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Направления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работы.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340768"/>
            <a:ext cx="2952327" cy="3024336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3140968"/>
            <a:ext cx="3528392" cy="2952329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707904" y="1291275"/>
            <a:ext cx="648072" cy="2842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843808" y="1268760"/>
            <a:ext cx="1304283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5940152" y="1268760"/>
            <a:ext cx="2690184" cy="2520280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Обучение умению выделять звук в чужой и собственной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речи.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1547664" y="3789040"/>
            <a:ext cx="28884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Формирование фонематических представлений на основе фонематического восприятия, анализа и синтеза.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637676" y="1559404"/>
            <a:ext cx="2627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навыков контроля и самоконтроля произношения звуков.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36123" y="3501008"/>
            <a:ext cx="4600373" cy="3168352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Формирование фонематических противопоставлений: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а) выработка у детей умения дифференцировать фонемы на слух;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б) выработка у детей умения дифференцировать фонемы в собственной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речи.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597888" y="1291275"/>
            <a:ext cx="864096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860032" y="1268760"/>
            <a:ext cx="136815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4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6672"/>
            <a:ext cx="5256584" cy="4561551"/>
          </a:xfrm>
        </p:spPr>
      </p:pic>
    </p:spTree>
    <p:extLst>
      <p:ext uri="{BB962C8B-B14F-4D97-AF65-F5344CB8AC3E}">
        <p14:creationId xmlns:p14="http://schemas.microsoft.com/office/powerpoint/2010/main" val="42017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Объект исследования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 фонетико-фонематические компоненты речи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Предмет исследования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 особенности фонетико-фонематических компонентов речи у детей младшего школьного возраста.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Цель исследования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 изучить особенности фонетико-фонематических компонентов речи младших школьников с тяжёлыми нарушениями речи и разработать методические рекомендации по их развитию на уроках русского языка.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10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928590"/>
            <a:ext cx="8208912" cy="28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Гипотеза исследования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 недоразвитие фонетико-фонематических компонентов устной речи у младших школьников закономерно влияет на становление письменной речи и возникновение специфических ошибок при письме под диктовку.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9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53472"/>
            <a:ext cx="8136904" cy="558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В соответствии с целью, предметом, выдвинутой гипотезой сформулированы следующие </a:t>
            </a: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задачи исследования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1. Изучение и анализ психолого-педагогической литературы по проблеме формирования фонетико-фонематических компонентов речи у младших школьников с тяжёлым нарушением речи на уроках русского языка.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2. Разработка и апробация методики исследования особенностей фонетико-фонематических компонентов речи у детей младшего школьного возраста на уроках русского языка.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3. Разработка методических рекомендаций по развитию фонетико-фонематических компонентов речи у младших школьников с тяжёлым нарушением речи на уроках русского языка.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56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835292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Методика констатирующего эксперимента состоит из трех </a:t>
            </a:r>
            <a:r>
              <a:rPr lang="ru-RU" dirty="0" smtClean="0">
                <a:latin typeface="Times New Roman"/>
                <a:ea typeface="Times New Roman"/>
              </a:rPr>
              <a:t>этапов.</a:t>
            </a:r>
            <a:endParaRPr lang="ru-RU" sz="1600" dirty="0">
              <a:latin typeface="Times New Roman"/>
              <a:ea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методике адаптированы речевые пробы, предложенные Р.И. </a:t>
            </a:r>
            <a:r>
              <a:rPr lang="ru-RU" dirty="0" err="1">
                <a:latin typeface="Times New Roman"/>
                <a:ea typeface="Times New Roman"/>
              </a:rPr>
              <a:t>Лалаевой</a:t>
            </a:r>
            <a:r>
              <a:rPr lang="ru-RU" dirty="0">
                <a:latin typeface="Times New Roman"/>
                <a:ea typeface="Times New Roman"/>
              </a:rPr>
              <a:t>, Е.В. Мальцевой, А.Р. </a:t>
            </a:r>
            <a:r>
              <a:rPr lang="ru-RU" dirty="0" err="1">
                <a:latin typeface="Times New Roman"/>
                <a:ea typeface="Times New Roman"/>
              </a:rPr>
              <a:t>Лурия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sz="1600" dirty="0">
              <a:latin typeface="Times New Roman"/>
              <a:ea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Первый этап</a:t>
            </a:r>
            <a:r>
              <a:rPr lang="ru-RU" dirty="0">
                <a:latin typeface="Times New Roman"/>
                <a:ea typeface="Times New Roman"/>
              </a:rPr>
              <a:t> – анализ документации (медицинские карты, карты логопедического обследования) детей, взятых для экспериментального исследования. </a:t>
            </a:r>
            <a:endParaRPr lang="ru-RU" sz="1600" dirty="0">
              <a:latin typeface="Times New Roman"/>
              <a:ea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Второй этап</a:t>
            </a:r>
            <a:r>
              <a:rPr lang="ru-RU" dirty="0">
                <a:latin typeface="Times New Roman"/>
                <a:ea typeface="Times New Roman"/>
              </a:rPr>
              <a:t> – исследование фонематических компонентов устной речи, направлен на фонетико-фонематические исследования устной речи и включает в себя три задания. </a:t>
            </a:r>
            <a:endParaRPr lang="ru-RU" sz="1600" dirty="0">
              <a:latin typeface="Times New Roman"/>
              <a:ea typeface="Times New Roman"/>
            </a:endParaRP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Третий этап</a:t>
            </a:r>
            <a:r>
              <a:rPr lang="ru-RU" dirty="0">
                <a:latin typeface="Times New Roman"/>
                <a:ea typeface="Times New Roman"/>
              </a:rPr>
              <a:t> – направлен на определение уровня фонетико-фонематического развития в письменной речи. На этом этапе был использован диктант.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75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152128"/>
          </a:xfrm>
        </p:spPr>
        <p:txBody>
          <a:bodyPr>
            <a:norm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Сравнительные результаты исследования фонематических компонентов в устной речи у школьников с нормальным речевым развитием и у детей с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ТНР.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83268"/>
              </p:ext>
            </p:extLst>
          </p:nvPr>
        </p:nvGraphicFramePr>
        <p:xfrm>
          <a:off x="467543" y="1772816"/>
          <a:ext cx="8208913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537046"/>
                <a:gridCol w="1047131"/>
                <a:gridCol w="720080"/>
                <a:gridCol w="648072"/>
                <a:gridCol w="792088"/>
                <a:gridCol w="648072"/>
                <a:gridCol w="576064"/>
                <a:gridCol w="576064"/>
                <a:gridCol w="936104"/>
                <a:gridCol w="936104"/>
                <a:gridCol w="792088"/>
              </a:tblGrid>
              <a:tr h="79364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Исследование фонематического восприятия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Исследование фонематического анализа и синтеза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Исследование фонематических представлений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1.Проверка состояния фонематического восприятия.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Исследование звукопроизношения.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Исследование сформированности звуко-слоговой структуры слова.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Слоговой анализ.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Слоговой синтез.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Языковой синтез.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Вычленение звука из слова и определение его места.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Подбор слов на заданную букву с определённым количеством звуков.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 КГ: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9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kern="1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kern="1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 ЭГ: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4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Исследование фонематического </a:t>
            </a:r>
            <a:r>
              <a:rPr lang="ru-RU" sz="3200" dirty="0" smtClean="0">
                <a:solidFill>
                  <a:srgbClr val="002060"/>
                </a:solidFill>
              </a:rPr>
              <a:t>восприятия.</a:t>
            </a:r>
            <a:r>
              <a:rPr lang="ru-RU" sz="2000" dirty="0"/>
              <a:t>	</a:t>
            </a:r>
          </a:p>
        </p:txBody>
      </p:sp>
      <p:graphicFrame>
        <p:nvGraphicFramePr>
          <p:cNvPr id="28" name="Объект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919574"/>
              </p:ext>
            </p:extLst>
          </p:nvPr>
        </p:nvGraphicFramePr>
        <p:xfrm>
          <a:off x="467544" y="1484784"/>
          <a:ext cx="835292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4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002060"/>
                </a:solidFill>
              </a:rPr>
              <a:t>Исследование фонематического анализа и </a:t>
            </a:r>
            <a:r>
              <a:rPr lang="ru-RU" sz="3100" dirty="0" smtClean="0">
                <a:solidFill>
                  <a:srgbClr val="002060"/>
                </a:solidFill>
              </a:rPr>
              <a:t>синтеза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894096"/>
              </p:ext>
            </p:extLst>
          </p:nvPr>
        </p:nvGraphicFramePr>
        <p:xfrm>
          <a:off x="539552" y="1772816"/>
          <a:ext cx="8208911" cy="449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67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Исследование фонематических </a:t>
            </a:r>
            <a:r>
              <a:rPr lang="ru-RU" sz="2800" dirty="0" smtClean="0">
                <a:solidFill>
                  <a:srgbClr val="002060"/>
                </a:solidFill>
              </a:rPr>
              <a:t>представлений.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978819"/>
              </p:ext>
            </p:extLst>
          </p:nvPr>
        </p:nvGraphicFramePr>
        <p:xfrm>
          <a:off x="395288" y="1700213"/>
          <a:ext cx="8183562" cy="4825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11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683</TotalTime>
  <Words>454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  Дипломная работа  ФОРМИРОВАНИЕ ФОНЕТИКО-ФОНЕМАТИЧЕСКИХ  КОМПОНЕНТОВ РЕЧИ У МЛАДШИХ ШКОЛЬНИКОВ С ТЯЖЁЛЫМ НАРУШЕНИЕМ РЕЧИ НА УРОКАХ РУССКОГО ЯЗЫКА.                                                                                                                                                                   Выполнила:                                                                                      слушатель курсов профессиональной переподготовки                                         Худиярова Елена Анатольевна                                 Научный руководитель:                                                                                                                     к.п.н.  Яковлева Наталья Николаевна   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результаты исследования фонематических компонентов в устной речи у школьников с нормальным речевым развитием и у детей с ТНР.</vt:lpstr>
      <vt:lpstr>Исследование фонематического восприятия. </vt:lpstr>
      <vt:lpstr>Исследование фонематического анализа и синтеза.</vt:lpstr>
      <vt:lpstr>Исследование фонематических представлений.</vt:lpstr>
      <vt:lpstr>Сравнительные результаты наличия дисграфических ошибок в письменной речи детей с ТНР и учеников общеобразовательного класса.</vt:lpstr>
      <vt:lpstr>Направления работы.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Санкт-Петербургская академия постдипломного педагогического образования Институт детства Кафедра специальной (коррекционной) педагогики     Дипломная работа    ФОРМИРОВАНИЕ ФОНЕТИКО-ФОНЕМАТИЧЕСКИХ КОМПОНЕНТОВ РЕЧИ У МЛАДШИХ ШКОЛЬНИКОВ С ТЯЖЁЛЫМ НАРУШЕНИЕМ РЕЧИ НА УРОКАХ РУССКОГО ЯЗЫКА.       Выполнила:  слушатель курсов профессиональной переподготовки Худиярова Елена Анатольевна   Научный руководитель: Яковлева Наталья Николаевна      Санкт-Петербург 2012</dc:title>
  <dc:creator>Алёнка</dc:creator>
  <cp:lastModifiedBy>Алёнка</cp:lastModifiedBy>
  <cp:revision>39</cp:revision>
  <dcterms:created xsi:type="dcterms:W3CDTF">2012-12-16T14:58:47Z</dcterms:created>
  <dcterms:modified xsi:type="dcterms:W3CDTF">2012-12-23T18:25:35Z</dcterms:modified>
</cp:coreProperties>
</file>