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57" r:id="rId7"/>
    <p:sldId id="258" r:id="rId8"/>
    <p:sldId id="275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iki.iteach.ru/images/thumb/f/ff/%D0%93%D0%B5%D1%80%D0%BE%D0%B8_%D0%B1%D0%B0%D1%81%D0%B5%D0%BD.png/800px-%D0%93%D0%B5%D1%80%D0%BE%D0%B8_%D0%B1%D0%B0%D1%81%D0%B5%D0%B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5288" cy="5589240"/>
          </a:xfrm>
          <a:prstGeom prst="rect">
            <a:avLst/>
          </a:prstGeom>
          <a:noFill/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3528" y="764704"/>
            <a:ext cx="2624450" cy="3672408"/>
            <a:chOff x="323528" y="764704"/>
            <a:chExt cx="2624450" cy="3672408"/>
          </a:xfrm>
        </p:grpSpPr>
        <p:pic>
          <p:nvPicPr>
            <p:cNvPr id="27650" name="Picture 2" descr="http://www.100book.ru/b445737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3528" y="764704"/>
              <a:ext cx="2624450" cy="3672408"/>
            </a:xfrm>
            <a:prstGeom prst="rect">
              <a:avLst/>
            </a:prstGeom>
            <a:noFill/>
          </p:spPr>
        </p:pic>
        <p:pic>
          <p:nvPicPr>
            <p:cNvPr id="3" name="Picture 2" descr="http://www.100book.ru/b445737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03648" y="1268760"/>
              <a:ext cx="1152128" cy="230426"/>
            </a:xfrm>
            <a:prstGeom prst="rect">
              <a:avLst/>
            </a:prstGeom>
            <a:noFill/>
          </p:spPr>
        </p:pic>
      </p:grpSp>
      <p:sp>
        <p:nvSpPr>
          <p:cNvPr id="4" name="Прямоугольник 3"/>
          <p:cNvSpPr/>
          <p:nvPr/>
        </p:nvSpPr>
        <p:spPr>
          <a:xfrm>
            <a:off x="3131840" y="260648"/>
            <a:ext cx="547260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Басня - это небольшое произведение, написанное в нравоучительной манере стихами или прозой.   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445224"/>
            <a:ext cx="871296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Действующими лицами  басен являются животные и неодушевленные предметы. Иногда главными героями басни выступают и люди.  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149080"/>
            <a:ext cx="6408712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2400" b="1" kern="0" dirty="0" smtClean="0">
                <a:solidFill>
                  <a:schemeClr val="tx1"/>
                </a:solidFill>
                <a:latin typeface="Comic Sans MS" pitchFamily="66" charset="0"/>
              </a:rPr>
              <a:t>В баснях высмеиваются разные пороки (недостатки) людей – хитрость, жадность, глупость, лень и другие.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652" name="Picture 4" descr="http://img10.proshkolu.ru/content/media/pic/std/4000000/3333000/3332307-9d87df91650cfd7d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916832"/>
            <a:ext cx="1823926" cy="2348920"/>
          </a:xfrm>
          <a:prstGeom prst="rect">
            <a:avLst/>
          </a:prstGeom>
          <a:noFill/>
        </p:spPr>
      </p:pic>
      <p:pic>
        <p:nvPicPr>
          <p:cNvPr id="10" name="Picture 6" descr="http://fb.ru/misc/i/thumbs/3/2/5/9/7/0/325970x184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2132856"/>
            <a:ext cx="2112640" cy="2112640"/>
          </a:xfrm>
          <a:prstGeom prst="rect">
            <a:avLst/>
          </a:prstGeom>
          <a:noFill/>
        </p:spPr>
      </p:pic>
      <p:pic>
        <p:nvPicPr>
          <p:cNvPr id="27656" name="Picture 8" descr="http://www.bk-detstvo.narod.ru/images/Krilov_fon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8023" y="2132856"/>
            <a:ext cx="1817829" cy="2146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2420888"/>
            <a:ext cx="3528392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конкретный совет, правило или указание, "прикрепленное" к повествованию.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Такой вывод обычно располагается в конце произведения, но может быть подан и в начале сочинения. Некоторые авторы представляют его и в виде заключительного слова одного из персонажей  басни.  </a:t>
            </a:r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04664"/>
            <a:ext cx="6638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Басня состоит из двух частей. 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196752"/>
            <a:ext cx="3456384" cy="648072"/>
          </a:xfrm>
          <a:prstGeom prst="roundRect">
            <a:avLst>
              <a:gd name="adj" fmla="val 3682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ПОВЕСТВОВАНИЕ</a:t>
            </a:r>
            <a:endParaRPr lang="ru-RU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1196752"/>
            <a:ext cx="3456384" cy="648072"/>
          </a:xfrm>
          <a:prstGeom prst="roundRect">
            <a:avLst>
              <a:gd name="adj" fmla="val 3682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МОРАЛЬ (вывод)</a:t>
            </a:r>
            <a:endParaRPr lang="ru-RU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4499992" y="2348880"/>
            <a:ext cx="4032448" cy="4248472"/>
          </a:xfrm>
          <a:prstGeom prst="frame">
            <a:avLst>
              <a:gd name="adj1" fmla="val 242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6097314" y="1831678"/>
            <a:ext cx="674364" cy="700656"/>
          </a:xfrm>
          <a:prstGeom prst="stripedRightArrow">
            <a:avLst>
              <a:gd name="adj1" fmla="val 41714"/>
              <a:gd name="adj2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://sokrnarmira.ru/_si/7/8624206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276872"/>
            <a:ext cx="3710338" cy="436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13690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НРАВОУЧЕНИЕ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 (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МОРАЛЬ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) в басне - это её основа, в этом и состоит ее главное назначение.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916832"/>
            <a:ext cx="619268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 одно событие из жизни героя, 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 непродолжительное время действия, 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 всего лишь два-три персонажа  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1412776"/>
            <a:ext cx="4608512" cy="648072"/>
          </a:xfrm>
          <a:prstGeom prst="roundRect">
            <a:avLst>
              <a:gd name="adj" fmla="val 3682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БАСНЕ ИЗОБРАЖАЕТСЯ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29698" name="Picture 2" descr="http://festival.1september.ru/articles/527183/img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4126655"/>
            <a:ext cx="3667329" cy="2525218"/>
          </a:xfrm>
          <a:prstGeom prst="rect">
            <a:avLst/>
          </a:prstGeom>
          <a:noFill/>
        </p:spPr>
      </p:pic>
      <p:pic>
        <p:nvPicPr>
          <p:cNvPr id="29700" name="Picture 4" descr="http://deti-online.com/images/basni-krylova--slon-i-moska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429000"/>
            <a:ext cx="2592288" cy="2592288"/>
          </a:xfrm>
          <a:prstGeom prst="rect">
            <a:avLst/>
          </a:prstGeom>
          <a:noFill/>
        </p:spPr>
      </p:pic>
      <p:pic>
        <p:nvPicPr>
          <p:cNvPr id="29702" name="Picture 6" descr="http://1.bp.blogspot.com/-zkXhhOgwkjM/VH7XbdsR2uI/AAAAAAAAILk/2cLa4i2SZsk/s1600/35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772817"/>
            <a:ext cx="1358365" cy="2232248"/>
          </a:xfrm>
          <a:prstGeom prst="rect">
            <a:avLst/>
          </a:prstGeom>
          <a:noFill/>
        </p:spPr>
      </p:pic>
      <p:pic>
        <p:nvPicPr>
          <p:cNvPr id="29704" name="Picture 8" descr="http://deti-online.com/images/basni-krylova--martyshka-i-ochki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268760"/>
            <a:ext cx="1905000" cy="1905000"/>
          </a:xfrm>
          <a:prstGeom prst="rect">
            <a:avLst/>
          </a:prstGeom>
          <a:noFill/>
        </p:spPr>
      </p:pic>
      <p:pic>
        <p:nvPicPr>
          <p:cNvPr id="29706" name="Picture 10" descr="http://deti-online.com/images/basni-krylova--volk-i-zhuravl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365104"/>
            <a:ext cx="2232248" cy="2232248"/>
          </a:xfrm>
          <a:prstGeom prst="rect">
            <a:avLst/>
          </a:prstGeom>
          <a:noFill/>
        </p:spPr>
      </p:pic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88640"/>
            <a:ext cx="468052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  <a:t>Хоть о животных он писал</a:t>
            </a:r>
            <a:b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  <a:t>В своих произведеньях,</a:t>
            </a:r>
            <a:b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  <a:t>Но в баснях всякий узнавал</a:t>
            </a:r>
            <a:b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  <a:t>Друзей изображенье.</a:t>
            </a:r>
            <a:endParaRPr lang="ru-RU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501008"/>
            <a:ext cx="813690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Иван Андреевич Крылов - в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еликий русский баснописец.  Он написал ровно 200 басен и сам объединил их в 9 книг.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553744"/>
            <a:ext cx="8280920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Героями  его басен  чаще всего выступали животные и неодушевленные предметы. Они действуют, словно люди, но своим поведением высмеивают пороки человеческой натуры. Многие животные олицетворяют какую-нибудь черту характера. Например, лисица символизирует хитрость, лев – мужество, гусь – глупость, сова – мудрость, заяц – трусливость, и так далее.  </a:t>
            </a:r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22" name="Picture 2" descr="http://az.lib.ru/k/krylow_i_a/.photo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2584902" cy="2880320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http://tayni.info/wp-content/uploads/2015/02/illjustrirovannaja-satira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1700808"/>
            <a:ext cx="3888432" cy="1944216"/>
          </a:xfrm>
          <a:prstGeom prst="rect">
            <a:avLst/>
          </a:prstGeom>
          <a:noFill/>
        </p:spPr>
      </p:pic>
      <p:pic>
        <p:nvPicPr>
          <p:cNvPr id="8" name="Picture 2" descr="http://tayni.info/wp-content/uploads/2015/02/illjustrirovannaja-satira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1700808"/>
            <a:ext cx="1296144" cy="192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5229200"/>
            <a:ext cx="8568952" cy="1440160"/>
          </a:xfrm>
        </p:spPr>
        <p:txBody>
          <a:bodyPr>
            <a:normAutofit lnSpcReduction="10000"/>
          </a:bodyPr>
          <a:lstStyle/>
          <a:p>
            <a:pPr algn="ctr">
              <a:buClr>
                <a:srgbClr val="FFFFCC"/>
              </a:buClr>
            </a:pPr>
            <a:r>
              <a:rPr lang="ru-RU" altLang="ru-RU" dirty="0" smtClean="0">
                <a:latin typeface="Comic Sans MS" pitchFamily="66" charset="0"/>
              </a:rPr>
              <a:t> Писать басни Иван Андреевич начал </a:t>
            </a:r>
          </a:p>
          <a:p>
            <a:pPr algn="ctr">
              <a:buClr>
                <a:srgbClr val="FFFFCC"/>
              </a:buClr>
            </a:pPr>
            <a:r>
              <a:rPr lang="ru-RU" altLang="ru-RU" dirty="0" smtClean="0">
                <a:latin typeface="Comic Sans MS" pitchFamily="66" charset="0"/>
              </a:rPr>
              <a:t>в 37 лет и подписывался   </a:t>
            </a:r>
          </a:p>
          <a:p>
            <a:pPr algn="ctr">
              <a:buClr>
                <a:srgbClr val="FFFFCC"/>
              </a:buClr>
            </a:pPr>
            <a:r>
              <a:rPr lang="ru-RU" altLang="ru-RU" dirty="0" smtClean="0">
                <a:latin typeface="Comic Sans MS" pitchFamily="66" charset="0"/>
              </a:rPr>
              <a:t>«</a:t>
            </a:r>
            <a:r>
              <a:rPr lang="ru-RU" altLang="ru-RU" b="1" dirty="0" smtClean="0">
                <a:solidFill>
                  <a:srgbClr val="C00000"/>
                </a:solidFill>
                <a:latin typeface="Comic Sans MS" pitchFamily="66" charset="0"/>
              </a:rPr>
              <a:t>НАВИ</a:t>
            </a:r>
            <a:r>
              <a:rPr lang="ru-RU" altLang="ru-RU" dirty="0" smtClean="0">
                <a:latin typeface="Comic Sans MS" pitchFamily="66" charset="0"/>
              </a:rPr>
              <a:t>   </a:t>
            </a:r>
            <a:r>
              <a:rPr lang="ru-RU" altLang="ru-RU" b="1" dirty="0" smtClean="0">
                <a:solidFill>
                  <a:srgbClr val="C00000"/>
                </a:solidFill>
                <a:latin typeface="Comic Sans MS" pitchFamily="66" charset="0"/>
              </a:rPr>
              <a:t>ВОЛЫРК</a:t>
            </a:r>
            <a:r>
              <a:rPr lang="ru-RU" altLang="ru-RU" dirty="0" smtClean="0">
                <a:latin typeface="Comic Sans MS" pitchFamily="66" charset="0"/>
              </a:rPr>
              <a:t>».</a:t>
            </a:r>
            <a:endParaRPr lang="ru-RU" dirty="0" smtClean="0"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4608512" cy="3366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Титульный лист альманаха «Новоселье». 1833 год. И.А. Крылов на литературном обеде / Фото: ПРЕДОСТАВЛЕНО М.ЗОЛОТАРЕВЫ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916832"/>
            <a:ext cx="374441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cs540104.vk.me/c7004/v7004525/d229/-MqUacNcH6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3524590"/>
            <a:ext cx="2285542" cy="3034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0" name="Picture 6" descr="http://www.ruskniga.com/media/catalog/product/cache/3/image/9df78eab33525d08d6e5fb8d27136e95/9/7/978-5-9603-0238-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3" y="3501008"/>
            <a:ext cx="2339643" cy="3137453"/>
          </a:xfrm>
          <a:prstGeom prst="rect">
            <a:avLst/>
          </a:prstGeom>
          <a:noFill/>
        </p:spPr>
      </p:pic>
      <p:pic>
        <p:nvPicPr>
          <p:cNvPr id="31752" name="Picture 8" descr="http://i.livelib.ru/boocover/1000028606/l/353b/I._A._Krylov_%E2%80%94_Vorona_i_Lisitsa._Basn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80262" y="311415"/>
            <a:ext cx="2296193" cy="297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http://i60.fastpic.ru/big/2013/1111/37/77d2d0e23d0323536c96d0a209a8a0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32656"/>
            <a:ext cx="231398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Крылов И - Лебедь, рак и щука (А.Грибов) 2-й вариант Старое Ради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5816" y="3933056"/>
            <a:ext cx="3312368" cy="2660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 descr="http://cs621325.vk.me/v621325317/1143a/24Djd3J_-Hg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3848" y="404664"/>
            <a:ext cx="2520280" cy="332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692696"/>
            <a:ext cx="4824536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400"/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4B64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Определите задачу  чтения.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400"/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4B64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Выберите тон чтения: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400"/>
            </a:pPr>
            <a:r>
              <a:rPr lang="ru-RU" sz="2800" b="1" dirty="0" smtClean="0">
                <a:solidFill>
                  <a:srgbClr val="4B64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- речи героев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400"/>
            </a:pPr>
            <a:r>
              <a:rPr lang="ru-RU" sz="2800" b="1" dirty="0" smtClean="0">
                <a:solidFill>
                  <a:srgbClr val="4B64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- морали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400"/>
            </a:pPr>
            <a:r>
              <a:rPr lang="ru-RU" sz="2800" b="1" dirty="0" smtClean="0">
                <a:solidFill>
                  <a:srgbClr val="4B64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- пояснений автора.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400"/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4B64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Подчеркните интонацией ироничное отношение к героям басни.</a:t>
            </a:r>
            <a:endParaRPr lang="ru-RU" sz="2800" dirty="0" smtClean="0">
              <a:solidFill>
                <a:srgbClr val="4B640E"/>
              </a:solidFill>
              <a:latin typeface="Comic Sans MS" pitchFamily="66" charset="0"/>
            </a:endParaRPr>
          </a:p>
        </p:txBody>
      </p:sp>
      <p:pic>
        <p:nvPicPr>
          <p:cNvPr id="3" name="Picture 2" descr="http://www.kostyor.ru/archives/4-08/images4-08/v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570316"/>
            <a:ext cx="3024336" cy="31377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332656"/>
            <a:ext cx="64315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000" b="1" i="0" strike="noStrike" cap="none" spc="0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Алгоритм чтения басни: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6" name="Picture 8" descr="https://gymnasiumlib.files.wordpress.com/2014/02/7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052736"/>
            <a:ext cx="1872208" cy="23377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stihi.ru/pics/2013/07/16/9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1700808"/>
            <a:ext cx="2215530" cy="2766211"/>
          </a:xfrm>
          <a:prstGeom prst="rect">
            <a:avLst/>
          </a:prstGeom>
          <a:noFill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5013176"/>
            <a:ext cx="3744416" cy="158417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Презентацию подготовлена учителем начальных классов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Черчес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Еленой Николаевной. /ГБОУ школа № 1959 «Дети мира» ЮВАО г.Москва/ 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297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26</cp:revision>
  <dcterms:created xsi:type="dcterms:W3CDTF">2015-11-17T17:37:02Z</dcterms:created>
  <dcterms:modified xsi:type="dcterms:W3CDTF">2015-11-18T15:55:05Z</dcterms:modified>
</cp:coreProperties>
</file>