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8" r:id="rId11"/>
    <p:sldId id="264" r:id="rId12"/>
    <p:sldId id="265" r:id="rId13"/>
    <p:sldId id="266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9923D-EF37-4D09-8C1A-20C963BD00B0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10BC3F-7C3C-4B25-B3E7-4DE1900E82B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FF40684-038D-4A8E-8C7F-4144FA71D0AE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C149B3A-A5A7-4212-A5F7-99A88A3C3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40684-038D-4A8E-8C7F-4144FA71D0AE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9B3A-A5A7-4212-A5F7-99A88A3C3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40684-038D-4A8E-8C7F-4144FA71D0AE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9B3A-A5A7-4212-A5F7-99A88A3C3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FF40684-038D-4A8E-8C7F-4144FA71D0AE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C149B3A-A5A7-4212-A5F7-99A88A3C31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FF40684-038D-4A8E-8C7F-4144FA71D0AE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C149B3A-A5A7-4212-A5F7-99A88A3C3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40684-038D-4A8E-8C7F-4144FA71D0AE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9B3A-A5A7-4212-A5F7-99A88A3C31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40684-038D-4A8E-8C7F-4144FA71D0AE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9B3A-A5A7-4212-A5F7-99A88A3C31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F40684-038D-4A8E-8C7F-4144FA71D0AE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C149B3A-A5A7-4212-A5F7-99A88A3C31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40684-038D-4A8E-8C7F-4144FA71D0AE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9B3A-A5A7-4212-A5F7-99A88A3C3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FF40684-038D-4A8E-8C7F-4144FA71D0AE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C149B3A-A5A7-4212-A5F7-99A88A3C31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F40684-038D-4A8E-8C7F-4144FA71D0AE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C149B3A-A5A7-4212-A5F7-99A88A3C31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FF40684-038D-4A8E-8C7F-4144FA71D0AE}" type="datetimeFigureOut">
              <a:rPr lang="ru-RU" smtClean="0"/>
              <a:pPr/>
              <a:t>19.10.2015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C149B3A-A5A7-4212-A5F7-99A88A3C311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rastivmeste.ru/kak-vospityvat-ne-nakazyvaja-objasnenie-i-estestvennye-posledstvija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3212976"/>
            <a:ext cx="6804248" cy="16561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Рекомендации для </a:t>
            </a:r>
            <a:r>
              <a:rPr lang="ru-RU" dirty="0" smtClean="0"/>
              <a:t>родителей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В</a:t>
            </a:r>
            <a:r>
              <a:rPr lang="ru-RU" dirty="0" smtClean="0"/>
              <a:t>оспитание </a:t>
            </a:r>
            <a:r>
              <a:rPr lang="ru-RU" dirty="0" smtClean="0"/>
              <a:t>самостоятельности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28184" y="5661248"/>
            <a:ext cx="2915816" cy="119675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</a:rPr>
              <a:t>Автор: 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К</a:t>
            </a:r>
            <a:r>
              <a:rPr lang="ru-RU" dirty="0" smtClean="0">
                <a:solidFill>
                  <a:srgbClr val="002060"/>
                </a:solidFill>
              </a:rPr>
              <a:t>узнецова О.А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Самостоятельность. Самостоятельность детей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499991" cy="321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Принцип №9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accent3"/>
                </a:solidFill>
              </a:rPr>
              <a:t>Приучая ребенка к самостоятельности, старайтесь </a:t>
            </a:r>
            <a:r>
              <a:rPr lang="ru-RU" b="1" dirty="0" smtClean="0">
                <a:solidFill>
                  <a:schemeClr val="accent3"/>
                </a:solidFill>
              </a:rPr>
              <a:t>формулировать</a:t>
            </a:r>
            <a:r>
              <a:rPr lang="ru-RU" dirty="0" smtClean="0">
                <a:solidFill>
                  <a:schemeClr val="accent3"/>
                </a:solidFill>
              </a:rPr>
              <a:t> свои </a:t>
            </a:r>
            <a:r>
              <a:rPr lang="ru-RU" b="1" dirty="0" smtClean="0">
                <a:solidFill>
                  <a:schemeClr val="accent3"/>
                </a:solidFill>
              </a:rPr>
              <a:t>требования</a:t>
            </a:r>
            <a:r>
              <a:rPr lang="ru-RU" dirty="0" smtClean="0">
                <a:solidFill>
                  <a:schemeClr val="accent3"/>
                </a:solidFill>
              </a:rPr>
              <a:t> максимально </a:t>
            </a:r>
            <a:r>
              <a:rPr lang="ru-RU" b="1" dirty="0" smtClean="0">
                <a:solidFill>
                  <a:schemeClr val="accent3"/>
                </a:solidFill>
              </a:rPr>
              <a:t>конкретно и понятно</a:t>
            </a:r>
            <a:r>
              <a:rPr lang="ru-RU" dirty="0" smtClean="0">
                <a:solidFill>
                  <a:schemeClr val="accent3"/>
                </a:solidFill>
              </a:rPr>
              <a:t> для ребенка. Например, конкретное «после чаепития нужно отнести за собой чашку» будет более понятно для малыша, чем абстрактное «нужно убирать за собой».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38945" y="4221088"/>
            <a:ext cx="3561447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Принцип №10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solidFill>
                  <a:schemeClr val="accent3"/>
                </a:solidFill>
              </a:rPr>
              <a:t>Требуя от ребенка выполнения тех или иных действий, не забывайте </a:t>
            </a:r>
            <a:r>
              <a:rPr lang="ru-RU" b="1" dirty="0" smtClean="0">
                <a:solidFill>
                  <a:schemeClr val="accent3"/>
                </a:solidFill>
              </a:rPr>
              <a:t>объяснять их смысл, пользу и необходимость</a:t>
            </a:r>
            <a:r>
              <a:rPr lang="ru-RU" dirty="0" smtClean="0">
                <a:solidFill>
                  <a:schemeClr val="accent3"/>
                </a:solidFill>
              </a:rPr>
              <a:t> выполнения. Объяснения типа «это твоя обязанность» или «так надо», скорее всего, не произведут на ребенка должного впечатления. Лучше, чтобы ребенок понял целесообразность  выполняемых им действий, почувствовал, что он делает что-то нужное, полезное, что, кстати, может положительно повлиять и на его самоуважение, и на чувство собственной значимости. Например, «Книжки после прочтения нужно положить на место. И в комнате будет порядок, и книги лучше сохраняться, и ты легко в любой момент найдешь нужную книжку, если она будет лежать на своем месте. Ты их сможешь потом почитать младшей сестренке. А ей будет интересно слушать и рассматривать яркие картинки в немятой книжке».</a:t>
            </a:r>
          </a:p>
          <a:p>
            <a:endParaRPr lang="ru-RU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Выводы: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3"/>
                </a:solidFill>
              </a:rPr>
              <a:t>Разумный контроль в сочетание </a:t>
            </a:r>
            <a:r>
              <a:rPr lang="ru-RU" dirty="0" smtClean="0">
                <a:solidFill>
                  <a:schemeClr val="accent3"/>
                </a:solidFill>
              </a:rPr>
              <a:t>с </a:t>
            </a:r>
            <a:r>
              <a:rPr lang="ru-RU" b="1" dirty="0" smtClean="0">
                <a:solidFill>
                  <a:schemeClr val="accent3"/>
                </a:solidFill>
              </a:rPr>
              <a:t>доброжелательной поддержкой</a:t>
            </a:r>
            <a:r>
              <a:rPr lang="ru-RU" dirty="0" smtClean="0">
                <a:solidFill>
                  <a:schemeClr val="accent3"/>
                </a:solidFill>
              </a:rPr>
              <a:t> и искренней </a:t>
            </a:r>
            <a:r>
              <a:rPr lang="ru-RU" b="1" dirty="0" smtClean="0">
                <a:solidFill>
                  <a:schemeClr val="accent3"/>
                </a:solidFill>
              </a:rPr>
              <a:t>заинтересованностью помогают воспитать у ребенка </a:t>
            </a:r>
            <a:r>
              <a:rPr lang="ru-RU" dirty="0" smtClean="0">
                <a:solidFill>
                  <a:schemeClr val="accent3"/>
                </a:solidFill>
              </a:rPr>
              <a:t> </a:t>
            </a:r>
            <a:r>
              <a:rPr lang="ru-RU" b="1" dirty="0" smtClean="0">
                <a:solidFill>
                  <a:schemeClr val="accent3"/>
                </a:solidFill>
              </a:rPr>
              <a:t>высокий уровень самостоятельности, независимости и дружелюбия</a:t>
            </a:r>
            <a:r>
              <a:rPr lang="ru-RU" dirty="0" smtClean="0">
                <a:solidFill>
                  <a:schemeClr val="accent3"/>
                </a:solidFill>
              </a:rPr>
              <a:t>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C:\Users\Админ\Pictures\1a6eefb22cd106675c882cc1cf216d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573016"/>
            <a:ext cx="2982838" cy="2982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5781256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accent3"/>
                </a:solidFill>
              </a:rPr>
              <a:t>Выбор за вами, уважаемые взрослые! Вы сами должны для себя решить: хотите ли вы видеть своего ребенка в будущем самостоятельным и независимым или постоянно нуждающимся в вашей помощи, советах, а значит, вы всегда будете чувствовать свою важность, необходимость в жизни ребенка.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Самостоятельность ребенка. Воспитание самостоятельности у ребенк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3573016"/>
            <a:ext cx="4176464" cy="328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7" name="Picture 3" descr="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425" y="3789363"/>
            <a:ext cx="2878138" cy="2878137"/>
          </a:xfrm>
          <a:prstGeom prst="rect">
            <a:avLst/>
          </a:prstGeom>
          <a:noFill/>
        </p:spPr>
      </p:pic>
      <p:sp>
        <p:nvSpPr>
          <p:cNvPr id="52228" name="WordArt 4"/>
          <p:cNvSpPr>
            <a:spLocks noChangeArrowheads="1" noChangeShapeType="1" noTextEdit="1"/>
          </p:cNvSpPr>
          <p:nvPr/>
        </p:nvSpPr>
        <p:spPr bwMode="auto">
          <a:xfrm>
            <a:off x="900113" y="620713"/>
            <a:ext cx="7056437" cy="4464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ru-RU" sz="3600" i="1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CC99FF"/>
                </a:solidFill>
                <a:effectLst>
                  <a:outerShdw dist="35921" dir="2700000" algn="ctr" rotWithShape="0">
                    <a:srgbClr val="660066">
                      <a:alpha val="80000"/>
                    </a:srgbClr>
                  </a:outerShdw>
                </a:effectLst>
                <a:latin typeface="Arial"/>
                <a:cs typeface="Arial"/>
              </a:rPr>
              <a:t>Спасибо</a:t>
            </a:r>
          </a:p>
          <a:p>
            <a:pPr algn="ctr"/>
            <a:r>
              <a:rPr lang="ru-RU" sz="3600" i="1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CC99FF"/>
                </a:solidFill>
                <a:effectLst>
                  <a:outerShdw dist="35921" dir="2700000" algn="ctr" rotWithShape="0">
                    <a:srgbClr val="660066">
                      <a:alpha val="80000"/>
                    </a:srgbClr>
                  </a:outerShdw>
                </a:effectLst>
                <a:latin typeface="Arial"/>
                <a:cs typeface="Arial"/>
              </a:rPr>
              <a:t>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Основные принципы</a:t>
            </a:r>
            <a:br>
              <a:rPr lang="ru-RU" dirty="0" smtClean="0"/>
            </a:br>
            <a:r>
              <a:rPr lang="ru-RU" dirty="0" smtClean="0"/>
              <a:t>принцип №1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требования к самостоятельности</a:t>
            </a:r>
            <a:r>
              <a:rPr lang="ru-RU" dirty="0" smtClean="0">
                <a:solidFill>
                  <a:schemeClr val="accent3"/>
                </a:solidFill>
              </a:rPr>
              <a:t> ребенка нужно выдвигать </a:t>
            </a:r>
            <a:r>
              <a:rPr lang="ru-RU" b="1" dirty="0" smtClean="0">
                <a:solidFill>
                  <a:schemeClr val="accent3"/>
                </a:solidFill>
              </a:rPr>
              <a:t>согласно его возрасту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dirty="0"/>
          </a:p>
        </p:txBody>
      </p:sp>
      <p:pic>
        <p:nvPicPr>
          <p:cNvPr id="4" name="Рисунок 3" descr="Самостоятельность. Самостоятельность ребенк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5" y="3356992"/>
            <a:ext cx="4104456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Принцип №2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solidFill>
                  <a:schemeClr val="accent3"/>
                </a:solidFill>
              </a:rPr>
              <a:t>самостоятельность ребенка</a:t>
            </a:r>
            <a:r>
              <a:rPr lang="ru-RU" dirty="0" smtClean="0">
                <a:solidFill>
                  <a:schemeClr val="accent3"/>
                </a:solidFill>
              </a:rPr>
              <a:t> - это не только умение что-то делать без помощи взрослого, это еще и способность находить свои новые решения поставленных задач, стремление сегодня сделать больше, научиться большему, чем вчера. И развитие этих способностей, умений,  стремлений ребенка  нужно </a:t>
            </a:r>
            <a:r>
              <a:rPr lang="ru-RU" b="1" dirty="0" smtClean="0">
                <a:solidFill>
                  <a:schemeClr val="accent3"/>
                </a:solidFill>
              </a:rPr>
              <a:t>поощрять</a:t>
            </a:r>
            <a:r>
              <a:rPr lang="ru-RU" dirty="0" smtClean="0">
                <a:solidFill>
                  <a:schemeClr val="accent3"/>
                </a:solidFill>
              </a:rPr>
              <a:t> нам, родителям.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Принцип №3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accent3"/>
                </a:solidFill>
              </a:rPr>
              <a:t>ребенка должно быть </a:t>
            </a:r>
            <a:r>
              <a:rPr lang="ru-RU" b="1" dirty="0" smtClean="0">
                <a:solidFill>
                  <a:schemeClr val="accent3"/>
                </a:solidFill>
              </a:rPr>
              <a:t>достаточно опыта</a:t>
            </a:r>
            <a:r>
              <a:rPr lang="ru-RU" dirty="0" smtClean="0">
                <a:solidFill>
                  <a:schemeClr val="accent3"/>
                </a:solidFill>
              </a:rPr>
              <a:t> в различных видах деятельности, доступных его возрасту.  То есть прежде чем требовать его самостоятельно сделать что-либо, нужно </a:t>
            </a:r>
            <a:r>
              <a:rPr lang="ru-RU" b="1" dirty="0" smtClean="0">
                <a:solidFill>
                  <a:schemeClr val="accent3"/>
                </a:solidFill>
              </a:rPr>
              <a:t>научить</a:t>
            </a:r>
            <a:r>
              <a:rPr lang="ru-RU" dirty="0" smtClean="0">
                <a:solidFill>
                  <a:schemeClr val="accent3"/>
                </a:solidFill>
              </a:rPr>
              <a:t> этому: показать, рассказать, дать возможность поупражняться. </a:t>
            </a:r>
          </a:p>
          <a:p>
            <a:pPr algn="just"/>
            <a:r>
              <a:rPr lang="ru-RU" b="1" dirty="0" smtClean="0">
                <a:solidFill>
                  <a:schemeClr val="accent3"/>
                </a:solidFill>
              </a:rPr>
              <a:t>Принцип от простого к сложному</a:t>
            </a:r>
            <a:r>
              <a:rPr lang="ru-RU" dirty="0" smtClean="0">
                <a:solidFill>
                  <a:schemeClr val="accent3"/>
                </a:solidFill>
              </a:rPr>
              <a:t>, а также принципы </a:t>
            </a:r>
            <a:r>
              <a:rPr lang="ru-RU" b="1" dirty="0" smtClean="0">
                <a:solidFill>
                  <a:schemeClr val="accent3"/>
                </a:solidFill>
              </a:rPr>
              <a:t>доступности</a:t>
            </a:r>
            <a:r>
              <a:rPr lang="ru-RU" dirty="0" smtClean="0">
                <a:solidFill>
                  <a:schemeClr val="accent3"/>
                </a:solidFill>
              </a:rPr>
              <a:t> и </a:t>
            </a:r>
            <a:r>
              <a:rPr lang="ru-RU" b="1" dirty="0" smtClean="0">
                <a:solidFill>
                  <a:schemeClr val="accent3"/>
                </a:solidFill>
              </a:rPr>
              <a:t>последовательности</a:t>
            </a:r>
            <a:r>
              <a:rPr lang="ru-RU" dirty="0" smtClean="0">
                <a:solidFill>
                  <a:schemeClr val="accent3"/>
                </a:solidFill>
              </a:rPr>
              <a:t> будут нам помощниками в деле воспитания самостоятельности ребенка.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Принцип №4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b="1" dirty="0" smtClean="0">
                <a:solidFill>
                  <a:schemeClr val="accent3"/>
                </a:solidFill>
              </a:rPr>
              <a:t>Постепенно</a:t>
            </a:r>
            <a:r>
              <a:rPr lang="ru-RU" dirty="0" smtClean="0">
                <a:solidFill>
                  <a:schemeClr val="accent3"/>
                </a:solidFill>
              </a:rPr>
              <a:t> ребенку необходимо предоставлять все больше и </a:t>
            </a:r>
            <a:r>
              <a:rPr lang="ru-RU" b="1" dirty="0" smtClean="0">
                <a:solidFill>
                  <a:schemeClr val="accent3"/>
                </a:solidFill>
              </a:rPr>
              <a:t>больше самостоятельности</a:t>
            </a:r>
            <a:r>
              <a:rPr lang="ru-RU" dirty="0" smtClean="0">
                <a:solidFill>
                  <a:schemeClr val="accent3"/>
                </a:solidFill>
              </a:rPr>
              <a:t>, как в принятии решений, так и в действиях. Что не исключает, конечно, моральной поддержки со стороны родителей, которая нужна в той или иной степени практически каждому человеку на протяжении всей его жизни.</a:t>
            </a:r>
          </a:p>
          <a:p>
            <a:pPr algn="just"/>
            <a:r>
              <a:rPr lang="ru-RU" b="1" dirty="0" smtClean="0">
                <a:solidFill>
                  <a:schemeClr val="accent3"/>
                </a:solidFill>
              </a:rPr>
              <a:t>Не нужно решать проблемы за ребенка</a:t>
            </a:r>
            <a:r>
              <a:rPr lang="ru-RU" dirty="0" smtClean="0">
                <a:solidFill>
                  <a:schemeClr val="accent3"/>
                </a:solidFill>
              </a:rPr>
              <a:t>. Но не стоит его также оставлять без вашей поддержки, наедине с вопросами, которые его беспокоят. Можно </a:t>
            </a:r>
            <a:r>
              <a:rPr lang="ru-RU" b="1" dirty="0" smtClean="0">
                <a:solidFill>
                  <a:schemeClr val="accent3"/>
                </a:solidFill>
              </a:rPr>
              <a:t>обсудить</a:t>
            </a:r>
            <a:r>
              <a:rPr lang="ru-RU" dirty="0" smtClean="0">
                <a:solidFill>
                  <a:schemeClr val="accent3"/>
                </a:solidFill>
              </a:rPr>
              <a:t>, помочь наводящими вопросами. Например: «Как ты думаешь, если сделать так, что получиться? А что еще можно сделать?» С маленькими детьми хорошо </a:t>
            </a:r>
            <a:r>
              <a:rPr lang="ru-RU" b="1" dirty="0" smtClean="0">
                <a:solidFill>
                  <a:schemeClr val="accent3"/>
                </a:solidFill>
              </a:rPr>
              <a:t>проигрывать</a:t>
            </a:r>
            <a:r>
              <a:rPr lang="ru-RU" dirty="0" smtClean="0">
                <a:solidFill>
                  <a:schemeClr val="accent3"/>
                </a:solidFill>
              </a:rPr>
              <a:t> различные ситуации.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Принцип №5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accent3"/>
                </a:solidFill>
              </a:rPr>
              <a:t>Иногда можно позволить ребенку совершить свои </a:t>
            </a:r>
            <a:r>
              <a:rPr lang="ru-RU" b="1" dirty="0" smtClean="0">
                <a:solidFill>
                  <a:schemeClr val="accent3"/>
                </a:solidFill>
              </a:rPr>
              <a:t>собственные ошибки</a:t>
            </a:r>
            <a:r>
              <a:rPr lang="ru-RU" dirty="0" smtClean="0">
                <a:solidFill>
                  <a:schemeClr val="accent3"/>
                </a:solidFill>
              </a:rPr>
              <a:t>, которые научат его гораздо большему, чем многочасовые нотации со стороны взрослого. Видя результат своих действий, ребенок лучше всего усвоит </a:t>
            </a:r>
            <a:r>
              <a:rPr lang="ru-RU" u="sng" dirty="0" smtClean="0">
                <a:solidFill>
                  <a:schemeClr val="accent3"/>
                </a:solidFill>
                <a:hlinkClick r:id="rId2"/>
              </a:rPr>
              <a:t>связь между причиной и следствием</a:t>
            </a:r>
            <a:r>
              <a:rPr lang="ru-RU" dirty="0" smtClean="0">
                <a:solidFill>
                  <a:schemeClr val="accent3"/>
                </a:solidFill>
              </a:rPr>
              <a:t>. И каким бы ни был результат действий малыша, родитель должен сохранять </a:t>
            </a:r>
            <a:r>
              <a:rPr lang="ru-RU" b="1" dirty="0" smtClean="0">
                <a:solidFill>
                  <a:schemeClr val="accent3"/>
                </a:solidFill>
              </a:rPr>
              <a:t>доброжелательность</a:t>
            </a:r>
            <a:r>
              <a:rPr lang="ru-RU" dirty="0" smtClean="0">
                <a:solidFill>
                  <a:schemeClr val="accent3"/>
                </a:solidFill>
              </a:rPr>
              <a:t> и </a:t>
            </a:r>
            <a:r>
              <a:rPr lang="ru-RU" b="1" dirty="0" smtClean="0">
                <a:solidFill>
                  <a:schemeClr val="accent3"/>
                </a:solidFill>
              </a:rPr>
              <a:t>тактичность</a:t>
            </a:r>
            <a:r>
              <a:rPr lang="ru-RU" dirty="0" smtClean="0">
                <a:solidFill>
                  <a:schemeClr val="accent3"/>
                </a:solidFill>
              </a:rPr>
              <a:t>. Подбадривающее высказывание из уст родителя «Не расстраивайся, а делай выводы», на мой взгляд, гораздо лучше упрекающего «Мы же тебе говорили, а ты…»</a:t>
            </a:r>
            <a:endParaRPr lang="ru-RU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Принцип №6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solidFill>
                  <a:schemeClr val="accent3"/>
                </a:solidFill>
              </a:rPr>
              <a:t>Не делайте</a:t>
            </a:r>
            <a:r>
              <a:rPr lang="ru-RU" dirty="0" smtClean="0">
                <a:solidFill>
                  <a:schemeClr val="accent3"/>
                </a:solidFill>
              </a:rPr>
              <a:t> за малыша то, что он может сделать самостоятельно. Не перегружайте его своим контролем и опекой. Не охлаждайте инициативу ребенка. Пусть сделает, пока это для него представляет интерес (завязать шапочку, застегнуть пуговицу, отнести чашку и прочее), ведь его очень легко «отбить». А как говориться, «всему свое время». Проявленный интерес со стороны ребенка - это возможность ненавязчиво его научить чему-то полезному. А как часто у родителей не хватает времени и терпения ждать, когда малыш самостоятельно застегнет замочек или завяжет шапочку.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Принцип №7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solidFill>
                  <a:schemeClr val="accent3"/>
                </a:solidFill>
              </a:rPr>
              <a:t>Не забывайте </a:t>
            </a:r>
            <a:r>
              <a:rPr lang="ru-RU" b="1" dirty="0" smtClean="0">
                <a:solidFill>
                  <a:schemeClr val="accent3"/>
                </a:solidFill>
              </a:rPr>
              <a:t>хвалить</a:t>
            </a:r>
            <a:r>
              <a:rPr lang="ru-RU" dirty="0" smtClean="0">
                <a:solidFill>
                  <a:schemeClr val="accent3"/>
                </a:solidFill>
              </a:rPr>
              <a:t> ваших детей  за самостоятельные решения, действия, достижения, </a:t>
            </a:r>
            <a:r>
              <a:rPr lang="ru-RU" b="1" dirty="0" smtClean="0">
                <a:solidFill>
                  <a:schemeClr val="accent3"/>
                </a:solidFill>
              </a:rPr>
              <a:t>поддерживать</a:t>
            </a:r>
            <a:r>
              <a:rPr lang="ru-RU" dirty="0" smtClean="0">
                <a:solidFill>
                  <a:schemeClr val="accent3"/>
                </a:solidFill>
              </a:rPr>
              <a:t> их в стремлении к самостоятельности, подбадривать. Выказывайте уверенность в  том, что у ребенка все получиться: «Если ты поупражняешься, то все получиться. У меня тоже когда-то это не получалось. Вспомни, вчера ты еще этого не умел, а сегодня у тебя все получилось. Ты  старался. Ты очень способный».  Не помешает, если ребенок как можно чаще будет слышать от вас: «Ты справишься, ты умеешь, ты сможешь сделать это самостоятельно, у тебя обязательно это получится».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Принцип №8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accent3"/>
                </a:solidFill>
              </a:rPr>
              <a:t>Искренне </a:t>
            </a:r>
            <a:r>
              <a:rPr lang="ru-RU" b="1" dirty="0" smtClean="0">
                <a:solidFill>
                  <a:schemeClr val="accent3"/>
                </a:solidFill>
              </a:rPr>
              <a:t>радуйтесь</a:t>
            </a:r>
            <a:r>
              <a:rPr lang="ru-RU" dirty="0" smtClean="0">
                <a:solidFill>
                  <a:schemeClr val="accent3"/>
                </a:solidFill>
              </a:rPr>
              <a:t> вместе с ребенком его достижениям в самостоятельности.</a:t>
            </a:r>
          </a:p>
          <a:p>
            <a:endParaRPr lang="ru-RU" dirty="0"/>
          </a:p>
        </p:txBody>
      </p:sp>
      <p:pic>
        <p:nvPicPr>
          <p:cNvPr id="2050" name="Picture 2" descr="C:\Users\Админ\Pictures\9adbc4e45e67272d25d20c97afb1122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2738257"/>
            <a:ext cx="4279378" cy="31577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68</TotalTime>
  <Words>541</Words>
  <Application>Microsoft Office PowerPoint</Application>
  <PresentationFormat>Экран (4:3)</PresentationFormat>
  <Paragraphs>34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Рекомендации для родителей  Воспитание самостоятельности</vt:lpstr>
      <vt:lpstr>Основные принципы принцип №1 </vt:lpstr>
      <vt:lpstr>Принцип №2</vt:lpstr>
      <vt:lpstr>Принцип №3</vt:lpstr>
      <vt:lpstr>Принцип №4</vt:lpstr>
      <vt:lpstr>Принцип №5</vt:lpstr>
      <vt:lpstr>Принцип №6</vt:lpstr>
      <vt:lpstr>Принцип №7</vt:lpstr>
      <vt:lpstr>Принцип №8</vt:lpstr>
      <vt:lpstr>Принцип №9</vt:lpstr>
      <vt:lpstr>Принцип №10</vt:lpstr>
      <vt:lpstr>Выводы: 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для родителей Воспитание самостоятельности</dc:title>
  <dc:creator>Админ</dc:creator>
  <cp:lastModifiedBy>Админ</cp:lastModifiedBy>
  <cp:revision>8</cp:revision>
  <dcterms:created xsi:type="dcterms:W3CDTF">2015-10-19T17:34:57Z</dcterms:created>
  <dcterms:modified xsi:type="dcterms:W3CDTF">2015-10-19T18:44:15Z</dcterms:modified>
</cp:coreProperties>
</file>