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0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3" r:id="rId26"/>
    <p:sldId id="301" r:id="rId27"/>
    <p:sldId id="292" r:id="rId28"/>
    <p:sldId id="298" r:id="rId29"/>
    <p:sldId id="291" r:id="rId30"/>
    <p:sldId id="299" r:id="rId31"/>
    <p:sldId id="290" r:id="rId32"/>
    <p:sldId id="295" r:id="rId33"/>
    <p:sldId id="289" r:id="rId34"/>
    <p:sldId id="297" r:id="rId35"/>
    <p:sldId id="279" r:id="rId36"/>
    <p:sldId id="280" r:id="rId37"/>
    <p:sldId id="281" r:id="rId38"/>
    <p:sldId id="282" r:id="rId39"/>
    <p:sldId id="283" r:id="rId40"/>
    <p:sldId id="285" r:id="rId41"/>
    <p:sldId id="284" r:id="rId42"/>
    <p:sldId id="294" r:id="rId43"/>
    <p:sldId id="286" r:id="rId44"/>
    <p:sldId id="302" r:id="rId45"/>
    <p:sldId id="287" r:id="rId46"/>
    <p:sldId id="300" r:id="rId47"/>
    <p:sldId id="288" r:id="rId48"/>
    <p:sldId id="29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3D0510-43C3-4D95-9E6C-A368E6DE265A}" type="datetimeFigureOut">
              <a:rPr lang="ru-RU" smtClean="0"/>
              <a:pPr/>
              <a:t>21.08.2013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4BE7EC7-F243-4ED1-B8F9-0E1A2E1E06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ompolnajachasa.at.ua/_pu/11/13207311.jpg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rt-all.ru/okno/archive/512/9.jpg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slide" Target="slide25.xml"/><Relationship Id="rId3" Type="http://schemas.openxmlformats.org/officeDocument/2006/relationships/slide" Target="slide37.xml"/><Relationship Id="rId7" Type="http://schemas.openxmlformats.org/officeDocument/2006/relationships/slide" Target="slide47.xml"/><Relationship Id="rId12" Type="http://schemas.openxmlformats.org/officeDocument/2006/relationships/slide" Target="slide27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11" Type="http://schemas.openxmlformats.org/officeDocument/2006/relationships/slide" Target="slide29.xml"/><Relationship Id="rId5" Type="http://schemas.openxmlformats.org/officeDocument/2006/relationships/slide" Target="slide39.xml"/><Relationship Id="rId10" Type="http://schemas.openxmlformats.org/officeDocument/2006/relationships/slide" Target="slide31.xml"/><Relationship Id="rId4" Type="http://schemas.openxmlformats.org/officeDocument/2006/relationships/slide" Target="slide43.xml"/><Relationship Id="rId9" Type="http://schemas.openxmlformats.org/officeDocument/2006/relationships/slide" Target="slide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– самый умный математик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Составила - учитель математики</a:t>
            </a:r>
          </a:p>
          <a:p>
            <a:r>
              <a:rPr lang="ru-RU" dirty="0" smtClean="0"/>
              <a:t>Постнова А.Ю.</a:t>
            </a:r>
          </a:p>
          <a:p>
            <a:r>
              <a:rPr lang="ru-RU" dirty="0" smtClean="0"/>
              <a:t>ГБОУ школа №  537</a:t>
            </a:r>
            <a:endParaRPr lang="ru-RU" dirty="0"/>
          </a:p>
        </p:txBody>
      </p:sp>
      <p:pic>
        <p:nvPicPr>
          <p:cNvPr id="1028" name="Picture 4" descr="http://im8-tub-ru.yandex.net/i?id=37447748-31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4554" b="2455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8.Что такое абак?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Набор палочек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Калькулятор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Счеты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Компьютер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9 Утверждение, принимаемой без доказательства?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Свойство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Определение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Аксиома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Теорема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10. Чему равен 1 пуд?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 кг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16 кг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100 кг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8 кг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11. Чему равен периметр прямоугольника со сторонами 3и5?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8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12. Сколько цифр вы знаете?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Множество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13. Чему равен 1 фунт?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100 г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200 г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300 г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400 г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14. Сколько копеек составляет 1 грош?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 коп.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0,5 коп.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 коп.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5 коп.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15. Площадь квадрата равна 100 см². Чему равен его периметр?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40 см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20 см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50 см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 см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16. Наименьшее простое число?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17. Назовите страну – родину арабских цифр?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Индия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Греция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Сирия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Египет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907604"/>
            <a:ext cx="5486400" cy="664536"/>
          </a:xfrm>
        </p:spPr>
        <p:txBody>
          <a:bodyPr>
            <a:noAutofit/>
          </a:bodyPr>
          <a:lstStyle/>
          <a:p>
            <a:r>
              <a:rPr lang="ru-RU" sz="6600" dirty="0" smtClean="0"/>
              <a:t>1 тур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1142976" y="5388936"/>
            <a:ext cx="7383867" cy="91225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Выберите и запишите в бланке свой вариант ответа на вопросы </a:t>
            </a:r>
            <a:endParaRPr lang="ru-RU" sz="2800" dirty="0"/>
          </a:p>
        </p:txBody>
      </p:sp>
      <p:pic>
        <p:nvPicPr>
          <p:cNvPr id="22530" name="Picture 2" descr="Картинка 1 из 7995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6010" b="1601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3462883"/>
            <a:ext cx="5572038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</a:t>
            </a:r>
            <a:endParaRPr lang="ru-RU" sz="80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18. Корень уравнения    </a:t>
            </a:r>
            <a:r>
              <a:rPr lang="en-US" dirty="0" smtClean="0"/>
              <a:t>x</a:t>
            </a:r>
            <a:r>
              <a:rPr lang="ru-RU" dirty="0" smtClean="0"/>
              <a:t>+5</a:t>
            </a:r>
            <a:r>
              <a:rPr lang="en-US" dirty="0" smtClean="0"/>
              <a:t>=</a:t>
            </a:r>
            <a:r>
              <a:rPr lang="ru-RU" dirty="0" smtClean="0"/>
              <a:t>5-</a:t>
            </a:r>
            <a:r>
              <a:rPr lang="en-US" dirty="0" smtClean="0"/>
              <a:t>x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0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1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-1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19. Каким числом является 0?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Лишним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Положительным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Отрицательным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Целым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20. Этот математический термин в переводу с древнегреческого называется струна?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Хорда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Прямая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Отрезок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Луч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0443" y="4907604"/>
            <a:ext cx="5486400" cy="664536"/>
          </a:xfrm>
        </p:spPr>
        <p:txBody>
          <a:bodyPr>
            <a:noAutofit/>
          </a:bodyPr>
          <a:lstStyle/>
          <a:p>
            <a:r>
              <a:rPr lang="ru-RU" sz="6000" dirty="0" smtClean="0"/>
              <a:t>2 тур</a:t>
            </a:r>
            <a:endParaRPr lang="ru-RU" sz="6000" dirty="0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1028" name="Picture 4" descr="Картинка 3 из 7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85728"/>
            <a:ext cx="6643734" cy="43258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категорию</a:t>
            </a:r>
            <a:endParaRPr lang="ru-RU" dirty="0"/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71472" y="192880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Делимость чисел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286116" y="192880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Дроби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6000760" y="192880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Задачи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571472" y="300037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Единицы измерения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3286116" y="300037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Пропорция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6000760" y="3000372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Числа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Скругленный прямоугольник 8">
            <a:hlinkClick r:id="rId8" action="ppaction://hlinksldjump"/>
          </p:cNvPr>
          <p:cNvSpPr/>
          <p:nvPr/>
        </p:nvSpPr>
        <p:spPr>
          <a:xfrm>
            <a:off x="571472" y="400050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Ученые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3286116" y="400050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Проценты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Скругленный прямоугольник 10">
            <a:hlinkClick r:id="rId10" action="ppaction://hlinksldjump"/>
          </p:cNvPr>
          <p:cNvSpPr/>
          <p:nvPr/>
        </p:nvSpPr>
        <p:spPr>
          <a:xfrm>
            <a:off x="6000760" y="400050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Фигуры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2" name="Скругленный прямоугольник 11">
            <a:hlinkClick r:id="rId11" action="ppaction://hlinksldjump"/>
          </p:cNvPr>
          <p:cNvSpPr/>
          <p:nvPr/>
        </p:nvSpPr>
        <p:spPr>
          <a:xfrm>
            <a:off x="571472" y="507207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Сравнение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3" name="Скругленный прямоугольник 12">
            <a:hlinkClick r:id="rId12" action="ppaction://hlinksldjump"/>
          </p:cNvPr>
          <p:cNvSpPr/>
          <p:nvPr/>
        </p:nvSpPr>
        <p:spPr>
          <a:xfrm>
            <a:off x="3286116" y="507207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Периметры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Скругленный прямоугольник 13">
            <a:hlinkClick r:id="rId13" action="ppaction://hlinksldjump"/>
          </p:cNvPr>
          <p:cNvSpPr/>
          <p:nvPr/>
        </p:nvSpPr>
        <p:spPr>
          <a:xfrm>
            <a:off x="6000760" y="5072074"/>
            <a:ext cx="250033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Секрет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0,7-0,06</a:t>
            </a:r>
          </a:p>
          <a:p>
            <a:r>
              <a:rPr lang="ru-RU" dirty="0" smtClean="0"/>
              <a:t> 0,64:8</a:t>
            </a:r>
          </a:p>
          <a:p>
            <a:r>
              <a:rPr lang="ru-RU" dirty="0" smtClean="0"/>
              <a:t>0,08*10</a:t>
            </a:r>
          </a:p>
          <a:p>
            <a:r>
              <a:rPr lang="ru-RU" dirty="0" smtClean="0"/>
              <a:t>8:0,4</a:t>
            </a:r>
          </a:p>
          <a:p>
            <a:r>
              <a:rPr lang="ru-RU" dirty="0" smtClean="0"/>
              <a:t>7,5:25</a:t>
            </a:r>
          </a:p>
          <a:p>
            <a:r>
              <a:rPr lang="ru-RU" dirty="0" smtClean="0"/>
              <a:t>0,3*1,6</a:t>
            </a:r>
          </a:p>
          <a:p>
            <a:r>
              <a:rPr lang="ru-RU" dirty="0" smtClean="0"/>
              <a:t>0,48+0,2</a:t>
            </a:r>
          </a:p>
          <a:p>
            <a:r>
              <a:rPr lang="ru-RU" dirty="0" smtClean="0"/>
              <a:t>0,68:0,17</a:t>
            </a:r>
          </a:p>
          <a:p>
            <a:r>
              <a:rPr lang="ru-RU" dirty="0" smtClean="0"/>
              <a:t>4-0,1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Секрет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4-2,8</a:t>
            </a:r>
          </a:p>
          <a:p>
            <a:r>
              <a:rPr lang="ru-RU" dirty="0" smtClean="0"/>
              <a:t>1,2*7</a:t>
            </a:r>
          </a:p>
          <a:p>
            <a:r>
              <a:rPr lang="ru-RU" dirty="0" smtClean="0"/>
              <a:t>8,4:0,42</a:t>
            </a:r>
          </a:p>
          <a:p>
            <a:r>
              <a:rPr lang="ru-RU" dirty="0" smtClean="0"/>
              <a:t>20*0,01</a:t>
            </a:r>
          </a:p>
          <a:p>
            <a:r>
              <a:rPr lang="ru-RU" dirty="0" smtClean="0"/>
              <a:t>0,2+3,3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Какой латинской буквой принято обозначать периметр фигуры? </a:t>
            </a:r>
          </a:p>
          <a:p>
            <a:r>
              <a:rPr lang="ru-RU" dirty="0" smtClean="0"/>
              <a:t>Периметр квадрата равен 6, чему равна сторона квадрата?</a:t>
            </a:r>
          </a:p>
          <a:p>
            <a:r>
              <a:rPr lang="ru-RU" dirty="0" smtClean="0"/>
              <a:t>Какой длины будет сторона равностороннего треугольника, если его периметр равен 20 см?</a:t>
            </a:r>
          </a:p>
          <a:p>
            <a:r>
              <a:rPr lang="ru-RU" dirty="0" smtClean="0"/>
              <a:t>Как найти периметр пятиугольника?</a:t>
            </a:r>
          </a:p>
          <a:p>
            <a:r>
              <a:rPr lang="ru-RU" dirty="0" smtClean="0"/>
              <a:t>Каким действием находится периметр многоугольника?</a:t>
            </a:r>
          </a:p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Периметры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Периметр квадрата равен 8 см, найдите периметр квадрата, у которого сторона в 2 раза больше.</a:t>
            </a:r>
          </a:p>
          <a:p>
            <a:r>
              <a:rPr lang="ru-RU" dirty="0" smtClean="0"/>
              <a:t>Формула нахождения периметра прямоугольника…</a:t>
            </a:r>
          </a:p>
          <a:p>
            <a:r>
              <a:rPr lang="ru-RU" dirty="0" smtClean="0"/>
              <a:t>Найдите длину забора прямоугольного участка со сторонами 2 и 3 метра.</a:t>
            </a:r>
          </a:p>
          <a:p>
            <a:r>
              <a:rPr lang="ru-RU" dirty="0" smtClean="0"/>
              <a:t>Можно ли найти периметр окружности?</a:t>
            </a:r>
          </a:p>
          <a:p>
            <a:r>
              <a:rPr lang="ru-RU" dirty="0" smtClean="0"/>
              <a:t>Какие целые стороны может иметь прямоугольник, если его периметр равен 7 дм?</a:t>
            </a:r>
          </a:p>
          <a:p>
            <a:r>
              <a:rPr lang="ru-RU" dirty="0" smtClean="0"/>
              <a:t>Периметр квадрата со стороной 4 больше периметра прямоугольника со сторонами 1 и7?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Сравните дроби ½ и ⅓.</a:t>
            </a:r>
          </a:p>
          <a:p>
            <a:r>
              <a:rPr lang="ru-RU" dirty="0" smtClean="0"/>
              <a:t>Как называется знак сравнения </a:t>
            </a:r>
            <a:r>
              <a:rPr lang="en-US" dirty="0" smtClean="0"/>
              <a:t>&lt;</a:t>
            </a:r>
            <a:r>
              <a:rPr lang="ru-RU" dirty="0" smtClean="0"/>
              <a:t> ?</a:t>
            </a:r>
          </a:p>
          <a:p>
            <a:r>
              <a:rPr lang="ru-RU" dirty="0" smtClean="0"/>
              <a:t>Верно ли, что 50% от числа равны 0,5 этого числа?</a:t>
            </a:r>
          </a:p>
          <a:p>
            <a:r>
              <a:rPr lang="ru-RU" dirty="0" smtClean="0"/>
              <a:t>Является ли знак равенства знаком сравнения?</a:t>
            </a:r>
          </a:p>
          <a:p>
            <a:r>
              <a:rPr lang="ru-RU" dirty="0" smtClean="0"/>
              <a:t>Если число </a:t>
            </a:r>
            <a:r>
              <a:rPr lang="en-US" dirty="0" smtClean="0"/>
              <a:t>a&gt;b</a:t>
            </a:r>
            <a:r>
              <a:rPr lang="ru-RU" dirty="0" smtClean="0"/>
              <a:t>, то на числовой прямой оно находится …</a:t>
            </a:r>
          </a:p>
          <a:p>
            <a:r>
              <a:rPr lang="ru-RU" dirty="0" smtClean="0"/>
              <a:t>Можно ли сравнить 1 пуд и 1 </a:t>
            </a:r>
            <a:r>
              <a:rPr lang="ru-RU" dirty="0" err="1" smtClean="0"/>
              <a:t>ц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Сравнение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1. </a:t>
            </a:r>
            <a:r>
              <a:rPr lang="ru-RU" dirty="0" err="1" smtClean="0"/>
              <a:t>Знак,обозначающий</a:t>
            </a:r>
            <a:r>
              <a:rPr lang="ru-RU" dirty="0" smtClean="0"/>
              <a:t> действие деление?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точка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запятая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двоеточие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звёздочка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r>
              <a:rPr lang="ru-RU" dirty="0" smtClean="0"/>
              <a:t>Что легче 1 кг ваты или 1 кг железа?</a:t>
            </a:r>
          </a:p>
          <a:p>
            <a:r>
              <a:rPr lang="ru-RU" dirty="0" smtClean="0"/>
              <a:t>Скорость какого автомобиля выше: который за 2 ч проедет 120 км или который за 1 час проедет 65 км?</a:t>
            </a:r>
          </a:p>
          <a:p>
            <a:r>
              <a:rPr lang="ru-RU" dirty="0" smtClean="0"/>
              <a:t>Сравните 0,23 и 0, 221.</a:t>
            </a:r>
          </a:p>
          <a:p>
            <a:r>
              <a:rPr lang="ru-RU" dirty="0" smtClean="0"/>
              <a:t>Сравните   -3,56 и -4,58.</a:t>
            </a:r>
          </a:p>
          <a:p>
            <a:r>
              <a:rPr lang="ru-RU" dirty="0" smtClean="0"/>
              <a:t>Что больше 3 раза по 3 или 4 раза по 2?</a:t>
            </a:r>
          </a:p>
          <a:p>
            <a:r>
              <a:rPr lang="ru-RU" dirty="0" smtClean="0"/>
              <a:t>Сравните дроби 7/15 и 7/25.</a:t>
            </a:r>
          </a:p>
          <a:p>
            <a:r>
              <a:rPr lang="ru-RU" dirty="0" smtClean="0"/>
              <a:t>У какого числа больше нулей: у биллиона или у триллиона?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называются не пересекающиеся прямые на плоскости?</a:t>
            </a:r>
          </a:p>
          <a:p>
            <a:r>
              <a:rPr lang="ru-RU" dirty="0" smtClean="0"/>
              <a:t>Сколько равных сторон у равнобедренного треугольника?</a:t>
            </a:r>
          </a:p>
          <a:p>
            <a:r>
              <a:rPr lang="ru-RU" dirty="0" smtClean="0"/>
              <a:t>Прямоугольник, у которого все стороны равны?</a:t>
            </a:r>
          </a:p>
          <a:p>
            <a:r>
              <a:rPr lang="ru-RU" dirty="0" smtClean="0"/>
              <a:t>Как называется треугольник с углом 90</a:t>
            </a:r>
            <a:r>
              <a:rPr lang="ru-RU" baseline="30000" dirty="0" smtClean="0"/>
              <a:t>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Сумма углов в треугольнике?</a:t>
            </a:r>
          </a:p>
          <a:p>
            <a:r>
              <a:rPr lang="ru-RU" dirty="0" smtClean="0"/>
              <a:t>Сколько углов в квадратной комнате?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Фигуры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r>
              <a:rPr lang="ru-RU" dirty="0" smtClean="0"/>
              <a:t>Если у треугольника отрезать один угол, сколько углов останется?</a:t>
            </a:r>
          </a:p>
          <a:p>
            <a:r>
              <a:rPr lang="ru-RU" dirty="0" smtClean="0"/>
              <a:t>Как называются многоугольники, у которых все стороны и углы равны?</a:t>
            </a:r>
          </a:p>
          <a:p>
            <a:r>
              <a:rPr lang="ru-RU" dirty="0" smtClean="0"/>
              <a:t>Что является основанием конуса?</a:t>
            </a:r>
          </a:p>
          <a:p>
            <a:r>
              <a:rPr lang="ru-RU" dirty="0" smtClean="0"/>
              <a:t>Какой раздел математики изучает свойства фигур? </a:t>
            </a:r>
          </a:p>
          <a:p>
            <a:r>
              <a:rPr lang="ru-RU" dirty="0" smtClean="0"/>
              <a:t>Отрезок, делящий круг пополам.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Сотая часть числа?</a:t>
            </a:r>
          </a:p>
          <a:p>
            <a:r>
              <a:rPr lang="ru-RU" dirty="0" smtClean="0"/>
              <a:t>Какую часть числа составляет 25%?</a:t>
            </a:r>
          </a:p>
          <a:p>
            <a:r>
              <a:rPr lang="ru-RU" dirty="0" smtClean="0"/>
              <a:t>Сколько процентов составляет половины числа?</a:t>
            </a:r>
          </a:p>
          <a:p>
            <a:r>
              <a:rPr lang="ru-RU" dirty="0" smtClean="0"/>
              <a:t>20 % от 50 равны…</a:t>
            </a:r>
          </a:p>
          <a:p>
            <a:r>
              <a:rPr lang="ru-RU" dirty="0" smtClean="0"/>
              <a:t>Сколько процентов 12 составляет от 48?</a:t>
            </a:r>
          </a:p>
          <a:p>
            <a:r>
              <a:rPr lang="ru-RU" dirty="0" smtClean="0"/>
              <a:t>Выразите в процентах дробь 0, 56.</a:t>
            </a:r>
          </a:p>
          <a:p>
            <a:r>
              <a:rPr lang="ru-RU" dirty="0" smtClean="0"/>
              <a:t>Как найти 13% от числа?</a:t>
            </a:r>
          </a:p>
          <a:p>
            <a:r>
              <a:rPr lang="ru-RU" dirty="0" smtClean="0"/>
              <a:t>Сколько процентов составляет подоходный налог?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Проценты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r>
              <a:rPr lang="ru-RU" dirty="0" smtClean="0"/>
              <a:t>Как называется этот знак - %?</a:t>
            </a:r>
          </a:p>
          <a:p>
            <a:r>
              <a:rPr lang="ru-RU" dirty="0" smtClean="0"/>
              <a:t>На сколько процентов увеличилась цена с 50 рублей до 70 рублей?</a:t>
            </a:r>
          </a:p>
          <a:p>
            <a:r>
              <a:rPr lang="ru-RU" dirty="0" smtClean="0"/>
              <a:t>Какова всхожесть семян, если из 100 не взошло 10?</a:t>
            </a:r>
          </a:p>
          <a:p>
            <a:r>
              <a:rPr lang="ru-RU" dirty="0" smtClean="0"/>
              <a:t>Из 30 человек трое учатся на отлично, сколько это составляет процентов?</a:t>
            </a:r>
          </a:p>
          <a:p>
            <a:r>
              <a:rPr lang="ru-RU" dirty="0" smtClean="0"/>
              <a:t>Найди 25% от 1/16.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ru-RU" dirty="0" smtClean="0"/>
              <a:t>Признак делимости на 100;</a:t>
            </a:r>
          </a:p>
          <a:p>
            <a:pPr marL="514350" indent="-514350"/>
            <a:r>
              <a:rPr lang="ru-RU" dirty="0" smtClean="0"/>
              <a:t>Как называется число, если оно делится на 1 и на само себя?</a:t>
            </a:r>
          </a:p>
          <a:p>
            <a:pPr marL="514350" indent="-514350"/>
            <a:r>
              <a:rPr lang="ru-RU" dirty="0" smtClean="0"/>
              <a:t>Можно ли разделить 234876 на 25?</a:t>
            </a:r>
          </a:p>
          <a:p>
            <a:pPr marL="514350" indent="-514350"/>
            <a:r>
              <a:rPr lang="ru-RU" dirty="0" smtClean="0"/>
              <a:t>Какую цифру надо поставить вместо * в числе 182*, чтобы число делилось на 9?</a:t>
            </a:r>
          </a:p>
          <a:p>
            <a:pPr marL="514350" indent="-514350"/>
            <a:r>
              <a:rPr lang="ru-RU" dirty="0" smtClean="0"/>
              <a:t>Раздели 75 на 15.</a:t>
            </a:r>
          </a:p>
          <a:p>
            <a:pPr marL="514350" indent="-514350"/>
            <a:r>
              <a:rPr lang="ru-RU" dirty="0" smtClean="0"/>
              <a:t>Какой остаток может быть при делении на 4?</a:t>
            </a:r>
            <a:endParaRPr lang="ru-RU" dirty="0"/>
          </a:p>
        </p:txBody>
      </p:sp>
      <p:sp>
        <p:nvSpPr>
          <p:cNvPr id="4" name="Заголовок 3">
            <a:hlinkClick r:id="rId2" action="ppaction://hlinksldjump"/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Делимость чисел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ru-RU" dirty="0" smtClean="0"/>
              <a:t>На какое число нельзя делить?</a:t>
            </a:r>
          </a:p>
          <a:p>
            <a:pPr marL="514350" indent="-514350"/>
            <a:r>
              <a:rPr lang="ru-RU" dirty="0" smtClean="0"/>
              <a:t>Какое число разделили на 11 и получили 30?</a:t>
            </a:r>
          </a:p>
          <a:p>
            <a:pPr marL="514350" indent="-514350"/>
            <a:r>
              <a:rPr lang="ru-RU" dirty="0" smtClean="0"/>
              <a:t>Как называются числа которые не делятся на 2?</a:t>
            </a:r>
          </a:p>
          <a:p>
            <a:pPr marL="514350" indent="-514350"/>
            <a:r>
              <a:rPr lang="ru-RU" dirty="0" smtClean="0"/>
              <a:t>Если число делиться на 2 и на 3, то оно делится на 6?</a:t>
            </a:r>
          </a:p>
          <a:p>
            <a:pPr marL="514350" indent="-514350"/>
            <a:r>
              <a:rPr lang="ru-RU" dirty="0" smtClean="0"/>
              <a:t>Как называется результат деления?</a:t>
            </a:r>
          </a:p>
          <a:p>
            <a:pPr marL="514350" indent="-514350"/>
            <a:r>
              <a:rPr lang="ru-RU" dirty="0" smtClean="0"/>
              <a:t>Назовите число, которое является делимым в примере 79:5=15,8.</a:t>
            </a:r>
          </a:p>
          <a:p>
            <a:pPr marL="514350" indent="-514350"/>
            <a:r>
              <a:rPr lang="ru-RU" dirty="0" smtClean="0"/>
              <a:t>Какое число разделили на 2 и получили 3, в остатке 1?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дробь, которая записывается с запятой?</a:t>
            </a:r>
          </a:p>
          <a:p>
            <a:r>
              <a:rPr lang="ru-RU" dirty="0" smtClean="0"/>
              <a:t>Числитель дроби является делимым или делителем?</a:t>
            </a:r>
          </a:p>
          <a:p>
            <a:r>
              <a:rPr lang="ru-RU" dirty="0" smtClean="0"/>
              <a:t>Сколько знаков надо отделить запятой в произведении 0,002*3,1?</a:t>
            </a:r>
          </a:p>
          <a:p>
            <a:r>
              <a:rPr lang="ru-RU" dirty="0" smtClean="0"/>
              <a:t>Какая десятичная дробь получится при делении 1 на 4?</a:t>
            </a:r>
          </a:p>
          <a:p>
            <a:r>
              <a:rPr lang="ru-RU" dirty="0" smtClean="0"/>
              <a:t>Сравните дроби ½ и ⅓.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Дроби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r>
              <a:rPr lang="ru-RU" dirty="0" smtClean="0"/>
              <a:t>Переведите в неправильную дробь число 3</a:t>
            </a:r>
            <a:r>
              <a:rPr lang="ru-RU" dirty="0" smtClean="0">
                <a:latin typeface="Calibri"/>
                <a:cs typeface="Calibri"/>
              </a:rPr>
              <a:t>⅔.</a:t>
            </a:r>
          </a:p>
          <a:p>
            <a:r>
              <a:rPr lang="ru-RU" dirty="0" smtClean="0">
                <a:latin typeface="Calibri"/>
                <a:cs typeface="Calibri"/>
              </a:rPr>
              <a:t>Как найти дробь от числа?</a:t>
            </a:r>
          </a:p>
          <a:p>
            <a:r>
              <a:rPr lang="ru-RU" dirty="0" smtClean="0">
                <a:latin typeface="Calibri"/>
                <a:cs typeface="Calibri"/>
              </a:rPr>
              <a:t>Как найти число по его дроби?</a:t>
            </a:r>
          </a:p>
          <a:p>
            <a:r>
              <a:rPr lang="ru-RU" dirty="0" smtClean="0">
                <a:latin typeface="Calibri"/>
                <a:cs typeface="Calibri"/>
              </a:rPr>
              <a:t>Переведите 125% в дробь.</a:t>
            </a:r>
          </a:p>
          <a:p>
            <a:r>
              <a:rPr lang="ru-RU" dirty="0" smtClean="0">
                <a:latin typeface="Calibri"/>
                <a:cs typeface="Calibri"/>
              </a:rPr>
              <a:t>Найдите сумму 0,5+2,9-7,8-0,5+7,8-2,9.</a:t>
            </a:r>
          </a:p>
          <a:p>
            <a:r>
              <a:rPr lang="ru-RU" dirty="0" smtClean="0">
                <a:latin typeface="Calibri"/>
                <a:cs typeface="Calibri"/>
              </a:rPr>
              <a:t>Равны ли дроби ¾ и 0,75?</a:t>
            </a:r>
          </a:p>
          <a:p>
            <a:r>
              <a:rPr lang="ru-RU" dirty="0" smtClean="0">
                <a:latin typeface="Calibri"/>
                <a:cs typeface="Calibri"/>
              </a:rPr>
              <a:t>Какое действие надо сделать, чтобы выделить целую часть из неправильной дроби?</a:t>
            </a:r>
          </a:p>
          <a:p>
            <a:r>
              <a:rPr lang="ru-RU" dirty="0" smtClean="0">
                <a:latin typeface="Calibri"/>
                <a:cs typeface="Calibri"/>
              </a:rPr>
              <a:t>Приведите дробь 6/7 к знаменателю 12.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каких единицах измеряется температура?</a:t>
            </a:r>
          </a:p>
          <a:p>
            <a:r>
              <a:rPr lang="ru-RU" dirty="0" smtClean="0"/>
              <a:t>Переведите 2 см в мм.</a:t>
            </a:r>
          </a:p>
          <a:p>
            <a:r>
              <a:rPr lang="ru-RU" dirty="0" smtClean="0"/>
              <a:t>Какова площадь квадрата со стороной 3 м?</a:t>
            </a:r>
          </a:p>
          <a:p>
            <a:r>
              <a:rPr lang="ru-RU" dirty="0" smtClean="0"/>
              <a:t>Как еще называется 1 дм</a:t>
            </a:r>
            <a:r>
              <a:rPr lang="ru-RU" baseline="30000" dirty="0" smtClean="0"/>
              <a:t>3</a:t>
            </a:r>
            <a:r>
              <a:rPr lang="ru-RU" dirty="0" smtClean="0"/>
              <a:t> ?</a:t>
            </a:r>
          </a:p>
          <a:p>
            <a:r>
              <a:rPr lang="ru-RU" dirty="0" smtClean="0"/>
              <a:t>Что является единицей измерения длины – фут или фунт?</a:t>
            </a:r>
          </a:p>
          <a:p>
            <a:r>
              <a:rPr lang="ru-RU" dirty="0" smtClean="0"/>
              <a:t>Что измеряется в градусах – температура и …?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Единицы измерения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2. Чему равна длина окружности?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</a:t>
            </a:r>
            <a:r>
              <a:rPr lang="en-US" sz="4000" dirty="0" smtClean="0">
                <a:solidFill>
                  <a:schemeClr val="bg1"/>
                </a:solidFill>
              </a:rPr>
              <a:t>=</a:t>
            </a:r>
            <a:r>
              <a:rPr lang="el-GR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Π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</a:t>
            </a:r>
            <a:r>
              <a:rPr lang="en-US" sz="4000" dirty="0" smtClean="0">
                <a:solidFill>
                  <a:schemeClr val="bg1"/>
                </a:solidFill>
              </a:rPr>
              <a:t>=</a:t>
            </a:r>
            <a:r>
              <a:rPr lang="ru-RU" sz="4000" dirty="0" smtClean="0">
                <a:solidFill>
                  <a:schemeClr val="bg1"/>
                </a:solidFill>
              </a:rPr>
              <a:t>2</a:t>
            </a:r>
            <a:r>
              <a:rPr lang="el-GR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Π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S=2</a:t>
            </a:r>
            <a:r>
              <a:rPr lang="el-GR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Π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S=</a:t>
            </a:r>
            <a:r>
              <a:rPr lang="el-GR" sz="4000" dirty="0" smtClean="0">
                <a:solidFill>
                  <a:schemeClr val="bg1"/>
                </a:solidFill>
                <a:latin typeface="Lucida Sans Unicode"/>
                <a:cs typeface="Lucida Sans Unicode"/>
              </a:rPr>
              <a:t>Π</a:t>
            </a:r>
            <a:r>
              <a:rPr lang="en-US" sz="4000" dirty="0" smtClean="0">
                <a:solidFill>
                  <a:schemeClr val="bg1"/>
                </a:solidFill>
              </a:rPr>
              <a:t>R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Выдающийся древнегреческий ученый из города Сиракузы.</a:t>
            </a:r>
          </a:p>
          <a:p>
            <a:r>
              <a:rPr lang="ru-RU" dirty="0" smtClean="0"/>
              <a:t>Великий итальянский ученый-астроном, воскликнувший перед смертью: “А все-таки она вертится!”</a:t>
            </a:r>
          </a:p>
          <a:p>
            <a:r>
              <a:rPr lang="ru-RU" dirty="0" smtClean="0"/>
              <a:t>Русский математик, создавший неэвклидову геометрию.</a:t>
            </a:r>
          </a:p>
          <a:p>
            <a:r>
              <a:rPr lang="ru-RU" dirty="0" smtClean="0"/>
              <a:t>Чье имя носит единица температуры, применяемая в России?</a:t>
            </a:r>
          </a:p>
          <a:p>
            <a:r>
              <a:rPr lang="ru-RU" dirty="0" smtClean="0"/>
              <a:t>Автор учебника математики, по которому вы занимаетесь?</a:t>
            </a:r>
          </a:p>
          <a:p>
            <a:r>
              <a:rPr lang="ru-RU" dirty="0" smtClean="0"/>
              <a:t>Автор учебника математики, по которому долгое время занимались на Руси?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Ученые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r>
              <a:rPr lang="ru-RU" dirty="0" smtClean="0"/>
              <a:t>Что измеряют в кубических единицах измерения?</a:t>
            </a:r>
          </a:p>
          <a:p>
            <a:r>
              <a:rPr lang="ru-RU" dirty="0" smtClean="0"/>
              <a:t>Что измеряют в вольтах?</a:t>
            </a:r>
          </a:p>
          <a:p>
            <a:r>
              <a:rPr lang="ru-RU" dirty="0" smtClean="0"/>
              <a:t>Как называется 1/180 часть развернутого угла?</a:t>
            </a:r>
          </a:p>
          <a:p>
            <a:r>
              <a:rPr lang="ru-RU" dirty="0" smtClean="0"/>
              <a:t>Сравните 1 дм и 100 мм.</a:t>
            </a:r>
          </a:p>
          <a:p>
            <a:r>
              <a:rPr lang="ru-RU" dirty="0" smtClean="0"/>
              <a:t>Переведите 1 пуд в килограммы.</a:t>
            </a:r>
          </a:p>
          <a:p>
            <a:r>
              <a:rPr lang="ru-RU" dirty="0" smtClean="0"/>
              <a:t>Сколько центнеров в 1 тонне?</a:t>
            </a:r>
          </a:p>
          <a:p>
            <a:r>
              <a:rPr lang="ru-RU" dirty="0" smtClean="0"/>
              <a:t>Что измеряют в арах?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каком треугольнике идет речь в известной теореме Пифагора?</a:t>
            </a:r>
          </a:p>
          <a:p>
            <a:r>
              <a:rPr lang="ru-RU" dirty="0" smtClean="0"/>
              <a:t>Наша знаменитая землячка, выдающийся математик.</a:t>
            </a:r>
          </a:p>
          <a:p>
            <a:r>
              <a:rPr lang="ru-RU" dirty="0" smtClean="0"/>
              <a:t>Ученый-математик, разработавший метод координат.</a:t>
            </a:r>
          </a:p>
          <a:p>
            <a:r>
              <a:rPr lang="ru-RU" dirty="0" smtClean="0"/>
              <a:t>Пифагор или Архимед, был олимпийским чемпионом по боксу?</a:t>
            </a:r>
          </a:p>
          <a:p>
            <a:r>
              <a:rPr lang="ru-RU" dirty="0" smtClean="0"/>
              <a:t>Английский математик, больше известный своими физическими законами?</a:t>
            </a:r>
          </a:p>
          <a:p>
            <a:r>
              <a:rPr lang="ru-RU" dirty="0" smtClean="0"/>
              <a:t>Русский математик - педагог XVII века, автор первого русского учебника арифметики, по которому учился М.В. Ломоносов.</a:t>
            </a:r>
          </a:p>
          <a:p>
            <a:r>
              <a:rPr lang="ru-RU" dirty="0" smtClean="0"/>
              <a:t>Чье имя носит большой университет СПб?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 яйцо варится 5 минут, за сколько минут сварится 4 яйца?</a:t>
            </a:r>
          </a:p>
          <a:p>
            <a:r>
              <a:rPr lang="ru-RU" dirty="0" smtClean="0"/>
              <a:t>Одно яйцо варится 5 минут, за сколько минут сварится 4 яйца?</a:t>
            </a:r>
          </a:p>
          <a:p>
            <a:r>
              <a:rPr lang="ru-RU" dirty="0" smtClean="0"/>
              <a:t>Заяц вытащил 8 морковок и съел все кроме 5. Сколько морковок осталось? </a:t>
            </a:r>
          </a:p>
          <a:p>
            <a:r>
              <a:rPr lang="ru-RU" dirty="0" smtClean="0"/>
              <a:t>За книгу заплатили 1 рубль и еще половину стоимости книги. Сколько стоит книга?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Задачи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ru-RU" dirty="0" smtClean="0"/>
              <a:t>Тройка лошадей бежит со скоростью равной 15 км/ч. С какой скоростью бежит каждая лошадь?</a:t>
            </a:r>
          </a:p>
          <a:p>
            <a:r>
              <a:rPr lang="ru-RU" dirty="0" smtClean="0"/>
              <a:t>Может ли сумма 4-х последовательных натуральных чисел быть простым числом?</a:t>
            </a:r>
          </a:p>
          <a:p>
            <a:r>
              <a:rPr lang="ru-RU" dirty="0" smtClean="0"/>
              <a:t>Пять ворохов сена и семь ворохов сена свезли вместе. Сколько получилось ворохов сена?</a:t>
            </a:r>
          </a:p>
          <a:p>
            <a:endParaRPr lang="ru-RU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Равенство двух отношений называется…</a:t>
            </a:r>
          </a:p>
          <a:p>
            <a:r>
              <a:rPr lang="ru-RU" dirty="0" smtClean="0"/>
              <a:t>Сформулируйте основное свойство пропорции.</a:t>
            </a:r>
          </a:p>
          <a:p>
            <a:r>
              <a:rPr lang="ru-RU" dirty="0" smtClean="0"/>
              <a:t>Найдите неизвестный член пропорции х:2=3:6.</a:t>
            </a:r>
          </a:p>
          <a:p>
            <a:r>
              <a:rPr lang="ru-RU" dirty="0" smtClean="0"/>
              <a:t>Может ли пропорция быть неверной?</a:t>
            </a:r>
          </a:p>
          <a:p>
            <a:r>
              <a:rPr lang="ru-RU" dirty="0" smtClean="0"/>
              <a:t>Пропорция – это…</a:t>
            </a:r>
          </a:p>
          <a:p>
            <a:r>
              <a:rPr lang="ru-RU" dirty="0" smtClean="0"/>
              <a:t>Назовите крайние члены пропорции х:у=а:в.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Пропорция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 2 кг заплатили 28 рублей, сколько заплатят за 3 кг?</a:t>
            </a:r>
          </a:p>
          <a:p>
            <a:r>
              <a:rPr lang="ru-RU" dirty="0" smtClean="0"/>
              <a:t>О какой пропорциональной зависимости шла речь в предыдущем вопросе?</a:t>
            </a:r>
          </a:p>
          <a:p>
            <a:r>
              <a:rPr lang="ru-RU" dirty="0" smtClean="0"/>
              <a:t>Может ли пропорция быть уравнением?</a:t>
            </a:r>
          </a:p>
          <a:p>
            <a:r>
              <a:rPr lang="ru-RU" dirty="0" smtClean="0"/>
              <a:t>1 пирожное стоит 55 рублей. Сколько пирожных можно купить на 200 рублей?</a:t>
            </a:r>
          </a:p>
          <a:p>
            <a:r>
              <a:rPr lang="ru-RU" dirty="0" smtClean="0"/>
              <a:t>Составь из чисел 2, 3, 6 и 4 верную пропорцию.</a:t>
            </a:r>
          </a:p>
          <a:p>
            <a:r>
              <a:rPr lang="ru-RU" dirty="0" smtClean="0"/>
              <a:t>Если поменять местами крайние члены пропорции, то получим …</a:t>
            </a:r>
          </a:p>
          <a:p>
            <a:r>
              <a:rPr lang="ru-RU" dirty="0" smtClean="0"/>
              <a:t>Какое действие в левой и правой части пропорции?</a:t>
            </a:r>
            <a:endParaRPr lang="ru-RU" dirty="0"/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Числа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Назвать наименьшее четное натуральное число.</a:t>
            </a:r>
          </a:p>
          <a:p>
            <a:r>
              <a:rPr lang="ru-RU" dirty="0" smtClean="0"/>
              <a:t>Чему равно число (пи)?</a:t>
            </a:r>
          </a:p>
          <a:p>
            <a:r>
              <a:rPr lang="ru-RU" dirty="0" smtClean="0"/>
              <a:t>Как называется третья степень числа?</a:t>
            </a:r>
          </a:p>
          <a:p>
            <a:r>
              <a:rPr lang="ru-RU" dirty="0" smtClean="0"/>
              <a:t>Наименьшее трехзначное число?</a:t>
            </a:r>
          </a:p>
          <a:p>
            <a:r>
              <a:rPr lang="ru-RU" dirty="0" smtClean="0"/>
              <a:t>Числа, используемые при счете предметов?</a:t>
            </a:r>
          </a:p>
          <a:p>
            <a:r>
              <a:rPr lang="ru-RU" dirty="0" smtClean="0"/>
              <a:t> Сколько дней в году?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ru-RU" dirty="0" smtClean="0"/>
              <a:t>Когда произведение равно нулю?</a:t>
            </a:r>
          </a:p>
          <a:p>
            <a:r>
              <a:rPr lang="ru-RU" dirty="0" smtClean="0"/>
              <a:t>Как называется закон, а + в = </a:t>
            </a:r>
            <a:r>
              <a:rPr lang="ru-RU" dirty="0" err="1" smtClean="0"/>
              <a:t>в</a:t>
            </a:r>
            <a:r>
              <a:rPr lang="ru-RU" dirty="0" smtClean="0"/>
              <a:t> + а?</a:t>
            </a:r>
          </a:p>
          <a:p>
            <a:r>
              <a:rPr lang="ru-RU" dirty="0" smtClean="0"/>
              <a:t>Миллион миллионов</a:t>
            </a:r>
          </a:p>
          <a:p>
            <a:r>
              <a:rPr lang="ru-RU" dirty="0" smtClean="0"/>
              <a:t>Как называют числа, которые складывают?</a:t>
            </a:r>
          </a:p>
          <a:p>
            <a:r>
              <a:rPr lang="ru-RU" dirty="0" smtClean="0"/>
              <a:t>Наука о числах и операциях над ними</a:t>
            </a:r>
          </a:p>
          <a:p>
            <a:r>
              <a:rPr lang="ru-RU" dirty="0" smtClean="0"/>
              <a:t>Сколько сотен в числе 2961?</a:t>
            </a:r>
          </a:p>
          <a:p>
            <a:r>
              <a:rPr lang="ru-RU" dirty="0" smtClean="0"/>
              <a:t>Число, которое в римской нумерации изображают как L</a:t>
            </a:r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072462" y="5643578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</a:t>
            </a:r>
            <a:r>
              <a:rPr lang="ru-RU" dirty="0" smtClean="0"/>
              <a:t>Как называется вторая координата точки?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Абсцисса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Уравнение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Ордината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Выражение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4. Что собой представляет сочетательный закон сложения?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c+b</a:t>
            </a:r>
            <a:r>
              <a:rPr lang="en-US" sz="4000" dirty="0" smtClean="0">
                <a:solidFill>
                  <a:schemeClr val="bg1"/>
                </a:solidFill>
              </a:rPr>
              <a:t>=</a:t>
            </a:r>
            <a:r>
              <a:rPr lang="en-US" sz="4000" dirty="0" err="1" smtClean="0">
                <a:solidFill>
                  <a:schemeClr val="bg1"/>
                </a:solidFill>
              </a:rPr>
              <a:t>b+c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mn</a:t>
            </a:r>
            <a:r>
              <a:rPr lang="en-US" sz="4000" dirty="0" smtClean="0">
                <a:solidFill>
                  <a:schemeClr val="bg1"/>
                </a:solidFill>
              </a:rPr>
              <a:t>=nm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x+(</a:t>
            </a:r>
            <a:r>
              <a:rPr lang="en-US" sz="3600" dirty="0" err="1" smtClean="0">
                <a:solidFill>
                  <a:schemeClr val="bg1"/>
                </a:solidFill>
              </a:rPr>
              <a:t>y+z</a:t>
            </a:r>
            <a:r>
              <a:rPr lang="en-US" sz="3600" dirty="0" smtClean="0">
                <a:solidFill>
                  <a:schemeClr val="bg1"/>
                </a:solidFill>
              </a:rPr>
              <a:t>)=(</a:t>
            </a:r>
            <a:r>
              <a:rPr lang="en-US" sz="3600" dirty="0" err="1" smtClean="0">
                <a:solidFill>
                  <a:schemeClr val="bg1"/>
                </a:solidFill>
              </a:rPr>
              <a:t>x+y</a:t>
            </a:r>
            <a:r>
              <a:rPr lang="en-US" sz="3600" dirty="0" smtClean="0">
                <a:solidFill>
                  <a:schemeClr val="bg1"/>
                </a:solidFill>
              </a:rPr>
              <a:t>)+z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t(</a:t>
            </a:r>
            <a:r>
              <a:rPr lang="en-US" sz="4000" dirty="0" err="1" smtClean="0">
                <a:solidFill>
                  <a:schemeClr val="bg1"/>
                </a:solidFill>
              </a:rPr>
              <a:t>s+u</a:t>
            </a:r>
            <a:r>
              <a:rPr lang="en-US" sz="4000" dirty="0" smtClean="0">
                <a:solidFill>
                  <a:schemeClr val="bg1"/>
                </a:solidFill>
              </a:rPr>
              <a:t>)=</a:t>
            </a:r>
            <a:r>
              <a:rPr lang="en-US" sz="4000" dirty="0" err="1" smtClean="0">
                <a:solidFill>
                  <a:schemeClr val="bg1"/>
                </a:solidFill>
              </a:rPr>
              <a:t>ts+tu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5. Переведите на древнегреческий язык «натянутая тетива» 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Высота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Медиана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Катет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Гипотенуза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12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6. Назовите ученого чьим именем названа единица измерения температуры, которую используют в России .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Кельвин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Цельсий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err="1" smtClean="0">
                <a:solidFill>
                  <a:schemeClr val="bg1"/>
                </a:solidFill>
              </a:rPr>
              <a:t>Фарингейт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Архимед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21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7. Автор книги «Начала»?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Евклид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643050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Б.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Пифагор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В.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Аристотель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3571876"/>
            <a:ext cx="3929090" cy="157163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Г.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Геродот</a:t>
            </a:r>
          </a:p>
        </p:txBody>
      </p:sp>
      <p:sp>
        <p:nvSpPr>
          <p:cNvPr id="9" name="Овал 8"/>
          <p:cNvSpPr/>
          <p:nvPr/>
        </p:nvSpPr>
        <p:spPr>
          <a:xfrm>
            <a:off x="2142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286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430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861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005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1494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92932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35808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072462" y="5857892"/>
            <a:ext cx="642942" cy="642942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6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E9E9E9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544</TotalTime>
  <Words>1663</Words>
  <Application>Microsoft Office PowerPoint</Application>
  <PresentationFormat>Экран (4:3)</PresentationFormat>
  <Paragraphs>360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Литейная</vt:lpstr>
      <vt:lpstr>Игра – самый умный математик</vt:lpstr>
      <vt:lpstr>1 тур</vt:lpstr>
      <vt:lpstr>1. Знак,обозначающий действие деление?</vt:lpstr>
      <vt:lpstr>2. Чему равна длина окружности?</vt:lpstr>
      <vt:lpstr>3.Как называется вторая координата точки?</vt:lpstr>
      <vt:lpstr>4. Что собой представляет сочетательный закон сложения?</vt:lpstr>
      <vt:lpstr>5. Переведите на древнегреческий язык «натянутая тетива» ?</vt:lpstr>
      <vt:lpstr>6. Назовите ученого чьим именем названа единица измерения температуры, которую используют в России .</vt:lpstr>
      <vt:lpstr>7. Автор книги «Начала»?</vt:lpstr>
      <vt:lpstr>8.Что такое абак?</vt:lpstr>
      <vt:lpstr>9 Утверждение, принимаемой без доказательства?</vt:lpstr>
      <vt:lpstr>10. Чему равен 1 пуд?</vt:lpstr>
      <vt:lpstr>11. Чему равен периметр прямоугольника со сторонами 3и5?</vt:lpstr>
      <vt:lpstr>12. Сколько цифр вы знаете?</vt:lpstr>
      <vt:lpstr>13. Чему равен 1 фунт?</vt:lpstr>
      <vt:lpstr>14. Сколько копеек составляет 1 грош?</vt:lpstr>
      <vt:lpstr>15. Площадь квадрата равна 100 см². Чему равен его периметр?</vt:lpstr>
      <vt:lpstr>16. Наименьшее простое число?</vt:lpstr>
      <vt:lpstr>17. Назовите страну – родину арабских цифр?</vt:lpstr>
      <vt:lpstr>18. Корень уравнения    x+5=5-x?</vt:lpstr>
      <vt:lpstr>19. Каким числом является 0?</vt:lpstr>
      <vt:lpstr>20. Этот математический термин в переводу с древнегреческого называется струна?</vt:lpstr>
      <vt:lpstr>2 тур</vt:lpstr>
      <vt:lpstr>Выберите категорию</vt:lpstr>
      <vt:lpstr>Секрет</vt:lpstr>
      <vt:lpstr>Слайд 26</vt:lpstr>
      <vt:lpstr>Периметры</vt:lpstr>
      <vt:lpstr>Слайд 28</vt:lpstr>
      <vt:lpstr>Сравнение</vt:lpstr>
      <vt:lpstr>Слайд 30</vt:lpstr>
      <vt:lpstr>Фигуры</vt:lpstr>
      <vt:lpstr>Слайд 32</vt:lpstr>
      <vt:lpstr>Проценты</vt:lpstr>
      <vt:lpstr>Слайд 34</vt:lpstr>
      <vt:lpstr>Делимость чисел</vt:lpstr>
      <vt:lpstr>Слайд 36</vt:lpstr>
      <vt:lpstr>Дроби</vt:lpstr>
      <vt:lpstr>Слайд 38</vt:lpstr>
      <vt:lpstr>Единицы измерения</vt:lpstr>
      <vt:lpstr>Ученые</vt:lpstr>
      <vt:lpstr>Слайд 41</vt:lpstr>
      <vt:lpstr>Слайд 42</vt:lpstr>
      <vt:lpstr>Задачи</vt:lpstr>
      <vt:lpstr>Слайд 44</vt:lpstr>
      <vt:lpstr>Пропорция</vt:lpstr>
      <vt:lpstr>Слайд 46</vt:lpstr>
      <vt:lpstr>Числа</vt:lpstr>
      <vt:lpstr>Слайд 48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46</cp:revision>
  <dcterms:created xsi:type="dcterms:W3CDTF">2011-04-23T17:48:22Z</dcterms:created>
  <dcterms:modified xsi:type="dcterms:W3CDTF">2013-08-20T20:37:48Z</dcterms:modified>
</cp:coreProperties>
</file>