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4660"/>
  </p:normalViewPr>
  <p:slideViewPr>
    <p:cSldViewPr>
      <p:cViewPr varScale="1">
        <p:scale>
          <a:sx n="100" d="100"/>
          <a:sy n="100" d="100"/>
        </p:scale>
        <p:origin x="-1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7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7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4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5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5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6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8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0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3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4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BF15-69E2-48AB-9894-8B63CEDBCBDF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8862326" cy="652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216024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Готовность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008000"/>
                </a:solidFill>
              </a:rPr>
              <a:t>детей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к</a:t>
            </a:r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</a:rPr>
              <a:t>обучению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5400" b="1" dirty="0" smtClean="0">
                <a:solidFill>
                  <a:srgbClr val="996633"/>
                </a:solidFill>
              </a:rPr>
              <a:t>школе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5134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88640"/>
            <a:ext cx="8784976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2" y="1628800"/>
            <a:ext cx="80406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2274838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folHlink"/>
                </a:solidFill>
                <a:latin typeface="Segoe"/>
              </a:rPr>
              <a:t>когда говорят о готовности к школьному обучению, имеют ввиду такой уровень физиологического, интеллектуального и социального развития ребенка, который необходим для успешного усвоения школьной программы без ущерба для его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267351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88640"/>
            <a:ext cx="8784976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7824" y="1556792"/>
            <a:ext cx="32403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 К ШКОЛЬНОМУ </a:t>
            </a:r>
          </a:p>
          <a:p>
            <a:pPr algn="ctr"/>
            <a:r>
              <a:rPr lang="ru-RU" dirty="0" smtClean="0"/>
              <a:t>ОБУЧЕНИЮ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71600" y="2852936"/>
            <a:ext cx="223224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ФИЗИОЛОГИЧЕСКАЯ </a:t>
            </a:r>
          </a:p>
          <a:p>
            <a:pPr algn="ctr"/>
            <a:r>
              <a:rPr lang="ru-RU" sz="1600" dirty="0" smtClean="0"/>
              <a:t>ГОТОВНОСТЬ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35896" y="2852936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СОЦИАЛЬНАЯ </a:t>
            </a:r>
          </a:p>
          <a:p>
            <a:pPr algn="ctr"/>
            <a:r>
              <a:rPr lang="ru-RU" sz="1600" dirty="0" smtClean="0"/>
              <a:t>(ЛИЧНОСТНАЯ) </a:t>
            </a:r>
          </a:p>
          <a:p>
            <a:pPr algn="ctr"/>
            <a:r>
              <a:rPr lang="ru-RU" sz="1600" dirty="0" smtClean="0"/>
              <a:t>ГОТОВНОСТЬ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216" y="2852936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ИНТЕЛЛЕКТУАЛЬНАЯ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ГОТОВНОСТЬ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71600" y="4329100"/>
            <a:ext cx="2232248" cy="15481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уровнем </a:t>
            </a:r>
          </a:p>
          <a:p>
            <a:pPr algn="ctr"/>
            <a:r>
              <a:rPr lang="ru-RU" sz="1600" dirty="0" smtClean="0"/>
              <a:t>развития  основных </a:t>
            </a:r>
          </a:p>
          <a:p>
            <a:pPr algn="ctr"/>
            <a:r>
              <a:rPr lang="ru-RU" sz="1600" dirty="0" smtClean="0"/>
              <a:t>функциональных </a:t>
            </a:r>
          </a:p>
          <a:p>
            <a:pPr algn="ctr"/>
            <a:r>
              <a:rPr lang="ru-RU" sz="1600" dirty="0" smtClean="0"/>
              <a:t>систем организма.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35896" y="4329100"/>
            <a:ext cx="2448272" cy="15481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уровнем развития</a:t>
            </a:r>
          </a:p>
          <a:p>
            <a:pPr algn="ctr"/>
            <a:r>
              <a:rPr lang="ru-RU" sz="1600" dirty="0" smtClean="0"/>
              <a:t>эмоционально-волевой</a:t>
            </a:r>
          </a:p>
          <a:p>
            <a:pPr algn="ctr"/>
            <a:r>
              <a:rPr lang="ru-RU" sz="1600" dirty="0" smtClean="0"/>
              <a:t>сферы ребенка.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2200" y="4329100"/>
            <a:ext cx="2376264" cy="15481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</a:t>
            </a:r>
          </a:p>
          <a:p>
            <a:pPr algn="ctr"/>
            <a:r>
              <a:rPr lang="ru-RU" sz="1600" dirty="0" smtClean="0"/>
              <a:t>уровнем развития </a:t>
            </a:r>
          </a:p>
          <a:p>
            <a:pPr algn="ctr"/>
            <a:r>
              <a:rPr lang="ru-RU" sz="1600" dirty="0" smtClean="0"/>
              <a:t>восприятия, памяти, </a:t>
            </a:r>
          </a:p>
          <a:p>
            <a:pPr algn="ctr"/>
            <a:r>
              <a:rPr lang="ru-RU" sz="1600" dirty="0" smtClean="0"/>
              <a:t>внимания, мышления, </a:t>
            </a:r>
          </a:p>
          <a:p>
            <a:pPr algn="ctr"/>
            <a:r>
              <a:rPr lang="ru-RU" sz="1600" dirty="0" smtClean="0"/>
              <a:t>речевого развития, </a:t>
            </a:r>
          </a:p>
          <a:p>
            <a:pPr algn="ctr"/>
            <a:r>
              <a:rPr lang="ru-RU" sz="1600" dirty="0" smtClean="0"/>
              <a:t>воображения.</a:t>
            </a:r>
            <a:endParaRPr lang="ru-RU" sz="1600" dirty="0"/>
          </a:p>
        </p:txBody>
      </p:sp>
      <p:sp>
        <p:nvSpPr>
          <p:cNvPr id="24" name="Стрелка углом 23"/>
          <p:cNvSpPr/>
          <p:nvPr/>
        </p:nvSpPr>
        <p:spPr>
          <a:xfrm>
            <a:off x="2987824" y="2132856"/>
            <a:ext cx="45719" cy="457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2" name="Стрелка вниз 3071"/>
          <p:cNvSpPr/>
          <p:nvPr/>
        </p:nvSpPr>
        <p:spPr>
          <a:xfrm>
            <a:off x="4608004" y="249289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Стрелка вниз 3072"/>
          <p:cNvSpPr/>
          <p:nvPr/>
        </p:nvSpPr>
        <p:spPr>
          <a:xfrm>
            <a:off x="2087724" y="3717032"/>
            <a:ext cx="45719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Стрелка вниз 3075"/>
          <p:cNvSpPr/>
          <p:nvPr/>
        </p:nvSpPr>
        <p:spPr>
          <a:xfrm>
            <a:off x="4788024" y="3717032"/>
            <a:ext cx="72008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Стрелка вниз 3076"/>
          <p:cNvSpPr/>
          <p:nvPr/>
        </p:nvSpPr>
        <p:spPr>
          <a:xfrm>
            <a:off x="7560332" y="3717032"/>
            <a:ext cx="45719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8" name="Нашивка 3077"/>
          <p:cNvSpPr/>
          <p:nvPr/>
        </p:nvSpPr>
        <p:spPr>
          <a:xfrm rot="8340000">
            <a:off x="2332475" y="2609276"/>
            <a:ext cx="720080" cy="6018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9" name="Нашивка 3078"/>
          <p:cNvSpPr/>
          <p:nvPr/>
        </p:nvSpPr>
        <p:spPr>
          <a:xfrm rot="1440000">
            <a:off x="6188699" y="2594869"/>
            <a:ext cx="864096" cy="77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3" y="116632"/>
            <a:ext cx="871296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81089" y="1628800"/>
            <a:ext cx="4104456" cy="10801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Физиологическая готовность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3528" y="2996952"/>
            <a:ext cx="3384376" cy="10584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Уровень развития основных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функциональных систем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организма ребенка 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20072" y="2996952"/>
            <a:ext cx="2808312" cy="10584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Состояние здоровья ребенка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4509120"/>
            <a:ext cx="1871700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Костно-мышечная система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71600" y="5733256"/>
            <a:ext cx="180020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ервная система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23728" y="4501776"/>
            <a:ext cx="1584176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оловной мозг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59832" y="5445224"/>
            <a:ext cx="1944216" cy="11521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Зрительный, слуховой анализаторы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427984" y="4383106"/>
            <a:ext cx="1800200" cy="6840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осанка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292080" y="5661248"/>
            <a:ext cx="1296144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зрение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777161" y="5373216"/>
            <a:ext cx="2232248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рофилактика заболеваний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812360" y="4383106"/>
            <a:ext cx="1008112" cy="6840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слух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3059832" y="2708920"/>
            <a:ext cx="504056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36096" y="2708920"/>
            <a:ext cx="504056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971600" y="4055368"/>
            <a:ext cx="360040" cy="453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555776" y="4055368"/>
            <a:ext cx="288032" cy="453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2015716" y="4141736"/>
            <a:ext cx="0" cy="151216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Прямая со стрелкой 4098"/>
          <p:cNvCxnSpPr/>
          <p:nvPr/>
        </p:nvCxnSpPr>
        <p:spPr>
          <a:xfrm flipH="1">
            <a:off x="5796136" y="4055368"/>
            <a:ext cx="216024" cy="3277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Прямая со стрелкой 4100"/>
          <p:cNvCxnSpPr>
            <a:stCxn id="10" idx="5"/>
          </p:cNvCxnSpPr>
          <p:nvPr/>
        </p:nvCxnSpPr>
        <p:spPr>
          <a:xfrm>
            <a:off x="7617116" y="3900367"/>
            <a:ext cx="411268" cy="48273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Прямая со стрелкой 4104"/>
          <p:cNvCxnSpPr/>
          <p:nvPr/>
        </p:nvCxnSpPr>
        <p:spPr>
          <a:xfrm>
            <a:off x="7092280" y="4055368"/>
            <a:ext cx="524836" cy="13178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Прямая со стрелкой 4106"/>
          <p:cNvCxnSpPr/>
          <p:nvPr/>
        </p:nvCxnSpPr>
        <p:spPr>
          <a:xfrm flipH="1">
            <a:off x="6012160" y="4141736"/>
            <a:ext cx="612068" cy="15195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Прямая со стрелкой 4108"/>
          <p:cNvCxnSpPr/>
          <p:nvPr/>
        </p:nvCxnSpPr>
        <p:spPr>
          <a:xfrm>
            <a:off x="3419872" y="3900367"/>
            <a:ext cx="720080" cy="147284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15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40" y="1628800"/>
            <a:ext cx="861377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2492896"/>
            <a:ext cx="8928991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ребенок знает основные цвета, может правильно различать тяжесть предметов, хорошо воспринимает предмет в целом, выделяет основные части и соотносит их между собой, умеет находить схожие и отличительные признаки предметов; 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достаточно развита произвольная память: он умеет ставить цель запомнить что-либо и свободно применяет способы запоминания; 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развивается произвольное внимание, он умеет выполнять что-либо по инструкции на протяжении определенного времени. Может продуктивно заниматься одним и тем же делом в течении 20 и более минут;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достаточно большой словарный запас. Его речь отличается употреблением слов, связанных с движением и деятельностью, увеличением количества обобщающих слов, становится связной, логичной;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ребенка, поступающего в школу, воображение нуждается в опоре на предмет в меньшей степени, чем на предыдущих этапах развития. Оно переходит во внутреннюю деятельность, которая проявляется в словесном творчестве (считалки, дразнилки, стихи), в создании рисунков, лепке и т.д.;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уже сформированы пространственные отношения: он может правильно определить положение предмета в пространстве (над-под, впереди-сзади, ниже-выше, слева-справа), правильно выделить такие отношения, как «уже-шире», «больше-меньше», «короче-длиннее». К поступлению в школу ребенок уже воспринимает время, как категорию, которую нельзя вернуть или ускорить.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82620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9" y="111646"/>
            <a:ext cx="86054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2" y="2270212"/>
            <a:ext cx="2232248" cy="212423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Личностная готовность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1988840"/>
            <a:ext cx="1728192" cy="18002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Навыки общения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059832" y="4638811"/>
            <a:ext cx="2952328" cy="18002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Эмоциональное здоровье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97724" y="4519203"/>
            <a:ext cx="1872208" cy="194421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Самоорганизация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16216" y="1910172"/>
            <a:ext cx="1944216" cy="187220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Самостоятельность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4638811"/>
            <a:ext cx="2592288" cy="188650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Желание быть школьником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5671145" y="2996952"/>
            <a:ext cx="792088" cy="144016"/>
          </a:xfrm>
          <a:prstGeom prst="chevr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4436673" y="4394448"/>
            <a:ext cx="244363" cy="2443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2267744" y="2996952"/>
            <a:ext cx="1152128" cy="144016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7980000">
            <a:off x="2268234" y="4211058"/>
            <a:ext cx="1411707" cy="12053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2100000">
            <a:off x="5436072" y="4325533"/>
            <a:ext cx="1656184" cy="137829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004" y="-275885"/>
            <a:ext cx="93245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2984070" y="1952836"/>
            <a:ext cx="3168352" cy="1188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Развитие речи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-156724" y="2433035"/>
            <a:ext cx="1619240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Связная речь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0" y="3499135"/>
            <a:ext cx="2086355" cy="7920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Словарный запас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2410006" y="3837191"/>
            <a:ext cx="1800200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Кругозор</a:t>
            </a:r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4567960" y="3909637"/>
            <a:ext cx="1872208" cy="13681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Грамматический строй речи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7236296" y="2204864"/>
            <a:ext cx="1907704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Четкое звукопроизношение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6575535" y="3536162"/>
            <a:ext cx="1980220" cy="10441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Фонематический слух</a:t>
            </a:r>
            <a:endParaRPr lang="ru-RU" dirty="0"/>
          </a:p>
        </p:txBody>
      </p:sp>
      <p:sp>
        <p:nvSpPr>
          <p:cNvPr id="14" name="Двойные фигурные скобки 13"/>
          <p:cNvSpPr/>
          <p:nvPr/>
        </p:nvSpPr>
        <p:spPr>
          <a:xfrm>
            <a:off x="2627784" y="5949280"/>
            <a:ext cx="1584176" cy="7200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олния 16"/>
          <p:cNvSpPr/>
          <p:nvPr/>
        </p:nvSpPr>
        <p:spPr>
          <a:xfrm>
            <a:off x="6156176" y="2132856"/>
            <a:ext cx="1224136" cy="28803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олния 17"/>
          <p:cNvSpPr/>
          <p:nvPr/>
        </p:nvSpPr>
        <p:spPr>
          <a:xfrm>
            <a:off x="6103300" y="2726922"/>
            <a:ext cx="900100" cy="82809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>
            <a:off x="4860032" y="3153115"/>
            <a:ext cx="540060" cy="75652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 flipH="1">
            <a:off x="3458681" y="3153115"/>
            <a:ext cx="468052" cy="68407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 flipH="1">
            <a:off x="2020100" y="2978512"/>
            <a:ext cx="860342" cy="57650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 flipH="1">
            <a:off x="1584298" y="2412750"/>
            <a:ext cx="129614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6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2016224" cy="504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ГОТОВНОСТЬ РЕБЕНКА К ШКОЛЕ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627784" y="2276872"/>
            <a:ext cx="45719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27784" y="1412776"/>
            <a:ext cx="324036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Умение общаться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03209" y="2132856"/>
            <a:ext cx="3264935" cy="108012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Самостоятельность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самоорганизация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27784" y="2780928"/>
            <a:ext cx="3240360" cy="115212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Речь, кругозор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627784" y="3573016"/>
            <a:ext cx="3240360" cy="10081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Здоровье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50643" y="4221088"/>
            <a:ext cx="3170067" cy="11521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Зрительно-моторная координация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50643" y="4941168"/>
            <a:ext cx="3217501" cy="108012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Желание быть школьником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650643" y="5661248"/>
            <a:ext cx="3217501" cy="79208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627784" y="6237312"/>
            <a:ext cx="3240360" cy="7200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Мышление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1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96044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339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373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2015-11-07T20:56:54Z</dcterms:created>
  <dcterms:modified xsi:type="dcterms:W3CDTF">2015-11-08T23:59:03Z</dcterms:modified>
</cp:coreProperties>
</file>