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71" r:id="rId3"/>
    <p:sldId id="270" r:id="rId4"/>
    <p:sldId id="257" r:id="rId5"/>
    <p:sldId id="260" r:id="rId6"/>
    <p:sldId id="259" r:id="rId7"/>
    <p:sldId id="273" r:id="rId8"/>
    <p:sldId id="269" r:id="rId9"/>
    <p:sldId id="268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876875-AC2D-4CE0-9719-FE339753FAF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67F5-E36B-4130-BBC5-97787EB44D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0F7D9-967B-4417-81F7-44C6C23AD6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9736A-59D3-44CD-A7D4-47E12C3949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BA9BD8-EBD3-4FDD-83A4-9BB4B302DD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6725D-C3A5-4A25-AD6B-80079ACCCE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9B76A-2B0C-4B8D-92A3-6D86D7E48A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D5B55-4E44-45E1-85C7-031DECC59A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02807-4D40-4717-974F-40C03F8171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224BB-BC10-49E5-94DA-B685D9D9BD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03A66-2F1F-4C9F-B58F-8CBF0B3061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C692C-1B9D-432F-B8E0-183A4345A8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4A6DA-F45D-4BC8-BF88-686B7EB88C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hlink"/>
          </a:fgClr>
          <a:bgClr>
            <a:srgbClr val="FFFF9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E14149-8283-4E49-9FDC-B3E2352E17D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95513" y="692150"/>
            <a:ext cx="4824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FF0000"/>
                </a:solidFill>
                <a:latin typeface="Comic Sans MS" pitchFamily="66" charset="0"/>
              </a:rPr>
              <a:t>Молодцы!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403350" y="2276475"/>
            <a:ext cx="6019800" cy="3886200"/>
            <a:chOff x="1782" y="1163"/>
            <a:chExt cx="2247" cy="1740"/>
          </a:xfrm>
        </p:grpSpPr>
        <p:pic>
          <p:nvPicPr>
            <p:cNvPr id="15364" name="Picture 4" descr="little_orange_guy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97" y="1344"/>
              <a:ext cx="1966" cy="1330"/>
            </a:xfrm>
            <a:prstGeom prst="rect">
              <a:avLst/>
            </a:prstGeom>
            <a:noFill/>
          </p:spPr>
        </p:pic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 rot="2332943">
              <a:off x="1822" y="1163"/>
              <a:ext cx="374" cy="610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E7E9C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 rot="19269814">
              <a:off x="3603" y="1167"/>
              <a:ext cx="368" cy="528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E7E9C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 rot="41268779">
              <a:off x="1782" y="2173"/>
              <a:ext cx="429" cy="647"/>
            </a:xfrm>
            <a:prstGeom prst="rect">
              <a:avLst/>
            </a:prstGeom>
            <a:gradFill rotWithShape="0">
              <a:gsLst>
                <a:gs pos="0">
                  <a:srgbClr val="E8E6C6"/>
                </a:gs>
                <a:gs pos="100000">
                  <a:srgbClr val="D9D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 rot="45782238">
              <a:off x="3600" y="2256"/>
              <a:ext cx="429" cy="647"/>
            </a:xfrm>
            <a:prstGeom prst="rect">
              <a:avLst/>
            </a:prstGeom>
            <a:gradFill rotWithShape="0">
              <a:gsLst>
                <a:gs pos="0">
                  <a:srgbClr val="E8E6C6"/>
                </a:gs>
                <a:gs pos="100000">
                  <a:srgbClr val="D9D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>
              <a:off x="1853" y="1220"/>
              <a:ext cx="2112" cy="1574"/>
            </a:xfrm>
            <a:custGeom>
              <a:avLst/>
              <a:gdLst>
                <a:gd name="G0" fmla="+- 1646 0 0"/>
                <a:gd name="G1" fmla="+- 21600 0 1646"/>
                <a:gd name="G2" fmla="+- 21600 0 164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46" y="10800"/>
                  </a:moveTo>
                  <a:cubicBezTo>
                    <a:pt x="1646" y="15856"/>
                    <a:pt x="5744" y="19954"/>
                    <a:pt x="10800" y="19954"/>
                  </a:cubicBezTo>
                  <a:cubicBezTo>
                    <a:pt x="15856" y="19954"/>
                    <a:pt x="19954" y="15856"/>
                    <a:pt x="19954" y="10800"/>
                  </a:cubicBezTo>
                  <a:cubicBezTo>
                    <a:pt x="19954" y="5744"/>
                    <a:pt x="15856" y="1646"/>
                    <a:pt x="10800" y="1646"/>
                  </a:cubicBezTo>
                  <a:cubicBezTo>
                    <a:pt x="5744" y="1646"/>
                    <a:pt x="1646" y="5744"/>
                    <a:pt x="1646" y="1080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AE6E20A2B4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7c9ffa3f5d729b2b81e95c6eafd5a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 descr="ec2294560662bda3abbe020e075bbac6_Питер площадь Восстан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Рисунок 9" descr="x_123657c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77335" y="0"/>
            <a:ext cx="929867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388424" cy="1143000"/>
          </a:xfrm>
        </p:spPr>
        <p:txBody>
          <a:bodyPr/>
          <a:lstStyle/>
          <a:p>
            <a:r>
              <a:rPr lang="ru-RU" b="1" dirty="0"/>
              <a:t>Что такое площадь?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28800"/>
            <a:ext cx="8375848" cy="4536504"/>
          </a:xfrm>
        </p:spPr>
        <p:txBody>
          <a:bodyPr/>
          <a:lstStyle/>
          <a:p>
            <a:pPr algn="ctr"/>
            <a:r>
              <a:rPr lang="ru-RU" sz="4400" b="1" dirty="0"/>
              <a:t>Незастроенное </a:t>
            </a:r>
          </a:p>
          <a:p>
            <a:pPr algn="ctr">
              <a:buFontTx/>
              <a:buNone/>
            </a:pPr>
            <a:r>
              <a:rPr lang="ru-RU" sz="4400" dirty="0"/>
              <a:t>большое и ровное </a:t>
            </a:r>
            <a:r>
              <a:rPr lang="ru-RU" sz="4400" b="1" dirty="0"/>
              <a:t>место </a:t>
            </a:r>
          </a:p>
          <a:p>
            <a:pPr algn="ctr">
              <a:buFontTx/>
              <a:buNone/>
            </a:pPr>
            <a:r>
              <a:rPr lang="ru-RU" sz="4400" dirty="0"/>
              <a:t>       </a:t>
            </a:r>
            <a:r>
              <a:rPr lang="ru-RU" sz="4400" b="1" dirty="0"/>
              <a:t>(в городе, селе),</a:t>
            </a:r>
            <a:r>
              <a:rPr lang="ru-RU" sz="4400" dirty="0"/>
              <a:t> </a:t>
            </a:r>
          </a:p>
          <a:p>
            <a:pPr algn="ctr">
              <a:buFontTx/>
              <a:buNone/>
            </a:pPr>
            <a:r>
              <a:rPr lang="ru-RU" sz="4400" dirty="0"/>
              <a:t>от которого обычно               </a:t>
            </a:r>
            <a:r>
              <a:rPr lang="ru-RU" sz="4400" b="1" dirty="0"/>
              <a:t>расходятся </a:t>
            </a:r>
          </a:p>
          <a:p>
            <a:pPr algn="ctr">
              <a:buFontTx/>
              <a:buNone/>
            </a:pPr>
            <a:r>
              <a:rPr lang="ru-RU" sz="4400" dirty="0"/>
              <a:t>в разные стороны </a:t>
            </a:r>
            <a:r>
              <a:rPr lang="ru-RU" sz="4400" b="1" dirty="0"/>
              <a:t>улицы.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Группа 1"/>
          <p:cNvGrpSpPr>
            <a:grpSpLocks/>
          </p:cNvGrpSpPr>
          <p:nvPr/>
        </p:nvGrpSpPr>
        <p:grpSpPr bwMode="auto">
          <a:xfrm>
            <a:off x="304800" y="228600"/>
            <a:ext cx="5786438" cy="1143000"/>
            <a:chOff x="2857488" y="642918"/>
            <a:chExt cx="5786478" cy="1143008"/>
          </a:xfrm>
        </p:grpSpPr>
        <p:sp>
          <p:nvSpPr>
            <p:cNvPr id="3" name="Волна 2"/>
            <p:cNvSpPr>
              <a:spLocks noChangeArrowheads="1"/>
            </p:cNvSpPr>
            <p:nvPr/>
          </p:nvSpPr>
          <p:spPr bwMode="auto">
            <a:xfrm>
              <a:off x="2857488" y="642918"/>
              <a:ext cx="5786478" cy="1143008"/>
            </a:xfrm>
            <a:prstGeom prst="wave">
              <a:avLst>
                <a:gd name="adj1" fmla="val 13602"/>
                <a:gd name="adj2" fmla="val 4583"/>
              </a:avLst>
            </a:prstGeom>
            <a:solidFill>
              <a:srgbClr val="66FF33"/>
            </a:solidFill>
            <a:ln w="12700" cmpd="dbl" algn="ctr">
              <a:solidFill>
                <a:srgbClr val="7F7F7F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ru-RU" sz="18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4" name="Rectangle 2"/>
            <p:cNvSpPr txBox="1">
              <a:spLocks noChangeArrowheads="1"/>
            </p:cNvSpPr>
            <p:nvPr/>
          </p:nvSpPr>
          <p:spPr bwMode="auto">
            <a:xfrm>
              <a:off x="3214678" y="857231"/>
              <a:ext cx="4714908" cy="500067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chemeClr val="accent1"/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ПЛОЩАДЬ - </a:t>
              </a:r>
              <a:r>
                <a:rPr lang="ru-RU" b="1" dirty="0">
                  <a:solidFill>
                    <a:schemeClr val="accent1"/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 </a:t>
              </a:r>
              <a:br>
                <a:rPr lang="ru-RU" b="1" dirty="0">
                  <a:solidFill>
                    <a:schemeClr val="accent1"/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</a:br>
              <a:endParaRPr lang="ru-RU" b="1" dirty="0">
                <a:solidFill>
                  <a:schemeClr val="accen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3886200"/>
            <a:ext cx="2952750" cy="500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5113" indent="-265113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Владимир Даль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24200" y="1371600"/>
            <a:ext cx="5429250" cy="2438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/>
            <a:r>
              <a:rPr lang="ru-RU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это величина, которая указывает, сколько места занимает фигура на плоскости.</a:t>
            </a:r>
          </a:p>
        </p:txBody>
      </p:sp>
      <p:pic>
        <p:nvPicPr>
          <p:cNvPr id="6151" name="Picture 6" descr="Рисунок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693025" y="5334000"/>
            <a:ext cx="14509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d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2133600" cy="2514600"/>
          </a:xfrm>
          <a:prstGeom prst="rect">
            <a:avLst/>
          </a:prstGeom>
          <a:noFill/>
        </p:spPr>
      </p:pic>
      <p:pic>
        <p:nvPicPr>
          <p:cNvPr id="6153" name="Picture 9" descr="да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962400"/>
            <a:ext cx="1752600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Место на плоскости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lipArt" sz="half" idx="2"/>
          </p:nvPr>
        </p:nvSpPr>
        <p:spPr/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953000" y="2209800"/>
            <a:ext cx="3276600" cy="32004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953000" y="2209800"/>
            <a:ext cx="3276600" cy="3200400"/>
          </a:xfrm>
          <a:prstGeom prst="octagon">
            <a:avLst>
              <a:gd name="adj" fmla="val 29287"/>
            </a:avLst>
          </a:prstGeom>
          <a:solidFill>
            <a:schemeClr val="hlink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5410200" y="3429000"/>
            <a:ext cx="2438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площадь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81000" y="2057400"/>
            <a:ext cx="3886200" cy="3886200"/>
          </a:xfrm>
          <a:prstGeom prst="star8">
            <a:avLst>
              <a:gd name="adj" fmla="val 38250"/>
            </a:avLst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381000" y="2057400"/>
            <a:ext cx="3886200" cy="3886200"/>
          </a:xfrm>
          <a:prstGeom prst="star8">
            <a:avLst>
              <a:gd name="adj" fmla="val 38250"/>
            </a:avLst>
          </a:prstGeom>
          <a:solidFill>
            <a:srgbClr val="CCFF99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1295400" y="3429000"/>
            <a:ext cx="2286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площадь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30" grpId="0" animBg="1"/>
      <p:bldP spid="51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16832"/>
            <a:ext cx="80648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Площадь фигур. Сравнение площадей.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Сегодня на уроке я…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Научился…</a:t>
            </a:r>
          </a:p>
          <a:p>
            <a:r>
              <a:rPr lang="ru-RU"/>
              <a:t>Было интересно…</a:t>
            </a:r>
          </a:p>
          <a:p>
            <a:r>
              <a:rPr lang="ru-RU"/>
              <a:t>Было трудно…</a:t>
            </a:r>
          </a:p>
          <a:p>
            <a:r>
              <a:rPr lang="ru-RU"/>
              <a:t>Мои ощущения…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5715000" y="3886200"/>
            <a:ext cx="2940050" cy="1819275"/>
            <a:chOff x="1782" y="1163"/>
            <a:chExt cx="2247" cy="1740"/>
          </a:xfrm>
        </p:grpSpPr>
        <p:pic>
          <p:nvPicPr>
            <p:cNvPr id="16389" name="Picture 5" descr="little_orange_guy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97" y="1344"/>
              <a:ext cx="1966" cy="1330"/>
            </a:xfrm>
            <a:prstGeom prst="rect">
              <a:avLst/>
            </a:prstGeom>
            <a:noFill/>
          </p:spPr>
        </p:pic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 rot="2332943">
              <a:off x="1822" y="1163"/>
              <a:ext cx="374" cy="610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E7E9C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 rot="19269814">
              <a:off x="3603" y="1167"/>
              <a:ext cx="368" cy="528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E7E9C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 rot="41268779">
              <a:off x="1782" y="2173"/>
              <a:ext cx="429" cy="647"/>
            </a:xfrm>
            <a:prstGeom prst="rect">
              <a:avLst/>
            </a:prstGeom>
            <a:gradFill rotWithShape="0">
              <a:gsLst>
                <a:gs pos="0">
                  <a:srgbClr val="E8E6C6"/>
                </a:gs>
                <a:gs pos="100000">
                  <a:srgbClr val="D9D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 rot="45782238">
              <a:off x="3600" y="2256"/>
              <a:ext cx="429" cy="647"/>
            </a:xfrm>
            <a:prstGeom prst="rect">
              <a:avLst/>
            </a:prstGeom>
            <a:gradFill rotWithShape="0">
              <a:gsLst>
                <a:gs pos="0">
                  <a:srgbClr val="E8E6C6"/>
                </a:gs>
                <a:gs pos="100000">
                  <a:srgbClr val="D9D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4" name="AutoShape 10"/>
            <p:cNvSpPr>
              <a:spLocks noChangeArrowheads="1"/>
            </p:cNvSpPr>
            <p:nvPr/>
          </p:nvSpPr>
          <p:spPr bwMode="auto">
            <a:xfrm>
              <a:off x="1853" y="1220"/>
              <a:ext cx="2112" cy="1574"/>
            </a:xfrm>
            <a:custGeom>
              <a:avLst/>
              <a:gdLst>
                <a:gd name="G0" fmla="+- 1646 0 0"/>
                <a:gd name="G1" fmla="+- 21600 0 1646"/>
                <a:gd name="G2" fmla="+- 21600 0 164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46" y="10800"/>
                  </a:moveTo>
                  <a:cubicBezTo>
                    <a:pt x="1646" y="15856"/>
                    <a:pt x="5744" y="19954"/>
                    <a:pt x="10800" y="19954"/>
                  </a:cubicBezTo>
                  <a:cubicBezTo>
                    <a:pt x="15856" y="19954"/>
                    <a:pt x="19954" y="15856"/>
                    <a:pt x="19954" y="10800"/>
                  </a:cubicBezTo>
                  <a:cubicBezTo>
                    <a:pt x="19954" y="5744"/>
                    <a:pt x="15856" y="1646"/>
                    <a:pt x="10800" y="1646"/>
                  </a:cubicBezTo>
                  <a:cubicBezTo>
                    <a:pt x="5744" y="1646"/>
                    <a:pt x="1646" y="5744"/>
                    <a:pt x="1646" y="1080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71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Что такое площадь?</vt:lpstr>
      <vt:lpstr>Слайд 5</vt:lpstr>
      <vt:lpstr>Место на плоскости</vt:lpstr>
      <vt:lpstr>Слайд 7</vt:lpstr>
      <vt:lpstr>Слайд 8</vt:lpstr>
      <vt:lpstr>Сегодня на уроке я…</vt:lpstr>
      <vt:lpstr>Слайд 10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</dc:title>
  <dc:creator>Игорь</dc:creator>
  <cp:lastModifiedBy>Березайка</cp:lastModifiedBy>
  <cp:revision>19</cp:revision>
  <dcterms:created xsi:type="dcterms:W3CDTF">2011-01-15T12:26:47Z</dcterms:created>
  <dcterms:modified xsi:type="dcterms:W3CDTF">2013-01-14T13:30:27Z</dcterms:modified>
</cp:coreProperties>
</file>