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7" r:id="rId13"/>
    <p:sldId id="266" r:id="rId14"/>
    <p:sldId id="274" r:id="rId15"/>
    <p:sldId id="267" r:id="rId16"/>
    <p:sldId id="278" r:id="rId17"/>
    <p:sldId id="268" r:id="rId18"/>
    <p:sldId id="269" r:id="rId19"/>
    <p:sldId id="270" r:id="rId20"/>
    <p:sldId id="275" r:id="rId21"/>
    <p:sldId id="276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920880" cy="244827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артикуляторной гимнастики в коррекции нарушений звукопроизношения»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4043362" cy="37336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Просунуть язык между зубами и мять его зубами 5-6 раз с произнесением слога «та». Рот открыть и положение языка зафиксировать</a:t>
            </a:r>
          </a:p>
          <a:p>
            <a:r>
              <a:rPr lang="ru-RU" dirty="0" smtClean="0"/>
              <a:t>Аналогично предыдущему, но язык мнется губами с произнесением «па».</a:t>
            </a:r>
          </a:p>
          <a:p>
            <a:r>
              <a:rPr lang="ru-RU" dirty="0" smtClean="0"/>
              <a:t>Пение звука 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Упражнения на </a:t>
            </a:r>
            <a:r>
              <a:rPr lang="ru-RU" dirty="0" err="1" smtClean="0"/>
              <a:t>распластывание</a:t>
            </a:r>
            <a:r>
              <a:rPr lang="ru-RU" dirty="0" smtClean="0"/>
              <a:t> языка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71546"/>
            <a:ext cx="2628905" cy="26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7"/>
            <a:ext cx="2714644" cy="27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5"/>
            <a:ext cx="8715436" cy="100013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500" b="1" dirty="0" smtClean="0">
                <a:solidFill>
                  <a:srgbClr val="FF0000"/>
                </a:solidFill>
              </a:rPr>
              <a:t>«БЛИНЧИК»</a:t>
            </a:r>
            <a:br>
              <a:rPr lang="ru-RU" sz="6500" b="1" dirty="0" smtClean="0">
                <a:solidFill>
                  <a:srgbClr val="FF0000"/>
                </a:solidFill>
              </a:rPr>
            </a:br>
            <a:r>
              <a:rPr lang="ru-RU" sz="6200" dirty="0" smtClean="0"/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0"/>
            <a:ext cx="5972188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Игровая форма упражнения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7" descr="__64059"/>
          <p:cNvPicPr>
            <a:picLocks noChangeAspect="1" noChangeArrowheads="1"/>
          </p:cNvPicPr>
          <p:nvPr/>
        </p:nvPicPr>
        <p:blipFill>
          <a:blip r:embed="rId2"/>
          <a:srcRect t="8318" b="17081"/>
          <a:stretch>
            <a:fillRect/>
          </a:stretch>
        </p:blipFill>
        <p:spPr bwMode="auto">
          <a:xfrm>
            <a:off x="500034" y="1857364"/>
            <a:ext cx="8286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5"/>
            <a:ext cx="8786874" cy="42862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2800" dirty="0" smtClean="0"/>
              <a:t>Улыбнуться, открыть рот, покусать язык зубами та-та-та…; пошлёпать язык губами </a:t>
            </a:r>
            <a:r>
              <a:rPr lang="ru-RU" sz="2800" dirty="0" err="1" smtClean="0"/>
              <a:t>пя-пя-пя</a:t>
            </a:r>
            <a:r>
              <a:rPr lang="ru-RU" sz="2800" dirty="0" smtClean="0"/>
              <a:t>…; закусить язык зубами и протаскивать его сквозь зубы с усилием.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«МЕСИМ ТЕСТО»</a:t>
            </a:r>
            <a:endParaRPr lang="ru-RU" dirty="0"/>
          </a:p>
        </p:txBody>
      </p:sp>
      <p:pic>
        <p:nvPicPr>
          <p:cNvPr id="5" name="Picture 7" descr="__205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01024" cy="49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4329114" cy="464346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Рот открыт, попеременно фиксировать кончик языка на верхней и нижней губе.</a:t>
            </a:r>
          </a:p>
          <a:p>
            <a:endParaRPr lang="ru-RU" dirty="0" smtClean="0"/>
          </a:p>
          <a:p>
            <a:r>
              <a:rPr lang="ru-RU" dirty="0" smtClean="0"/>
              <a:t>Аналогично предыдущему, но кончик языка фиксируется на верхних и нижних резцах.</a:t>
            </a:r>
          </a:p>
          <a:p>
            <a:r>
              <a:rPr lang="ru-RU" dirty="0" smtClean="0"/>
              <a:t>Рот открыт, кончик языка фиксируется за верхними и нижними резцами.</a:t>
            </a:r>
          </a:p>
          <a:p>
            <a:endParaRPr lang="ru-RU" dirty="0" smtClean="0"/>
          </a:p>
          <a:p>
            <a:r>
              <a:rPr lang="ru-RU" dirty="0" smtClean="0"/>
              <a:t>«Горка». Язык упирается в нижние резцы и выполняется горка.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на кончик языка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340" y="371475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2428892" cy="24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8572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800" dirty="0" smtClean="0"/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66"/>
                </a:solidFill>
              </a:rPr>
              <a:t>«ВКУСНОЕ ВАРЕНЬЕ»</a:t>
            </a:r>
            <a:endParaRPr lang="ru-RU" dirty="0"/>
          </a:p>
        </p:txBody>
      </p:sp>
      <p:pic>
        <p:nvPicPr>
          <p:cNvPr id="4" name="Picture 7" descr="__42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7429499" cy="45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66"/>
                </a:solidFill>
              </a:rPr>
              <a:t>«Чистим зубки»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20" y="1142984"/>
            <a:ext cx="8572560" cy="78581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dirty="0" smtClean="0"/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8" name="Picture 7" descr="__19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7000871" cy="44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</a:t>
            </a:r>
          </a:p>
          <a:p>
            <a:pPr algn="ctr"/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66"/>
                </a:solidFill>
              </a:rPr>
              <a:t>«КИСКА СЕРДИТСЯ»</a:t>
            </a:r>
            <a:endParaRPr lang="ru-RU" dirty="0"/>
          </a:p>
        </p:txBody>
      </p:sp>
      <p:pic>
        <p:nvPicPr>
          <p:cNvPr id="4" name="Picture 7" descr="__125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2" y="1928802"/>
            <a:ext cx="7412038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13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C00CC"/>
                </a:solidFill>
              </a:rPr>
              <a:t>«КАЧЕЛИ»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214282" y="928670"/>
            <a:ext cx="8715436" cy="64294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1" name="Picture 7" descr="__10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858152" cy="499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«Орешек»           «Маляры»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Кончик языка попеременно упирается в слизистую правой и левой щеки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Рот открыт. Кончик языка попеременно упирается в слизистую правой и левой щеки.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444706" cy="3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«Лошадки»        «Грибок»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Пощелкать кончиком языка за верхними резцами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Рот открыт, язык всей массой присасывается к твердому небу.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3023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5106" y="1714488"/>
            <a:ext cx="31359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89654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/>
              <a:t>Мы произносим различные звуки благодаря подвижности и дифференцированной работе органов артикуляционного аппарата. Точность и сила этих движений развивается у ребенка постепенно, в процессе речевой деятельности. Их формированию способствует артикуляционная гимнастика, с помощью которой вырабатываются полноценные движения и определенные положения органов артикуляции, необходимые для правильного произношения звуков.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9160"/>
            <a:ext cx="5087318" cy="17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75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</a:rPr>
              <a:t>«ПАРУС»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</p:txBody>
      </p:sp>
      <p:pic>
        <p:nvPicPr>
          <p:cNvPr id="4" name="Picture 7" descr="__17139"/>
          <p:cNvPicPr>
            <a:picLocks noChangeAspect="1" noChangeArrowheads="1"/>
          </p:cNvPicPr>
          <p:nvPr/>
        </p:nvPicPr>
        <p:blipFill>
          <a:blip r:embed="rId2"/>
          <a:srcRect b="11752"/>
          <a:stretch>
            <a:fillRect/>
          </a:stretch>
        </p:blipFill>
        <p:spPr bwMode="auto">
          <a:xfrm>
            <a:off x="714348" y="1785926"/>
            <a:ext cx="8072465" cy="42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«ИНДЮК»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Приоткрыть рот, положить язык на верхнюю губу и производить движения широким передним краем языка по верхней губе вперед- назад, стараясь не отрывать язык от губы, как бы поглаживая ее. Темп упражнения, постепенно убыстряясь, затем добавить голос, чтобы слышалось «БЛ-БЛ-БЛ». Следите, чтобы язык не сужался, он должен быть широким.</a:t>
            </a:r>
          </a:p>
        </p:txBody>
      </p:sp>
      <p:pic>
        <p:nvPicPr>
          <p:cNvPr id="5" name="Picture 7" descr="__66342"/>
          <p:cNvPicPr>
            <a:picLocks noChangeAspect="1" noChangeArrowheads="1"/>
          </p:cNvPicPr>
          <p:nvPr/>
        </p:nvPicPr>
        <p:blipFill>
          <a:blip r:embed="rId2"/>
          <a:srcRect l="2499" t="12315" b="13084"/>
          <a:stretch>
            <a:fillRect/>
          </a:stretch>
        </p:blipFill>
        <p:spPr bwMode="auto">
          <a:xfrm>
            <a:off x="857224" y="2143116"/>
            <a:ext cx="8013726" cy="383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8577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Речевые дефекты все труднее поддаются коррекции традиционными способами, поэтому на данное время логопеды используют не только артикуляционную гимнастику, но и логопедический массаж. Он включает в себя массаж языка, губ, щек, скул и кистей рук.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По мнению родителей, гимнастика для рук и ног – дело привычное, знакомое, а вот зачем язык тренировать, ведь он и так «без костей» – неясно…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2924944"/>
            <a:ext cx="45365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58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языка, как и для всякой мышцы, гимнастика просто необходима, чтобы заставить его быть послушным и сильным.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Язык – главная мышца органов речи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981132" cy="18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86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Ребенок должен видеть движения языка. У взрослых артикуляция – автоматизированный навык, а ребенку необходимо через зрительное восприятие обрести этот автоматизм, постоянно упражняясь.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чего выполнять гимнастику перед зеркалом?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3880"/>
            <a:ext cx="3960440" cy="30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53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1328"/>
            <a:ext cx="4536504" cy="468397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Необходимо повторить упражнения вместе с ребенком, признаваясь ему: </a:t>
            </a:r>
            <a:r>
              <a:rPr lang="ru-RU" b="1" dirty="0" smtClean="0"/>
              <a:t>«Смотри, у меня тоже не получается, давай вместе попробуем»</a:t>
            </a:r>
            <a:r>
              <a:rPr lang="ru-RU" dirty="0" smtClean="0"/>
              <a:t>. Необходимо внушить ему веру в успех: </a:t>
            </a:r>
            <a:r>
              <a:rPr lang="ru-RU" b="1" dirty="0" smtClean="0"/>
              <a:t>«Я знаю, тебе сейчас трудно, но не у всех все получается сразу! Будет нелегко, но надо стараться». </a:t>
            </a:r>
            <a:r>
              <a:rPr lang="ru-RU" dirty="0" smtClean="0"/>
              <a:t>Дети воспитываются прежде всего на примерах старших. Вот и надо пользоваться моментом, чтобы привить им необходимые в будущем навыки.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некоторые упражнения не будут получаться с первого раза…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36" y="1628800"/>
            <a:ext cx="3987726" cy="29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01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Заниматься нужно ежедневно по 5-10 минут. Во время занятий нужно быть терпеливыми, ласковыми и спокойными, обязательно хвалить ребенка, стимулировать мотивацию к занятиям. Артикуляционная гимнастика должна проводиться систематично, в противном случае новый навык не закрепится. В процессе выполнения необходимо следить за качеством выполнения движений, снижение качества – признак переутомления, лучше этого не допускать. Все упражнения должны выполняться точно и плавно, иначе гимнастика не имеет смысла.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нужно заниматься с ребенком?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66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Итак, начинаем!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816424" cy="457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76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для губ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14884"/>
            <a:ext cx="4040188" cy="14573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«Улыбка»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Губы максимально растянуты в улыбке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714884"/>
            <a:ext cx="4041775" cy="1428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«Трубочка»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Сомкнутые губы вытянуты вперед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29856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076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836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«Роль артикуляторной гимнастики в коррекции нарушений звукопроизношения»</vt:lpstr>
      <vt:lpstr>Слайд 2</vt:lpstr>
      <vt:lpstr>Слайд 3</vt:lpstr>
      <vt:lpstr>Язык – главная мышца органов речи</vt:lpstr>
      <vt:lpstr>Для чего выполнять гимнастику перед зеркалом?</vt:lpstr>
      <vt:lpstr>Если некоторые упражнения не будут получаться с первого раза… </vt:lpstr>
      <vt:lpstr>Как нужно заниматься с ребенком?</vt:lpstr>
      <vt:lpstr>Итак, начинаем!</vt:lpstr>
      <vt:lpstr>Упражнения для губ</vt:lpstr>
      <vt:lpstr>Упражнения на распластывание языка</vt:lpstr>
      <vt:lpstr>Игровая форма упражнения</vt:lpstr>
      <vt:lpstr>«МЕСИМ ТЕСТО»</vt:lpstr>
      <vt:lpstr>Упражнения на кончик языка</vt:lpstr>
      <vt:lpstr>«ВКУСНОЕ ВАРЕНЬЕ»</vt:lpstr>
      <vt:lpstr>«Чистим зубки»</vt:lpstr>
      <vt:lpstr>«КИСКА СЕРДИТСЯ»</vt:lpstr>
      <vt:lpstr>«КАЧЕЛИ»</vt:lpstr>
      <vt:lpstr>«Орешек»           «Маляры»</vt:lpstr>
      <vt:lpstr>«Лошадки»        «Грибок»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для родителей  «Роль артикуляторной гимнастики в коррекции нарушений звукопроизношения»</dc:title>
  <dc:creator>jacha</dc:creator>
  <cp:lastModifiedBy>Admin</cp:lastModifiedBy>
  <cp:revision>20</cp:revision>
  <dcterms:created xsi:type="dcterms:W3CDTF">2012-09-23T11:16:51Z</dcterms:created>
  <dcterms:modified xsi:type="dcterms:W3CDTF">2013-03-27T16:32:06Z</dcterms:modified>
</cp:coreProperties>
</file>