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1E"/>
    <a:srgbClr val="3333FF"/>
    <a:srgbClr val="800000"/>
    <a:srgbClr val="FF0000"/>
    <a:srgbClr val="FF3300"/>
    <a:srgbClr val="990000"/>
    <a:srgbClr val="E4F3F4"/>
    <a:srgbClr val="4D4D4D"/>
    <a:srgbClr val="0066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45206-17B3-4F0F-95B0-0249B01092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27BB7-EE2E-4FF9-A567-DAC403558E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5FF19-2491-47B0-8216-6627400800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8BAFE-EF16-46E8-9055-4096D4C662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473FF-DCFE-465A-B4DD-C9E2A3FD6B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ADA2F-E231-46EC-99D9-9F57304DAC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891BA-9540-4FB1-8AD9-6918B4A1FA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1ACF1-58CA-4AB2-BC85-2F1D522785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4B556-535E-47CC-ADE5-38AA2D27D6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B2E16-B335-41EA-9A8F-F8CCD2CA32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B550B-1E94-424C-B8BF-B4DA911BB7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377A1B-06A7-4222-9035-32ACF5C10F7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>
    <p:cover dir="d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jpe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нопочка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64254" flipV="1">
            <a:off x="4787900" y="6092825"/>
            <a:ext cx="576263" cy="576263"/>
          </a:xfrm>
          <a:prstGeom prst="rect">
            <a:avLst/>
          </a:prstGeom>
          <a:noFill/>
        </p:spPr>
      </p:pic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 rot="-580047">
            <a:off x="1799681" y="1392922"/>
            <a:ext cx="4725987" cy="5635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МАДОУ Г. НИЖНЕВАРТОВСКА </a:t>
            </a:r>
          </a:p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ДС №15 «Солнышко»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 rot="-584000">
            <a:off x="1170525" y="2082263"/>
            <a:ext cx="6444000" cy="226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8000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«СТРУКТУРА, ПОРЯДОК РАЗРАБОТКИ </a:t>
            </a:r>
          </a:p>
          <a:p>
            <a:pPr algn="ctr"/>
            <a:r>
              <a:rPr lang="ru-RU" sz="3600" b="1" kern="10" spc="72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8000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И ОФОРМЛЕНИЯ </a:t>
            </a:r>
          </a:p>
          <a:p>
            <a:pPr algn="ctr"/>
            <a:r>
              <a:rPr lang="ru-RU" sz="3600" b="1" kern="10" spc="72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8000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ИННОВАЦИОННЫХ ПРОЕКТОВ»</a:t>
            </a:r>
            <a:endParaRPr lang="ru-RU" sz="3600" b="1" kern="10" spc="72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800000"/>
                  </a:gs>
                  <a:gs pos="100000">
                    <a:srgbClr val="FF0000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055" name="Picture 7" descr="20df76943c2a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2987053">
            <a:off x="1065213" y="244475"/>
            <a:ext cx="906462" cy="738188"/>
          </a:xfrm>
          <a:prstGeom prst="rect">
            <a:avLst/>
          </a:prstGeom>
          <a:noFill/>
        </p:spPr>
      </p:pic>
      <p:pic>
        <p:nvPicPr>
          <p:cNvPr id="2056" name="Picture 8" descr="20df76943c2a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9021278">
            <a:off x="192088" y="328613"/>
            <a:ext cx="1008062" cy="785812"/>
          </a:xfrm>
          <a:prstGeom prst="rect">
            <a:avLst/>
          </a:prstGeom>
          <a:noFill/>
        </p:spPr>
      </p:pic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 rot="-580047">
            <a:off x="3364539" y="4632274"/>
            <a:ext cx="4725987" cy="4347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Подготовила воспитатель:</a:t>
            </a:r>
          </a:p>
          <a:p>
            <a:pPr algn="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Литвинова Н.Н.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 rot="-580047">
            <a:off x="3934025" y="5251318"/>
            <a:ext cx="4725987" cy="458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Нижневартовск, 2015                                                  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advClick="0"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нопочка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64254" flipV="1">
            <a:off x="4787900" y="6092825"/>
            <a:ext cx="576263" cy="576263"/>
          </a:xfrm>
          <a:prstGeom prst="rect">
            <a:avLst/>
          </a:prstGeom>
          <a:noFill/>
        </p:spPr>
      </p:pic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 rot="-584000">
            <a:off x="657069" y="2084752"/>
            <a:ext cx="7904126" cy="16856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8000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СПАСИБО ЗА ВНИМАНИЕ!!!  </a:t>
            </a:r>
            <a:endParaRPr lang="ru-RU" sz="3600" b="1" kern="10" spc="72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800000"/>
                  </a:gs>
                  <a:gs pos="100000">
                    <a:srgbClr val="FF0000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055" name="Picture 7" descr="20df76943c2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2987053">
            <a:off x="1065213" y="244475"/>
            <a:ext cx="906462" cy="738188"/>
          </a:xfrm>
          <a:prstGeom prst="rect">
            <a:avLst/>
          </a:prstGeom>
          <a:noFill/>
        </p:spPr>
      </p:pic>
      <p:pic>
        <p:nvPicPr>
          <p:cNvPr id="2056" name="Picture 8" descr="20df76943c2a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9021278">
            <a:off x="192088" y="328613"/>
            <a:ext cx="1008062" cy="785812"/>
          </a:xfrm>
          <a:prstGeom prst="rect">
            <a:avLst/>
          </a:prstGeom>
          <a:noFill/>
        </p:spPr>
      </p:pic>
      <p:pic>
        <p:nvPicPr>
          <p:cNvPr id="9" name="Picture 2" descr="http://img4.vashgorod.ru/uploads/images/news/t5/f156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80" y="3786190"/>
            <a:ext cx="3044651" cy="1979023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28596" y="1928802"/>
            <a:ext cx="8135937" cy="3805238"/>
          </a:xfrm>
          <a:blipFill dpi="0" rotWithShape="1">
            <a:blip r:embed="rId2" cstate="email"/>
            <a:srcRect/>
            <a:stretch>
              <a:fillRect/>
            </a:stretch>
          </a:blipFill>
          <a:ln/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Наименование проекта;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Приоритетное направление деятельности, которому соответствует проект;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Направление проектной деятельности;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Контактная информация;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Продолжительность, сроки реализации проекта</a:t>
            </a:r>
            <a:endParaRPr lang="ru-RU" dirty="0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title"/>
          </p:nvPr>
        </p:nvSpPr>
        <p:spPr>
          <a:xfrm>
            <a:off x="539750" y="765175"/>
            <a:ext cx="7993063" cy="1143000"/>
          </a:xfrm>
          <a:blipFill dpi="0" rotWithShape="1">
            <a:blip r:embed="rId3" cstate="email"/>
            <a:srcRect/>
            <a:stretch>
              <a:fillRect/>
            </a:stretch>
          </a:blipFill>
          <a:ln/>
        </p:spPr>
        <p:txBody>
          <a:bodyPr/>
          <a:lstStyle/>
          <a:p>
            <a:r>
              <a:rPr lang="ru-RU" sz="3200" b="1" i="1" dirty="0" smtClean="0">
                <a:solidFill>
                  <a:srgbClr val="00421E"/>
                </a:solidFill>
              </a:rPr>
              <a:t>1.ИНФОРМАЦИОННАЯ КАРТА ПРОЕКТА:</a:t>
            </a:r>
            <a:endParaRPr lang="ru-RU" sz="3200" b="1" i="1" dirty="0">
              <a:solidFill>
                <a:srgbClr val="00421E"/>
              </a:solidFill>
            </a:endParaRPr>
          </a:p>
        </p:txBody>
      </p:sp>
      <p:pic>
        <p:nvPicPr>
          <p:cNvPr id="4100" name="Picture 4" descr="кнопочка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575442" flipV="1">
            <a:off x="4284663" y="6281738"/>
            <a:ext cx="576262" cy="576262"/>
          </a:xfrm>
          <a:prstGeom prst="rect">
            <a:avLst/>
          </a:prstGeom>
          <a:noFill/>
        </p:spPr>
      </p:pic>
      <p:pic>
        <p:nvPicPr>
          <p:cNvPr id="4101" name="Picture 5" descr="20df76943c2a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-142908" y="500042"/>
            <a:ext cx="1008063" cy="1079500"/>
          </a:xfrm>
          <a:prstGeom prst="rect">
            <a:avLst/>
          </a:prstGeom>
          <a:noFill/>
        </p:spPr>
      </p:pic>
      <p:pic>
        <p:nvPicPr>
          <p:cNvPr id="4103" name="Picture 7" descr="20df76943c2a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214346" y="3071810"/>
            <a:ext cx="1008063" cy="1203325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Rectangle 20" descr="18968a3ae6d8"/>
          <p:cNvSpPr>
            <a:spLocks noChangeArrowheads="1"/>
          </p:cNvSpPr>
          <p:nvPr/>
        </p:nvSpPr>
        <p:spPr bwMode="auto">
          <a:xfrm>
            <a:off x="4643438" y="1785926"/>
            <a:ext cx="3744912" cy="4143404"/>
          </a:xfrm>
          <a:prstGeom prst="rect">
            <a:avLst/>
          </a:prstGeom>
          <a:blipFill dpi="0" rotWithShape="1">
            <a:blip r:embed="rId2" cstate="email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ru-RU" sz="2800" dirty="0" smtClean="0"/>
          </a:p>
          <a:p>
            <a:pPr marL="342900" indent="-342900" algn="ctr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800" i="1" dirty="0" smtClean="0"/>
              <a:t>Описание основных мероприятий проекта</a:t>
            </a:r>
          </a:p>
          <a:p>
            <a:pPr marL="342900" indent="-342900" algn="ctr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800" i="1" dirty="0" smtClean="0"/>
              <a:t>Ожидаемые результаты проекта</a:t>
            </a:r>
          </a:p>
        </p:txBody>
      </p:sp>
      <p:sp>
        <p:nvSpPr>
          <p:cNvPr id="3090" name="Rectangle 18" descr="18968a3ae6d8"/>
          <p:cNvSpPr>
            <a:spLocks noGrp="1" noChangeArrowheads="1"/>
          </p:cNvSpPr>
          <p:nvPr>
            <p:ph type="body" idx="1"/>
          </p:nvPr>
        </p:nvSpPr>
        <p:spPr>
          <a:xfrm>
            <a:off x="642910" y="1714488"/>
            <a:ext cx="3744912" cy="4286280"/>
          </a:xfrm>
          <a:blipFill dpi="0" rotWithShape="1">
            <a:blip r:embed="rId3" cstate="email"/>
            <a:srcRect/>
            <a:stretch>
              <a:fillRect/>
            </a:stretch>
          </a:blipFill>
          <a:ln/>
        </p:spPr>
        <p:txBody>
          <a:bodyPr/>
          <a:lstStyle/>
          <a:p>
            <a:pPr algn="ctr">
              <a:buFont typeface="Wingdings" pitchFamily="2" charset="2"/>
              <a:buChar char="Ø"/>
            </a:pPr>
            <a:endParaRPr lang="ru-RU" sz="2800" i="1" dirty="0" smtClean="0"/>
          </a:p>
          <a:p>
            <a:pPr algn="ctr">
              <a:buFont typeface="Wingdings" pitchFamily="2" charset="2"/>
              <a:buChar char="Ø"/>
            </a:pPr>
            <a:r>
              <a:rPr lang="ru-RU" sz="2800" i="1" dirty="0" smtClean="0"/>
              <a:t>Обоснование проблемы</a:t>
            </a:r>
          </a:p>
          <a:p>
            <a:pPr algn="ctr">
              <a:buFont typeface="Wingdings" pitchFamily="2" charset="2"/>
              <a:buChar char="Ø"/>
            </a:pPr>
            <a:r>
              <a:rPr lang="ru-RU" sz="2800" i="1" dirty="0" smtClean="0"/>
              <a:t>Цель проекта</a:t>
            </a:r>
          </a:p>
          <a:p>
            <a:pPr algn="ctr">
              <a:buFont typeface="Wingdings" pitchFamily="2" charset="2"/>
              <a:buChar char="Ø"/>
            </a:pPr>
            <a:r>
              <a:rPr lang="ru-RU" sz="2800" i="1" dirty="0" smtClean="0"/>
              <a:t>Задачи проекта</a:t>
            </a:r>
          </a:p>
          <a:p>
            <a:pPr algn="ctr">
              <a:buFont typeface="Wingdings" pitchFamily="2" charset="2"/>
              <a:buChar char="Ø"/>
            </a:pPr>
            <a:r>
              <a:rPr lang="ru-RU" sz="2800" i="1" dirty="0" smtClean="0"/>
              <a:t>Адресная направленность проекта </a:t>
            </a:r>
            <a:endParaRPr lang="ru-RU" sz="2800" i="1" dirty="0"/>
          </a:p>
        </p:txBody>
      </p:sp>
      <p:sp>
        <p:nvSpPr>
          <p:cNvPr id="3089" name="Rectangle 17" descr="18968a3ae6d8"/>
          <p:cNvSpPr>
            <a:spLocks noGrp="1" noChangeArrowheads="1"/>
          </p:cNvSpPr>
          <p:nvPr>
            <p:ph type="title"/>
          </p:nvPr>
        </p:nvSpPr>
        <p:spPr>
          <a:xfrm>
            <a:off x="1214414" y="857232"/>
            <a:ext cx="6923088" cy="1143000"/>
          </a:xfrm>
          <a:blipFill dpi="0" rotWithShape="1">
            <a:blip r:embed="rId4" cstate="email"/>
            <a:srcRect/>
            <a:stretch>
              <a:fillRect/>
            </a:stretch>
          </a:blipFill>
          <a:ln/>
        </p:spPr>
        <p:txBody>
          <a:bodyPr/>
          <a:lstStyle/>
          <a:p>
            <a:r>
              <a:rPr lang="ru-RU" sz="3200" b="1" i="1" dirty="0" smtClean="0"/>
              <a:t>2.ОПИСАНИЕ ПРОЕКТА</a:t>
            </a:r>
            <a:endParaRPr lang="ru-RU" sz="3200" b="1" i="1" dirty="0"/>
          </a:p>
        </p:txBody>
      </p:sp>
      <p:pic>
        <p:nvPicPr>
          <p:cNvPr id="3077" name="Picture 5" descr="e76aee9fd65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14348" y="1500174"/>
            <a:ext cx="431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e76aee9fd656"/>
          <p:cNvPicPr>
            <a:picLocks noChangeAspect="1" noChangeArrowheads="1"/>
          </p:cNvPicPr>
          <p:nvPr/>
        </p:nvPicPr>
        <p:blipFill>
          <a:blip r:embed="rId6" cstate="email"/>
          <a:srcRect r="-6590"/>
          <a:stretch>
            <a:fillRect/>
          </a:stretch>
        </p:blipFill>
        <p:spPr bwMode="auto">
          <a:xfrm>
            <a:off x="1476375" y="765175"/>
            <a:ext cx="431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e76aee9fd65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643438" y="1714488"/>
            <a:ext cx="4064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15" descr="e76aee9fd656"/>
          <p:cNvPicPr>
            <a:picLocks noChangeAspect="1" noChangeArrowheads="1"/>
          </p:cNvPicPr>
          <p:nvPr/>
        </p:nvPicPr>
        <p:blipFill>
          <a:blip r:embed="rId8" cstate="email"/>
          <a:srcRect b="-24863"/>
          <a:stretch>
            <a:fillRect/>
          </a:stretch>
        </p:blipFill>
        <p:spPr bwMode="auto">
          <a:xfrm>
            <a:off x="7308850" y="765175"/>
            <a:ext cx="4318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3" name="Picture 21" descr="кнопочка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1575442" flipV="1">
            <a:off x="4284663" y="6281738"/>
            <a:ext cx="576262" cy="57626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Rectangle 20" descr="18968a3ae6d8"/>
          <p:cNvSpPr>
            <a:spLocks noChangeArrowheads="1"/>
          </p:cNvSpPr>
          <p:nvPr/>
        </p:nvSpPr>
        <p:spPr bwMode="auto">
          <a:xfrm>
            <a:off x="4643438" y="2214554"/>
            <a:ext cx="3744912" cy="4143404"/>
          </a:xfrm>
          <a:prstGeom prst="rect">
            <a:avLst/>
          </a:prstGeom>
          <a:blipFill dpi="0" rotWithShape="1">
            <a:blip r:embed="rId2" cstate="email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ru-RU" sz="2800" dirty="0" smtClean="0"/>
          </a:p>
          <a:p>
            <a:pPr marL="342900" indent="-342900" algn="ctr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800" i="1" dirty="0" smtClean="0"/>
              <a:t>Исполнители мероприятий проекта</a:t>
            </a:r>
          </a:p>
          <a:p>
            <a:pPr marL="342900" indent="-342900" algn="ctr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800" i="1" dirty="0" smtClean="0"/>
              <a:t>Интернет-сайт заявителя</a:t>
            </a:r>
          </a:p>
        </p:txBody>
      </p:sp>
      <p:sp>
        <p:nvSpPr>
          <p:cNvPr id="3090" name="Rectangle 18" descr="18968a3ae6d8"/>
          <p:cNvSpPr>
            <a:spLocks noGrp="1" noChangeArrowheads="1"/>
          </p:cNvSpPr>
          <p:nvPr>
            <p:ph type="body" idx="1"/>
          </p:nvPr>
        </p:nvSpPr>
        <p:spPr>
          <a:xfrm>
            <a:off x="642910" y="1714488"/>
            <a:ext cx="3744912" cy="4286280"/>
          </a:xfrm>
          <a:blipFill dpi="0" rotWithShape="1">
            <a:blip r:embed="rId3" cstate="email"/>
            <a:srcRect/>
            <a:stretch>
              <a:fillRect/>
            </a:stretch>
          </a:blipFill>
          <a:ln/>
        </p:spPr>
        <p:txBody>
          <a:bodyPr/>
          <a:lstStyle/>
          <a:p>
            <a:pPr algn="ctr">
              <a:buFont typeface="Wingdings" pitchFamily="2" charset="2"/>
              <a:buChar char="Ø"/>
            </a:pPr>
            <a:endParaRPr lang="ru-RU" sz="28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2800" i="1" dirty="0" smtClean="0"/>
              <a:t>Территория реализации проекта</a:t>
            </a:r>
          </a:p>
          <a:p>
            <a:pPr algn="ctr">
              <a:buFont typeface="Wingdings" pitchFamily="2" charset="2"/>
              <a:buChar char="Ø"/>
            </a:pPr>
            <a:r>
              <a:rPr lang="ru-RU" sz="2800" i="1" dirty="0" smtClean="0"/>
              <a:t>Ресурсное обеспечение проекта</a:t>
            </a:r>
          </a:p>
          <a:p>
            <a:pPr algn="ctr">
              <a:buFont typeface="Wingdings" pitchFamily="2" charset="2"/>
              <a:buChar char="Ø"/>
            </a:pPr>
            <a:r>
              <a:rPr lang="ru-RU" sz="2800" i="1" dirty="0" smtClean="0"/>
              <a:t>Управление проекта</a:t>
            </a:r>
          </a:p>
          <a:p>
            <a:pPr algn="ctr">
              <a:buFont typeface="Wingdings" pitchFamily="2" charset="2"/>
              <a:buChar char="Ø"/>
            </a:pPr>
            <a:endParaRPr lang="ru-RU" sz="2800" i="1" dirty="0" smtClean="0"/>
          </a:p>
        </p:txBody>
      </p:sp>
      <p:sp>
        <p:nvSpPr>
          <p:cNvPr id="3089" name="Rectangle 17" descr="18968a3ae6d8"/>
          <p:cNvSpPr>
            <a:spLocks noGrp="1" noChangeArrowheads="1"/>
          </p:cNvSpPr>
          <p:nvPr>
            <p:ph type="title"/>
          </p:nvPr>
        </p:nvSpPr>
        <p:spPr>
          <a:xfrm>
            <a:off x="1285852" y="857232"/>
            <a:ext cx="6923088" cy="1143000"/>
          </a:xfrm>
          <a:blipFill dpi="0" rotWithShape="1">
            <a:blip r:embed="rId4" cstate="email"/>
            <a:srcRect/>
            <a:stretch>
              <a:fillRect/>
            </a:stretch>
          </a:blipFill>
          <a:ln/>
        </p:spPr>
        <p:txBody>
          <a:bodyPr/>
          <a:lstStyle/>
          <a:p>
            <a:r>
              <a:rPr lang="ru-RU" sz="3200" b="1" i="1" dirty="0" smtClean="0"/>
              <a:t>2.ОПИСАНИЕ ПРОЕКТА</a:t>
            </a:r>
            <a:endParaRPr lang="ru-RU" sz="3200" b="1" i="1" dirty="0"/>
          </a:p>
        </p:txBody>
      </p:sp>
      <p:pic>
        <p:nvPicPr>
          <p:cNvPr id="3077" name="Picture 5" descr="e76aee9fd65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14348" y="1500174"/>
            <a:ext cx="431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e76aee9fd656"/>
          <p:cNvPicPr>
            <a:picLocks noChangeAspect="1" noChangeArrowheads="1"/>
          </p:cNvPicPr>
          <p:nvPr/>
        </p:nvPicPr>
        <p:blipFill>
          <a:blip r:embed="rId6" cstate="email"/>
          <a:srcRect r="-6590"/>
          <a:stretch>
            <a:fillRect/>
          </a:stretch>
        </p:blipFill>
        <p:spPr bwMode="auto">
          <a:xfrm>
            <a:off x="1476375" y="765175"/>
            <a:ext cx="431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e76aee9fd65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714876" y="2214554"/>
            <a:ext cx="4064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15" descr="e76aee9fd656"/>
          <p:cNvPicPr>
            <a:picLocks noChangeAspect="1" noChangeArrowheads="1"/>
          </p:cNvPicPr>
          <p:nvPr/>
        </p:nvPicPr>
        <p:blipFill>
          <a:blip r:embed="rId8" cstate="email"/>
          <a:srcRect b="-24863"/>
          <a:stretch>
            <a:fillRect/>
          </a:stretch>
        </p:blipFill>
        <p:spPr bwMode="auto">
          <a:xfrm>
            <a:off x="7308850" y="765175"/>
            <a:ext cx="4318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3" name="Picture 21" descr="кнопочка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1575442" flipV="1">
            <a:off x="4284663" y="6281738"/>
            <a:ext cx="576262" cy="57626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 descr="18968a3ae6d8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5218112"/>
          </a:xfrm>
          <a:blipFill dpi="0" rotWithShape="1">
            <a:blip r:embed="rId2" cstate="email"/>
            <a:srcRect/>
            <a:stretch>
              <a:fillRect/>
            </a:stretch>
          </a:blipFill>
          <a:ln/>
        </p:spPr>
        <p:txBody>
          <a:bodyPr/>
          <a:lstStyle/>
          <a:p>
            <a:pPr algn="ctr">
              <a:buFontTx/>
              <a:buNone/>
            </a:pPr>
            <a:endParaRPr lang="ru-RU" dirty="0"/>
          </a:p>
          <a:p>
            <a:pPr algn="ctr">
              <a:buNone/>
            </a:pPr>
            <a:endParaRPr lang="ru-RU" sz="2000" dirty="0"/>
          </a:p>
        </p:txBody>
      </p:sp>
      <p:pic>
        <p:nvPicPr>
          <p:cNvPr id="8196" name="Picture 4" descr="кнопочка">
            <a:hlinkClick r:id="" action="ppaction://hlinkshowjump?jump=endshow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575442" flipV="1">
            <a:off x="4284663" y="6281738"/>
            <a:ext cx="576262" cy="576262"/>
          </a:xfrm>
          <a:prstGeom prst="rect">
            <a:avLst/>
          </a:prstGeom>
          <a:noFill/>
        </p:spPr>
      </p:pic>
      <p:sp>
        <p:nvSpPr>
          <p:cNvPr id="4" name="Rectangle 17" descr="18968a3ae6d8"/>
          <p:cNvSpPr>
            <a:spLocks noGrp="1" noChangeArrowheads="1"/>
          </p:cNvSpPr>
          <p:nvPr>
            <p:ph type="title"/>
          </p:nvPr>
        </p:nvSpPr>
        <p:spPr>
          <a:xfrm>
            <a:off x="428596" y="571480"/>
            <a:ext cx="8286808" cy="1143000"/>
          </a:xfrm>
          <a:blipFill dpi="0" rotWithShape="1">
            <a:blip r:embed="rId4" cstate="email"/>
            <a:srcRect/>
            <a:stretch>
              <a:fillRect/>
            </a:stretch>
          </a:blipFill>
          <a:ln/>
        </p:spPr>
        <p:txBody>
          <a:bodyPr/>
          <a:lstStyle/>
          <a:p>
            <a:r>
              <a:rPr lang="ru-RU" sz="2800" b="1" i="1" dirty="0" smtClean="0"/>
              <a:t>3.МЕРОПРИЯТИЯ, </a:t>
            </a:r>
            <a:br>
              <a:rPr lang="ru-RU" sz="2800" b="1" i="1" dirty="0" smtClean="0"/>
            </a:br>
            <a:r>
              <a:rPr lang="ru-RU" sz="2800" b="1" i="1" dirty="0" smtClean="0"/>
              <a:t>РЕАЛИЗУЕМЫЕ В ПРОЕКТЕ</a:t>
            </a:r>
            <a:endParaRPr lang="ru-RU" sz="2800" b="1" i="1" dirty="0"/>
          </a:p>
        </p:txBody>
      </p:sp>
      <p:sp>
        <p:nvSpPr>
          <p:cNvPr id="5" name="Rectangle 17"/>
          <p:cNvSpPr txBox="1">
            <a:spLocks noChangeArrowheads="1"/>
          </p:cNvSpPr>
          <p:nvPr/>
        </p:nvSpPr>
        <p:spPr bwMode="auto">
          <a:xfrm>
            <a:off x="428596" y="1928802"/>
            <a:ext cx="8135937" cy="3805238"/>
          </a:xfrm>
          <a:prstGeom prst="rect">
            <a:avLst/>
          </a:prstGeom>
          <a:blipFill dpi="0" rotWithShape="1">
            <a:blip r:embed="rId5" cstate="email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1643050"/>
          <a:ext cx="8858282" cy="4643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4"/>
                <a:gridCol w="1318026"/>
                <a:gridCol w="878684"/>
                <a:gridCol w="878684"/>
                <a:gridCol w="732237"/>
                <a:gridCol w="951908"/>
                <a:gridCol w="1244802"/>
                <a:gridCol w="1244802"/>
                <a:gridCol w="1244805"/>
              </a:tblGrid>
              <a:tr h="675923">
                <a:tc rowSpan="3"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</a:p>
                    <a:p>
                      <a:r>
                        <a:rPr lang="ru-RU" sz="1050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sz="1050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Наименование мероприятия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Период реализации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Ожидаемые результаты мероприятия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Исполнители мероприятия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Отчетные документы и материалы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Апрель-сентябрь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Октябрь-декабрь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Январь-июнь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Июль-сентябрь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724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8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63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24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 descr="18968a3ae6d8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5218112"/>
          </a:xfrm>
          <a:blipFill dpi="0" rotWithShape="1">
            <a:blip r:embed="rId2" cstate="email"/>
            <a:srcRect/>
            <a:stretch>
              <a:fillRect/>
            </a:stretch>
          </a:blipFill>
          <a:ln/>
        </p:spPr>
        <p:txBody>
          <a:bodyPr/>
          <a:lstStyle/>
          <a:p>
            <a:pPr algn="ctr">
              <a:buFontTx/>
              <a:buNone/>
            </a:pPr>
            <a:endParaRPr lang="ru-RU" dirty="0"/>
          </a:p>
          <a:p>
            <a:pPr algn="ctr">
              <a:buNone/>
            </a:pPr>
            <a:endParaRPr lang="ru-RU" sz="2000" dirty="0"/>
          </a:p>
        </p:txBody>
      </p:sp>
      <p:pic>
        <p:nvPicPr>
          <p:cNvPr id="8196" name="Picture 4" descr="кнопочка">
            <a:hlinkClick r:id="" action="ppaction://hlinkshowjump?jump=endshow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575442" flipV="1">
            <a:off x="4284663" y="6281738"/>
            <a:ext cx="576262" cy="576262"/>
          </a:xfrm>
          <a:prstGeom prst="rect">
            <a:avLst/>
          </a:prstGeom>
          <a:noFill/>
        </p:spPr>
      </p:pic>
      <p:sp>
        <p:nvSpPr>
          <p:cNvPr id="4" name="Rectangle 17" descr="18968a3ae6d8"/>
          <p:cNvSpPr>
            <a:spLocks noGrp="1" noChangeArrowheads="1"/>
          </p:cNvSpPr>
          <p:nvPr>
            <p:ph type="title"/>
          </p:nvPr>
        </p:nvSpPr>
        <p:spPr>
          <a:xfrm>
            <a:off x="500034" y="714356"/>
            <a:ext cx="8286808" cy="1714512"/>
          </a:xfrm>
          <a:blipFill dpi="0" rotWithShape="1">
            <a:blip r:embed="rId4" cstate="email"/>
            <a:srcRect/>
            <a:stretch>
              <a:fillRect/>
            </a:stretch>
          </a:blipFill>
          <a:ln/>
        </p:spPr>
        <p:txBody>
          <a:bodyPr/>
          <a:lstStyle/>
          <a:p>
            <a:r>
              <a:rPr lang="ru-RU" sz="3200" b="1" i="1" dirty="0" smtClean="0"/>
              <a:t>4. Индикаторы (показатели) оценки ожидаемой эффективности реализации проекта</a:t>
            </a:r>
            <a:endParaRPr lang="ru-RU" sz="3200" b="1" i="1" dirty="0"/>
          </a:p>
        </p:txBody>
      </p:sp>
      <p:sp>
        <p:nvSpPr>
          <p:cNvPr id="5" name="Rectangle 17"/>
          <p:cNvSpPr txBox="1">
            <a:spLocks noChangeArrowheads="1"/>
          </p:cNvSpPr>
          <p:nvPr/>
        </p:nvSpPr>
        <p:spPr bwMode="auto">
          <a:xfrm>
            <a:off x="571472" y="2500306"/>
            <a:ext cx="8135937" cy="3805238"/>
          </a:xfrm>
          <a:prstGeom prst="rect">
            <a:avLst/>
          </a:prstGeom>
          <a:blipFill dpi="0" rotWithShape="1">
            <a:blip r:embed="rId5" cstate="email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5" y="1397000"/>
          <a:ext cx="8215370" cy="4568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5"/>
                <a:gridCol w="2714643"/>
                <a:gridCol w="1643074"/>
                <a:gridCol w="1643074"/>
                <a:gridCol w="1643074"/>
              </a:tblGrid>
              <a:tr h="453049"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индикатора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Значение индикатора (показателя)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36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Охват мероприятиями целевой группы проекта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52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детей, включенных в состав целевой группы проекта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34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семей с детьми, включенных в состав целевой группы проекта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семей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2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 число детей и взрослых, принимающих участие в мероприятиях проекта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32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индикаторы (показатели)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86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Включение организаций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реализацию мероприятий проекта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1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учреждений и организаций,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принимавших участие в реализации проекта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единиц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 descr="18968a3ae6d8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5218112"/>
          </a:xfrm>
          <a:blipFill dpi="0" rotWithShape="1">
            <a:blip r:embed="rId2" cstate="email"/>
            <a:srcRect/>
            <a:stretch>
              <a:fillRect/>
            </a:stretch>
          </a:blipFill>
          <a:ln/>
        </p:spPr>
        <p:txBody>
          <a:bodyPr/>
          <a:lstStyle/>
          <a:p>
            <a:pPr algn="ctr">
              <a:buFontTx/>
              <a:buNone/>
            </a:pPr>
            <a:endParaRPr lang="ru-RU" dirty="0"/>
          </a:p>
          <a:p>
            <a:pPr algn="ctr">
              <a:buNone/>
            </a:pPr>
            <a:endParaRPr lang="ru-RU" sz="2000" dirty="0"/>
          </a:p>
        </p:txBody>
      </p:sp>
      <p:pic>
        <p:nvPicPr>
          <p:cNvPr id="8196" name="Picture 4" descr="кнопочка">
            <a:hlinkClick r:id="" action="ppaction://hlinkshowjump?jump=endshow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575442" flipV="1">
            <a:off x="4284663" y="6281738"/>
            <a:ext cx="576262" cy="576262"/>
          </a:xfrm>
          <a:prstGeom prst="rect">
            <a:avLst/>
          </a:prstGeom>
          <a:noFill/>
        </p:spPr>
      </p:pic>
      <p:sp>
        <p:nvSpPr>
          <p:cNvPr id="4" name="Rectangle 17" descr="18968a3ae6d8"/>
          <p:cNvSpPr>
            <a:spLocks noGrp="1" noChangeArrowheads="1"/>
          </p:cNvSpPr>
          <p:nvPr>
            <p:ph type="title"/>
          </p:nvPr>
        </p:nvSpPr>
        <p:spPr>
          <a:xfrm>
            <a:off x="785786" y="642918"/>
            <a:ext cx="7929618" cy="1143008"/>
          </a:xfrm>
          <a:blipFill dpi="0" rotWithShape="1">
            <a:blip r:embed="rId4" cstate="email"/>
            <a:srcRect/>
            <a:stretch>
              <a:fillRect/>
            </a:stretch>
          </a:blipFill>
          <a:ln/>
        </p:spPr>
        <p:txBody>
          <a:bodyPr/>
          <a:lstStyle/>
          <a:p>
            <a:r>
              <a:rPr lang="ru-RU" sz="2400" b="1" i="1" dirty="0" smtClean="0"/>
              <a:t>4. Индикаторы (показатели) оценки ожидаемой эффективности реализации проекта</a:t>
            </a:r>
            <a:endParaRPr lang="ru-RU" sz="2400" b="1" i="1" dirty="0"/>
          </a:p>
        </p:txBody>
      </p:sp>
      <p:sp>
        <p:nvSpPr>
          <p:cNvPr id="5" name="Rectangle 17"/>
          <p:cNvSpPr txBox="1">
            <a:spLocks noChangeArrowheads="1"/>
          </p:cNvSpPr>
          <p:nvPr/>
        </p:nvSpPr>
        <p:spPr bwMode="auto">
          <a:xfrm>
            <a:off x="571472" y="2500306"/>
            <a:ext cx="8135937" cy="3805238"/>
          </a:xfrm>
          <a:prstGeom prst="rect">
            <a:avLst/>
          </a:prstGeom>
          <a:blipFill dpi="0" rotWithShape="1">
            <a:blip r:embed="rId5" cstate="email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9" y="1785926"/>
          <a:ext cx="8358245" cy="4720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403"/>
                <a:gridCol w="3343298"/>
                <a:gridCol w="1308246"/>
                <a:gridCol w="1671649"/>
                <a:gridCol w="1671649"/>
              </a:tblGrid>
              <a:tr h="453049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индикатора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Значение индикатора (показателя)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36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кадровых и общественных ресурсов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52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добровольцев, обученных навыкам работы с целевой группой и принимавших участие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практической работе с целевой группой проекта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09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специалистов, обеспечивающих реализацию мероприятий проекта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38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специалистов заинтересованных организаций, прошедших обучение по вопросам использования новых технологий и методик в работе с целевой группой проекта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5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жителей, принимающих участие в подготовке и проведении мероприятий проекта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52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индикаторы (показатели)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 descr="18968a3ae6d8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5218112"/>
          </a:xfrm>
          <a:blipFill dpi="0" rotWithShape="1">
            <a:blip r:embed="rId2" cstate="email"/>
            <a:srcRect/>
            <a:stretch>
              <a:fillRect/>
            </a:stretch>
          </a:blipFill>
          <a:ln/>
        </p:spPr>
        <p:txBody>
          <a:bodyPr/>
          <a:lstStyle/>
          <a:p>
            <a:pPr algn="ctr">
              <a:buFontTx/>
              <a:buNone/>
            </a:pPr>
            <a:endParaRPr lang="ru-RU" dirty="0"/>
          </a:p>
          <a:p>
            <a:pPr algn="ctr">
              <a:buNone/>
            </a:pPr>
            <a:endParaRPr lang="ru-RU" sz="2000" dirty="0"/>
          </a:p>
        </p:txBody>
      </p:sp>
      <p:pic>
        <p:nvPicPr>
          <p:cNvPr id="8196" name="Picture 4" descr="кнопочка">
            <a:hlinkClick r:id="" action="ppaction://hlinkshowjump?jump=endshow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575442" flipV="1">
            <a:off x="4284663" y="6281738"/>
            <a:ext cx="576262" cy="576262"/>
          </a:xfrm>
          <a:prstGeom prst="rect">
            <a:avLst/>
          </a:prstGeom>
          <a:noFill/>
        </p:spPr>
      </p:pic>
      <p:sp>
        <p:nvSpPr>
          <p:cNvPr id="4" name="Rectangle 17" descr="18968a3ae6d8"/>
          <p:cNvSpPr>
            <a:spLocks noGrp="1" noChangeArrowheads="1"/>
          </p:cNvSpPr>
          <p:nvPr>
            <p:ph type="title"/>
          </p:nvPr>
        </p:nvSpPr>
        <p:spPr>
          <a:xfrm>
            <a:off x="571472" y="428604"/>
            <a:ext cx="8286808" cy="857280"/>
          </a:xfrm>
          <a:blipFill dpi="0" rotWithShape="1">
            <a:blip r:embed="rId4" cstate="email"/>
            <a:srcRect/>
            <a:stretch>
              <a:fillRect/>
            </a:stretch>
          </a:blipFill>
          <a:ln/>
        </p:spPr>
        <p:txBody>
          <a:bodyPr/>
          <a:lstStyle/>
          <a:p>
            <a:r>
              <a:rPr lang="ru-RU" sz="2400" b="1" i="1" dirty="0" smtClean="0"/>
              <a:t>4. Индикаторы (показатели) оценки ожидаемой эффективности реализации проекта</a:t>
            </a:r>
            <a:endParaRPr lang="ru-RU" sz="2400" b="1" i="1" dirty="0"/>
          </a:p>
        </p:txBody>
      </p:sp>
      <p:sp>
        <p:nvSpPr>
          <p:cNvPr id="5" name="Rectangle 17"/>
          <p:cNvSpPr txBox="1">
            <a:spLocks noChangeArrowheads="1"/>
          </p:cNvSpPr>
          <p:nvPr/>
        </p:nvSpPr>
        <p:spPr bwMode="auto">
          <a:xfrm>
            <a:off x="571472" y="2500306"/>
            <a:ext cx="8135937" cy="3805238"/>
          </a:xfrm>
          <a:prstGeom prst="rect">
            <a:avLst/>
          </a:prstGeom>
          <a:blipFill dpi="0" rotWithShape="1">
            <a:blip r:embed="rId5" cstate="email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5" y="1214423"/>
          <a:ext cx="8215370" cy="5460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7"/>
                <a:gridCol w="3429024"/>
                <a:gridCol w="1214446"/>
                <a:gridCol w="1428759"/>
                <a:gridCol w="1643074"/>
              </a:tblGrid>
              <a:tr h="354296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индикатора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Значение индикатора (показателя)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1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137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Распространение эффективных социальных практик, новых технологий и методик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31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мероприятий по распространению новых технологий и методик в работе с целевой группой проекта (тренинги, семинары, стажировки, конференции)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единиц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31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изданных методических материалов, в которых содержится описание эффективных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 работы, технологий и методик, использованных в ходе реализации проекта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единиц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2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тираж методических материалов, изданных в рамках проекта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экземпляров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публикаций в печатных СМИ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 ходе и результатах реализации проекта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единиц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публикаций по тематике проекта, размещенных на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интернет-ресурсах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единиц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14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индикаторы (показатели)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нопочка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64254" flipV="1">
            <a:off x="4787900" y="6092825"/>
            <a:ext cx="576263" cy="576263"/>
          </a:xfrm>
          <a:prstGeom prst="rect">
            <a:avLst/>
          </a:prstGeom>
          <a:noFill/>
        </p:spPr>
      </p:pic>
      <p:pic>
        <p:nvPicPr>
          <p:cNvPr id="2055" name="Picture 7" descr="20df76943c2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2987053">
            <a:off x="1065213" y="244475"/>
            <a:ext cx="906462" cy="738188"/>
          </a:xfrm>
          <a:prstGeom prst="rect">
            <a:avLst/>
          </a:prstGeom>
          <a:noFill/>
        </p:spPr>
      </p:pic>
      <p:pic>
        <p:nvPicPr>
          <p:cNvPr id="2056" name="Picture 8" descr="20df76943c2a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9021278">
            <a:off x="192088" y="328613"/>
            <a:ext cx="1008062" cy="785812"/>
          </a:xfrm>
          <a:prstGeom prst="rect">
            <a:avLst/>
          </a:prstGeom>
          <a:noFill/>
        </p:spPr>
      </p:pic>
      <p:pic>
        <p:nvPicPr>
          <p:cNvPr id="9" name="Picture 2" descr="http://img4.vashgorod.ru/uploads/images/news/t5/f156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43702" y="4929198"/>
            <a:ext cx="1945605" cy="12646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785786" y="1071546"/>
            <a:ext cx="692948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n>
                  <a:solidFill>
                    <a:srgbClr val="FF0000"/>
                  </a:solidFill>
                </a:ln>
              </a:rPr>
              <a:t>«Метод проб и ошибок весьма неплох. </a:t>
            </a:r>
          </a:p>
          <a:p>
            <a:pPr algn="ctr"/>
            <a:r>
              <a:rPr lang="ru-RU" sz="2800" dirty="0" smtClean="0">
                <a:ln>
                  <a:solidFill>
                    <a:srgbClr val="FF0000"/>
                  </a:solidFill>
                </a:ln>
              </a:rPr>
              <a:t>Но бывает и так, что “экспериментатор” после очередной “пробы” больше никогда не делает ошибок. </a:t>
            </a:r>
          </a:p>
          <a:p>
            <a:pPr algn="ctr"/>
            <a:r>
              <a:rPr lang="ru-RU" sz="2800" dirty="0" smtClean="0">
                <a:ln>
                  <a:solidFill>
                    <a:srgbClr val="FF0000"/>
                  </a:solidFill>
                </a:ln>
              </a:rPr>
              <a:t>Поэтому изучайте опыт других, больше читайте мудрые книги. </a:t>
            </a:r>
          </a:p>
          <a:p>
            <a:pPr algn="ctr"/>
            <a:r>
              <a:rPr lang="ru-RU" sz="2800" dirty="0" smtClean="0">
                <a:ln>
                  <a:solidFill>
                    <a:srgbClr val="FF0000"/>
                  </a:solidFill>
                </a:ln>
              </a:rPr>
              <a:t>Найдите стержень проблемы, ухватитесь за него покрепче и неуклонно ему следуйте». </a:t>
            </a:r>
          </a:p>
          <a:p>
            <a:pPr algn="ctr"/>
            <a:r>
              <a:rPr lang="ru-RU" sz="2800" dirty="0" smtClean="0">
                <a:ln>
                  <a:solidFill>
                    <a:srgbClr val="FF0000"/>
                  </a:solidFill>
                </a:ln>
              </a:rPr>
              <a:t>(Из наставлений </a:t>
            </a:r>
            <a:r>
              <a:rPr lang="ru-RU" sz="2800" dirty="0" err="1" smtClean="0">
                <a:ln>
                  <a:solidFill>
                    <a:srgbClr val="FF0000"/>
                  </a:solidFill>
                </a:ln>
              </a:rPr>
              <a:t>Генеши</a:t>
            </a:r>
            <a:r>
              <a:rPr lang="ru-RU" sz="2800" dirty="0" smtClean="0">
                <a:ln>
                  <a:solidFill>
                    <a:srgbClr val="FF0000"/>
                  </a:solidFill>
                </a:ln>
              </a:rPr>
              <a:t>)</a:t>
            </a:r>
            <a:endParaRPr lang="ru-RU" sz="2800" dirty="0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  <p:transition advClick="0"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515</Words>
  <Application>Microsoft Office PowerPoint</Application>
  <PresentationFormat>Экран (4:3)</PresentationFormat>
  <Paragraphs>132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Слайд 1</vt:lpstr>
      <vt:lpstr>1.ИНФОРМАЦИОННАЯ КАРТА ПРОЕКТА:</vt:lpstr>
      <vt:lpstr>2.ОПИСАНИЕ ПРОЕКТА</vt:lpstr>
      <vt:lpstr>2.ОПИСАНИЕ ПРОЕКТА</vt:lpstr>
      <vt:lpstr>3.МЕРОПРИЯТИЯ,  РЕАЛИЗУЕМЫЕ В ПРОЕКТЕ</vt:lpstr>
      <vt:lpstr>4. Индикаторы (показатели) оценки ожидаемой эффективности реализации проекта</vt:lpstr>
      <vt:lpstr>4. Индикаторы (показатели) оценки ожидаемой эффективности реализации проекта</vt:lpstr>
      <vt:lpstr>4. Индикаторы (показатели) оценки ожидаемой эффективности реализации проекта</vt:lpstr>
      <vt:lpstr>Слайд 9</vt:lpstr>
      <vt:lpstr>Слайд 10</vt:lpstr>
    </vt:vector>
  </TitlesOfParts>
  <Company>Семья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Надежда</cp:lastModifiedBy>
  <cp:revision>10</cp:revision>
  <dcterms:created xsi:type="dcterms:W3CDTF">2011-07-01T08:30:08Z</dcterms:created>
  <dcterms:modified xsi:type="dcterms:W3CDTF">2015-11-14T11:47:12Z</dcterms:modified>
</cp:coreProperties>
</file>