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9"/>
  </p:notesMasterIdLst>
  <p:sldIdLst>
    <p:sldId id="258" r:id="rId2"/>
    <p:sldId id="283" r:id="rId3"/>
    <p:sldId id="261" r:id="rId4"/>
    <p:sldId id="262" r:id="rId5"/>
    <p:sldId id="260" r:id="rId6"/>
    <p:sldId id="264" r:id="rId7"/>
    <p:sldId id="271" r:id="rId8"/>
    <p:sldId id="272" r:id="rId9"/>
    <p:sldId id="270" r:id="rId10"/>
    <p:sldId id="274" r:id="rId11"/>
    <p:sldId id="275" r:id="rId12"/>
    <p:sldId id="277" r:id="rId13"/>
    <p:sldId id="278" r:id="rId14"/>
    <p:sldId id="279" r:id="rId15"/>
    <p:sldId id="294" r:id="rId16"/>
    <p:sldId id="295" r:id="rId17"/>
    <p:sldId id="284" r:id="rId18"/>
    <p:sldId id="287" r:id="rId19"/>
    <p:sldId id="288" r:id="rId20"/>
    <p:sldId id="289" r:id="rId21"/>
    <p:sldId id="290" r:id="rId22"/>
    <p:sldId id="293" r:id="rId23"/>
    <p:sldId id="291" r:id="rId24"/>
    <p:sldId id="292" r:id="rId25"/>
    <p:sldId id="285" r:id="rId26"/>
    <p:sldId id="280" r:id="rId27"/>
    <p:sldId id="296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C70531-30A8-4EF5-AB5C-FD4B5817A16E}" type="datetimeFigureOut">
              <a:rPr lang="ru-RU" smtClean="0"/>
              <a:pPr/>
              <a:t>10.11.2015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1B738-249D-4A07-B91C-AACAD68E619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6652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10.11.2015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10.11.2015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10.11.2015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B106E36-FD25-4E2D-B0AA-010F637433A0}" type="datetimeFigureOut">
              <a:rPr lang="ru-RU" smtClean="0"/>
              <a:pPr/>
              <a:t>10.11.2015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7239000" cy="1285884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9806" y="692696"/>
            <a:ext cx="8291264" cy="547390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ru-RU" sz="4200" b="1" dirty="0" smtClean="0">
                <a:solidFill>
                  <a:schemeClr val="accent5">
                    <a:lumMod val="50000"/>
                  </a:schemeClr>
                </a:solidFill>
              </a:rPr>
              <a:t>Тема проекта</a:t>
            </a:r>
            <a:r>
              <a:rPr lang="ru-RU" sz="2100" b="1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  <a:endParaRPr lang="ru-RU" sz="1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sz="4300" b="1" i="1" dirty="0" smtClean="0">
                <a:solidFill>
                  <a:schemeClr val="accent1">
                    <a:lumMod val="75000"/>
                  </a:schemeClr>
                </a:solidFill>
              </a:rPr>
              <a:t>«Путешествие в </a:t>
            </a:r>
            <a:r>
              <a:rPr lang="ru-RU" sz="4300" b="1" i="1" dirty="0" err="1" smtClean="0">
                <a:solidFill>
                  <a:schemeClr val="accent1">
                    <a:lumMod val="75000"/>
                  </a:schemeClr>
                </a:solidFill>
              </a:rPr>
              <a:t>Чукландию</a:t>
            </a:r>
            <a:r>
              <a:rPr lang="ru-RU" sz="4300" b="1" i="1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  <a:endParaRPr lang="ru-RU" sz="43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Знакомство с творчеством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К.И.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Чуковского</a:t>
            </a:r>
          </a:p>
          <a:p>
            <a:pPr algn="ctr">
              <a:buNone/>
            </a:pP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  <a:p>
            <a:pPr lvl="0">
              <a:buClr>
                <a:srgbClr val="AC66BB"/>
              </a:buClr>
            </a:pPr>
            <a:r>
              <a:rPr lang="ru-RU" sz="2000" i="1" dirty="0" smtClean="0">
                <a:solidFill>
                  <a:srgbClr val="AC66BB">
                    <a:lumMod val="50000"/>
                  </a:srgbClr>
                </a:solidFill>
              </a:rPr>
              <a:t>                     Проект </a:t>
            </a:r>
            <a:r>
              <a:rPr lang="ru-RU" sz="2000" i="1" dirty="0">
                <a:solidFill>
                  <a:srgbClr val="AC66BB">
                    <a:lumMod val="50000"/>
                  </a:srgbClr>
                </a:solidFill>
              </a:rPr>
              <a:t>подготовила воспитатель</a:t>
            </a:r>
          </a:p>
          <a:p>
            <a:pPr lvl="0" algn="ctr">
              <a:buClr>
                <a:srgbClr val="AC66BB"/>
              </a:buClr>
              <a:buNone/>
            </a:pPr>
            <a:r>
              <a:rPr lang="ru-RU" sz="2000" b="1" i="1" dirty="0">
                <a:solidFill>
                  <a:srgbClr val="AC66BB">
                    <a:lumMod val="50000"/>
                  </a:srgbClr>
                </a:solidFill>
                <a:cs typeface="Times New Roman" pitchFamily="18" charset="0"/>
              </a:rPr>
              <a:t>МБДОУ «Детский сад № 14» г. Городец</a:t>
            </a:r>
          </a:p>
          <a:p>
            <a:pPr lvl="0" algn="ctr">
              <a:buClr>
                <a:srgbClr val="AC66BB"/>
              </a:buClr>
              <a:buNone/>
            </a:pPr>
            <a:r>
              <a:rPr lang="ru-RU" sz="2000" i="1" dirty="0">
                <a:solidFill>
                  <a:srgbClr val="AC66BB">
                    <a:lumMod val="50000"/>
                  </a:srgbClr>
                </a:solidFill>
                <a:cs typeface="Times New Roman" pitchFamily="18" charset="0"/>
              </a:rPr>
              <a:t>Колесова Светлана Александровна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   </a:t>
            </a:r>
          </a:p>
        </p:txBody>
      </p:sp>
      <p:pic>
        <p:nvPicPr>
          <p:cNvPr id="20484" name="Picture 4" descr="http://www.nachalka.com/sites/default/userpic/sheikina/234456_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4509120"/>
            <a:ext cx="1628775" cy="1905000"/>
          </a:xfrm>
          <a:prstGeom prst="rect">
            <a:avLst/>
          </a:prstGeom>
          <a:noFill/>
        </p:spPr>
      </p:pic>
      <p:pic>
        <p:nvPicPr>
          <p:cNvPr id="20486" name="Picture 6" descr="http://www.nachalka.com/sites/default/userpic/sheikina/Doctor_201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2320" y="3860271"/>
            <a:ext cx="1428750" cy="23050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8514235"/>
              </p:ext>
            </p:extLst>
          </p:nvPr>
        </p:nvGraphicFramePr>
        <p:xfrm>
          <a:off x="611560" y="260648"/>
          <a:ext cx="8280920" cy="743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6480720"/>
              </a:tblGrid>
              <a:tr h="24482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Интеграция образовательных областей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</a:t>
                      </a:r>
                    </a:p>
                    <a:p>
                      <a:r>
                        <a:rPr lang="ru-RU" dirty="0" smtClean="0"/>
                        <a:t>Непосредственная</a:t>
                      </a:r>
                      <a:r>
                        <a:rPr lang="ru-RU" baseline="0" dirty="0" smtClean="0"/>
                        <a:t> образовательная  деятельность</a:t>
                      </a:r>
                      <a:r>
                        <a:rPr lang="ru-RU" sz="1200" baseline="0" dirty="0" smtClean="0"/>
                        <a:t>.</a:t>
                      </a:r>
                      <a:endParaRPr lang="ru-RU" dirty="0"/>
                    </a:p>
                  </a:txBody>
                  <a:tcPr/>
                </a:tc>
              </a:tr>
              <a:tr h="800080">
                <a:tc>
                  <a:txBody>
                    <a:bodyPr/>
                    <a:lstStyle/>
                    <a:p>
                      <a:pPr algn="l"/>
                      <a:r>
                        <a:rPr lang="ru-RU" sz="100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Социально-коммуникативное развитие, познавательное</a:t>
                      </a:r>
                      <a:r>
                        <a:rPr lang="ru-RU" sz="1000" i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000" i="1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развитие</a:t>
                      </a:r>
                      <a:r>
                        <a:rPr lang="ru-RU" sz="1000" i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,речевое</a:t>
                      </a:r>
                      <a:r>
                        <a:rPr lang="ru-RU" sz="100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развитие</a:t>
                      </a:r>
                      <a:r>
                        <a:rPr lang="ru-RU" sz="1000" i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ru-RU" sz="1000" i="1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00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1.</a:t>
                      </a:r>
                      <a:r>
                        <a:rPr lang="ru-RU" sz="1200" i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«</a:t>
                      </a:r>
                      <a:r>
                        <a:rPr lang="ru-RU" sz="120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Здравствуй, дедушка Корней!» Беседа о творчестве К.Чуковского.</a:t>
                      </a:r>
                    </a:p>
                    <a:p>
                      <a:pPr algn="l"/>
                      <a:r>
                        <a:rPr lang="ru-RU" sz="120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   Цель: познакомить с жизнью и творчеством писателя, вызвать устойчивый</a:t>
                      </a:r>
                      <a:r>
                        <a:rPr lang="ru-RU" sz="1200" i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  интерес  к  книге и желание читать.</a:t>
                      </a:r>
                    </a:p>
                  </a:txBody>
                  <a:tcPr/>
                </a:tc>
              </a:tr>
              <a:tr h="874360">
                <a:tc>
                  <a:txBody>
                    <a:bodyPr/>
                    <a:lstStyle/>
                    <a:p>
                      <a:pPr algn="l"/>
                      <a:r>
                        <a:rPr lang="ru-RU" sz="100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Социально-коммуникативное развитие, познавательное</a:t>
                      </a:r>
                      <a:r>
                        <a:rPr lang="ru-RU" sz="1000" i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развитие</a:t>
                      </a:r>
                      <a:r>
                        <a:rPr lang="ru-RU" sz="100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, речевое развитие</a:t>
                      </a:r>
                      <a:r>
                        <a:rPr lang="ru-RU" sz="1000" i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ru-RU" sz="1000" i="1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00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  <a:r>
                        <a:rPr lang="ru-RU" sz="1200" i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i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ndara" pitchFamily="34" charset="0"/>
                          <a:cs typeface="Arial" pitchFamily="34" charset="0"/>
                        </a:rPr>
                        <a:t>«</a:t>
                      </a:r>
                      <a:r>
                        <a:rPr lang="ru-RU" sz="120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ndara" pitchFamily="34" charset="0"/>
                          <a:cs typeface="Arial" pitchFamily="34" charset="0"/>
                        </a:rPr>
                        <a:t>Чудо – дерево»  .Формирование</a:t>
                      </a:r>
                      <a:r>
                        <a:rPr lang="ru-RU" sz="1200" i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ndara" pitchFamily="34" charset="0"/>
                          <a:cs typeface="Arial" pitchFamily="34" charset="0"/>
                        </a:rPr>
                        <a:t>  лексико - грамматических представлений.</a:t>
                      </a:r>
                    </a:p>
                    <a:p>
                      <a:pPr algn="l"/>
                      <a:r>
                        <a:rPr lang="ru-RU" sz="1200" i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ndara" pitchFamily="34" charset="0"/>
                          <a:cs typeface="Arial" pitchFamily="34" charset="0"/>
                        </a:rPr>
                        <a:t>      Цель : учить согласовывать числительное и существительное в родительном </a:t>
                      </a:r>
                    </a:p>
                    <a:p>
                      <a:pPr algn="l"/>
                      <a:r>
                        <a:rPr lang="ru-RU" sz="1200" i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ndara" pitchFamily="34" charset="0"/>
                          <a:cs typeface="Arial" pitchFamily="34" charset="0"/>
                        </a:rPr>
                        <a:t>       падеже.</a:t>
                      </a:r>
                      <a:endParaRPr lang="ru-RU" sz="1200" i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ndara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07597">
                <a:tc>
                  <a:txBody>
                    <a:bodyPr/>
                    <a:lstStyle/>
                    <a:p>
                      <a:pPr algn="l"/>
                      <a:r>
                        <a:rPr lang="ru-RU" sz="100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Социально-коммуникативное развитие, познавательное</a:t>
                      </a:r>
                      <a:r>
                        <a:rPr lang="ru-RU" sz="1000" i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развитие</a:t>
                      </a:r>
                      <a:r>
                        <a:rPr lang="ru-RU" sz="100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, речевое развитие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3.</a:t>
                      </a:r>
                      <a:r>
                        <a:rPr lang="ru-RU" sz="1200" i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«</a:t>
                      </a:r>
                      <a:r>
                        <a:rPr lang="ru-RU" sz="120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В гости</a:t>
                      </a:r>
                      <a:r>
                        <a:rPr lang="ru-RU" sz="1200" i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к бабушке Федоре» .Формирование фонетической стороны речи.</a:t>
                      </a:r>
                    </a:p>
                    <a:p>
                      <a:pPr algn="l"/>
                      <a:r>
                        <a:rPr lang="ru-RU" sz="1200" i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     Цель : учить выделять звук С в словах.</a:t>
                      </a:r>
                    </a:p>
                  </a:txBody>
                  <a:tcPr/>
                </a:tc>
              </a:tr>
              <a:tr h="507597">
                <a:tc>
                  <a:txBody>
                    <a:bodyPr/>
                    <a:lstStyle/>
                    <a:p>
                      <a:pPr algn="l"/>
                      <a:r>
                        <a:rPr lang="ru-RU" sz="100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Социально-коммуникативное развитие, познавательное</a:t>
                      </a:r>
                      <a:r>
                        <a:rPr lang="ru-RU" sz="1000" i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развитие</a:t>
                      </a:r>
                      <a:r>
                        <a:rPr lang="ru-RU" sz="100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, речевое развитие</a:t>
                      </a:r>
                    </a:p>
                    <a:p>
                      <a:pPr algn="ctr"/>
                      <a:r>
                        <a:rPr lang="ru-RU" sz="100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4.</a:t>
                      </a:r>
                      <a:r>
                        <a:rPr lang="ru-RU" sz="1200" i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«</a:t>
                      </a:r>
                      <a:r>
                        <a:rPr lang="ru-RU" sz="120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Бабочка – красавица». Развитие связной речи.</a:t>
                      </a:r>
                    </a:p>
                    <a:p>
                      <a:pPr algn="l"/>
                      <a:r>
                        <a:rPr lang="ru-RU" sz="120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     Цель </a:t>
                      </a:r>
                      <a:r>
                        <a:rPr lang="ru-RU" sz="1200" i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: учить детей составлять  описательные рассказы.</a:t>
                      </a:r>
                      <a:endParaRPr lang="ru-RU" sz="1200" i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07597">
                <a:tc>
                  <a:txBody>
                    <a:bodyPr/>
                    <a:lstStyle/>
                    <a:p>
                      <a:pPr algn="l"/>
                      <a:r>
                        <a:rPr lang="ru-RU" sz="100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Социально-коммуникативное развитие, познавательное</a:t>
                      </a:r>
                      <a:r>
                        <a:rPr lang="ru-RU" sz="1000" i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развитие</a:t>
                      </a:r>
                      <a:r>
                        <a:rPr lang="ru-RU" sz="100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, речевое развитие</a:t>
                      </a:r>
                      <a:r>
                        <a:rPr lang="ru-RU" sz="1000" i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ru-RU" sz="1000" i="1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6. «А где-то в жаркой Африке». Знакомство с животными жарких стран.</a:t>
                      </a:r>
                    </a:p>
                    <a:p>
                      <a:pPr algn="l"/>
                      <a:r>
                        <a:rPr lang="ru-RU" sz="120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      Цель</a:t>
                      </a:r>
                      <a:r>
                        <a:rPr lang="ru-RU" sz="1200" i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: расширять представления о диких животных, месте их обитания.</a:t>
                      </a:r>
                      <a:endParaRPr lang="ru-RU" sz="1200" i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182920">
                <a:tc>
                  <a:txBody>
                    <a:bodyPr/>
                    <a:lstStyle/>
                    <a:p>
                      <a:pPr algn="l"/>
                      <a:r>
                        <a:rPr lang="ru-RU" sz="100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Социально-коммуникативное развитие, художественно-эстетическое </a:t>
                      </a:r>
                      <a:r>
                        <a:rPr lang="ru-RU" sz="1000" i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развитие</a:t>
                      </a:r>
                      <a:r>
                        <a:rPr lang="ru-RU" sz="100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, речевое развитие</a:t>
                      </a:r>
                      <a:r>
                        <a:rPr lang="ru-RU" sz="1000" i="1" baseline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ru-RU" sz="1000" i="1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00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  </a:t>
                      </a:r>
                    </a:p>
                    <a:p>
                      <a:endParaRPr lang="ru-RU" sz="1000" i="1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7.</a:t>
                      </a:r>
                      <a:r>
                        <a:rPr lang="ru-RU" sz="1200" i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Продуктивная деятельность.</a:t>
                      </a:r>
                    </a:p>
                    <a:p>
                      <a:pPr algn="just"/>
                      <a:r>
                        <a:rPr lang="ru-RU" sz="1200" i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   Конструирование из бумаги « Бабочка» методом оригами.</a:t>
                      </a:r>
                    </a:p>
                    <a:p>
                      <a:pPr algn="just"/>
                      <a:r>
                        <a:rPr lang="ru-RU" sz="1200" i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   «</a:t>
                      </a:r>
                      <a:r>
                        <a:rPr lang="ru-RU" sz="1200" i="1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Книжкина</a:t>
                      </a:r>
                      <a:r>
                        <a:rPr lang="ru-RU" sz="1200" i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больница» работа с </a:t>
                      </a:r>
                      <a:r>
                        <a:rPr lang="ru-RU" sz="1200" i="1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бумагой,клеем,ножницами,скотчем</a:t>
                      </a:r>
                      <a:endParaRPr lang="ru-RU" sz="1200" i="1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pPr algn="just"/>
                      <a:r>
                        <a:rPr lang="ru-RU" sz="1200" i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   Рисование «Мой любимый герой».</a:t>
                      </a:r>
                    </a:p>
                    <a:p>
                      <a:pPr algn="just"/>
                      <a:r>
                        <a:rPr lang="ru-RU" sz="1200" i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    Цель: формировать творческое воображение при передаче образа.</a:t>
                      </a:r>
                    </a:p>
                    <a:p>
                      <a:pPr algn="just"/>
                      <a:r>
                        <a:rPr lang="ru-RU" sz="120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    Коллективная</a:t>
                      </a:r>
                      <a:r>
                        <a:rPr lang="ru-RU" sz="1200" i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работа «Чудо-дерево»</a:t>
                      </a:r>
                      <a:endParaRPr lang="ru-RU" sz="1200" i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2090427"/>
              </p:ext>
            </p:extLst>
          </p:nvPr>
        </p:nvGraphicFramePr>
        <p:xfrm>
          <a:off x="179512" y="764704"/>
          <a:ext cx="8712968" cy="5958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  <a:gridCol w="6696744"/>
              </a:tblGrid>
              <a:tr h="792088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Интеграция</a:t>
                      </a:r>
                    </a:p>
                    <a:p>
                      <a:r>
                        <a:rPr lang="ru-RU" sz="1800" baseline="0" dirty="0" smtClean="0"/>
                        <a:t> о.о.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Совместная деятельность</a:t>
                      </a:r>
                      <a:r>
                        <a:rPr lang="ru-RU" sz="1800" baseline="0" dirty="0" smtClean="0"/>
                        <a:t> взрослого и детей</a:t>
                      </a:r>
                      <a:endParaRPr lang="ru-RU" sz="1800" dirty="0"/>
                    </a:p>
                  </a:txBody>
                  <a:tcPr/>
                </a:tc>
              </a:tr>
              <a:tr h="4792974">
                <a:tc>
                  <a:txBody>
                    <a:bodyPr/>
                    <a:lstStyle/>
                    <a:p>
                      <a:endParaRPr lang="ru-RU" sz="1800" dirty="0" smtClean="0"/>
                    </a:p>
                    <a:p>
                      <a:endParaRPr lang="ru-RU" sz="1800" baseline="0" dirty="0" smtClean="0"/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i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Познавательное развитие.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b="1" i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Социально-коммуникативное развитие.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i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Речевое развитие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i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Физическое развитие.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i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Художественно-эстетическое развитие.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ru-RU" sz="1800" dirty="0" smtClean="0"/>
                    </a:p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800" i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Дидактические игры, речевые игры.</a:t>
                      </a:r>
                    </a:p>
                    <a:p>
                      <a:pPr marL="285750" lvl="0" indent="-2857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800" i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Театр «Сказка».</a:t>
                      </a:r>
                    </a:p>
                    <a:p>
                      <a:pPr marL="285750" lvl="0" indent="-2857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800" i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Беседа</a:t>
                      </a:r>
                      <a:r>
                        <a:rPr lang="ru-RU" sz="1800" i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с детьми о проекте «Как мы можем познакомить родителей со своими   любимыми  произведениями   К. Чуковского».</a:t>
                      </a:r>
                    </a:p>
                    <a:p>
                      <a:pPr marL="285750" lvl="0" indent="-2857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800" i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Драматизация  отрывка из сказки «Муха – Цокотуха».</a:t>
                      </a:r>
                    </a:p>
                    <a:p>
                      <a:pPr marL="285750" lvl="0" indent="-2857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800" i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 Ручной труд по ремонту книг « Книжкина   больница».</a:t>
                      </a:r>
                    </a:p>
                    <a:p>
                      <a:pPr marL="285750" lvl="0" indent="-2857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800" i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 Ситуация общения «У меня зазвонил телефон».</a:t>
                      </a:r>
                    </a:p>
                    <a:p>
                      <a:pPr marL="285750" lvl="0" indent="-2857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800" i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 Беседа о правильном питании «Поможем  </a:t>
                      </a:r>
                      <a:r>
                        <a:rPr lang="ru-RU" sz="1800" i="1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Барабеку</a:t>
                      </a:r>
                      <a:r>
                        <a:rPr lang="ru-RU" sz="1800" i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».</a:t>
                      </a:r>
                    </a:p>
                    <a:p>
                      <a:pPr marL="285750" lvl="0" indent="-2857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800" i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Коллективная работа »Чудо-дерево»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781952"/>
              </p:ext>
            </p:extLst>
          </p:nvPr>
        </p:nvGraphicFramePr>
        <p:xfrm>
          <a:off x="395536" y="980728"/>
          <a:ext cx="8539878" cy="3650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8516"/>
                <a:gridCol w="6521362"/>
              </a:tblGrid>
              <a:tr h="86409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Интеграция</a:t>
                      </a:r>
                      <a:r>
                        <a:rPr lang="ru-RU" sz="1800" baseline="0" dirty="0" smtClean="0"/>
                        <a:t> о.о.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Самостоятельная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 деятельность детей</a:t>
                      </a:r>
                      <a:endParaRPr lang="ru-RU" dirty="0"/>
                    </a:p>
                  </a:txBody>
                  <a:tcPr/>
                </a:tc>
              </a:tr>
              <a:tr h="278596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Речевое развитие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Физическое развитие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Социально-коммуникативное развитие</a:t>
                      </a:r>
                      <a:endParaRPr lang="ru-RU" sz="1400" i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Рассматривание</a:t>
                      </a:r>
                      <a:r>
                        <a:rPr lang="ru-RU" sz="1800" i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иллюстраций , чтение книг.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i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Развитие мелкой моторики: шнуровка, штриховка, обводка.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i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Пальчиковые  игры. Головоломки.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i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Беседы  о  нравственной  оценке поступков героев сказок.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i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Сюжетно-ролевые игры.</a:t>
                      </a:r>
                      <a:endParaRPr lang="ru-RU" sz="1800" i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6" name="Picture 2" descr="http://img1.liveinternet.ru/images/attach/c/2/67/869/67869231_1292344697_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284984"/>
            <a:ext cx="2851246" cy="3573016"/>
          </a:xfrm>
          <a:prstGeom prst="rect">
            <a:avLst/>
          </a:prstGeom>
          <a:noFill/>
        </p:spPr>
      </p:pic>
      <p:pic>
        <p:nvPicPr>
          <p:cNvPr id="6148" name="Picture 4" descr="http://img1.liveinternet.ru/images/attach/c/0/40/84/40084931_1235349089_files4qrku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3724504"/>
            <a:ext cx="2411760" cy="3133496"/>
          </a:xfrm>
          <a:prstGeom prst="rect">
            <a:avLst/>
          </a:prstGeom>
          <a:noFill/>
        </p:spPr>
      </p:pic>
      <p:pic>
        <p:nvPicPr>
          <p:cNvPr id="7" name="Picture 6" descr="http://www.nachalka.com/sites/default/userpic/sheikina/Doctor_201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2320" y="4149080"/>
            <a:ext cx="1428750" cy="2305050"/>
          </a:xfrm>
          <a:prstGeom prst="rect">
            <a:avLst/>
          </a:prstGeom>
          <a:noFill/>
        </p:spPr>
      </p:pic>
      <p:pic>
        <p:nvPicPr>
          <p:cNvPr id="8" name="Picture 6" descr="http://www.nachalka.com/sites/default/userpic/sheikina/Doctor_201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9992" y="4437112"/>
            <a:ext cx="1428750" cy="23050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4766255"/>
              </p:ext>
            </p:extLst>
          </p:nvPr>
        </p:nvGraphicFramePr>
        <p:xfrm>
          <a:off x="395536" y="1268760"/>
          <a:ext cx="8424936" cy="487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  <a:gridCol w="6048672"/>
              </a:tblGrid>
              <a:tr h="108012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Интеграция</a:t>
                      </a:r>
                    </a:p>
                    <a:p>
                      <a:r>
                        <a:rPr lang="ru-RU" sz="1800" dirty="0" smtClean="0"/>
                        <a:t>         </a:t>
                      </a:r>
                      <a:r>
                        <a:rPr lang="ru-RU" sz="1800" dirty="0" err="1" smtClean="0"/>
                        <a:t>о.о</a:t>
                      </a:r>
                      <a:r>
                        <a:rPr lang="ru-RU" sz="1800" dirty="0" smtClean="0"/>
                        <a:t>.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    Образовательная деятельность на прогулке</a:t>
                      </a:r>
                      <a:endParaRPr lang="ru-RU" sz="1800" dirty="0"/>
                    </a:p>
                  </a:txBody>
                  <a:tcPr/>
                </a:tc>
              </a:tr>
              <a:tr h="3225958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       </a:t>
                      </a:r>
                      <a:endParaRPr lang="ru-RU" sz="1600" dirty="0" smtClean="0"/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i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Познавательное развитие Физическое развитие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i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Социально-коммуникативное развитие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800" baseline="0" dirty="0" smtClean="0"/>
                        <a:t>       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80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Наблюдение</a:t>
                      </a:r>
                      <a:r>
                        <a:rPr lang="ru-RU" sz="1800" i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за деревьями.  Проблемные ситуации « Если бы на Земле не стало деревьев?», «Если бы здесь росло чудо – дерево?».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800" i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Игра – прятки «Таракашечки – букашечки попрятались».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800" i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Игра – эстафета «Ехали медведи».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800" i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Игра на метание «Потуши море».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800" i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Игра– имитация движений диких животных жарких стран. </a:t>
                      </a:r>
                      <a:endParaRPr lang="ru-RU" sz="1800" i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694915"/>
              </p:ext>
            </p:extLst>
          </p:nvPr>
        </p:nvGraphicFramePr>
        <p:xfrm>
          <a:off x="251520" y="836711"/>
          <a:ext cx="8712968" cy="56886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7422"/>
                <a:gridCol w="6455546"/>
              </a:tblGrid>
              <a:tr h="466634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Интеграция</a:t>
                      </a:r>
                      <a:r>
                        <a:rPr lang="ru-RU" sz="1800" baseline="0" dirty="0" smtClean="0"/>
                        <a:t> о.о.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 Образовательная  деятельность в режимных  моментах        </a:t>
                      </a:r>
                      <a:endParaRPr lang="ru-RU" sz="1800" dirty="0"/>
                    </a:p>
                  </a:txBody>
                  <a:tcPr/>
                </a:tc>
              </a:tr>
              <a:tr h="2021598">
                <a:tc>
                  <a:txBody>
                    <a:bodyPr/>
                    <a:lstStyle/>
                    <a:p>
                      <a:r>
                        <a:rPr lang="ru-RU" sz="180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Социально-</a:t>
                      </a:r>
                    </a:p>
                    <a:p>
                      <a:r>
                        <a:rPr lang="ru-RU" sz="180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коммуникативное развитие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aseline="0" dirty="0" smtClean="0"/>
                        <a:t> </a:t>
                      </a:r>
                      <a:r>
                        <a:rPr lang="ru-RU" sz="1800" i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Утреннее</a:t>
                      </a:r>
                      <a:r>
                        <a:rPr lang="ru-RU" sz="180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умывание:</a:t>
                      </a:r>
                      <a:r>
                        <a:rPr lang="ru-RU" sz="1800" i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«</a:t>
                      </a:r>
                      <a:r>
                        <a:rPr lang="ru-RU" sz="180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Что бы сказал нам Мойдодыр ?»</a:t>
                      </a:r>
                    </a:p>
                    <a:p>
                      <a:pPr algn="just"/>
                      <a:r>
                        <a:rPr lang="ru-RU" sz="180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Во</a:t>
                      </a:r>
                      <a:r>
                        <a:rPr lang="ru-RU" sz="1800" i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время обеда :  «Была ли у Федоры посуда, как у нас?»</a:t>
                      </a:r>
                    </a:p>
                    <a:p>
                      <a:pPr algn="just"/>
                      <a:r>
                        <a:rPr lang="ru-RU" sz="1800" i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Во время одевания: «Какая одежда  убежала от грязнули?»</a:t>
                      </a:r>
                    </a:p>
                    <a:p>
                      <a:pPr algn="just"/>
                      <a:r>
                        <a:rPr lang="ru-RU" sz="1800" i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Игра – имитация : крадемся в спальню так тихо, чтобы паук –  злодей нас не услышал.</a:t>
                      </a:r>
                      <a:endParaRPr lang="ru-RU" sz="1800" i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31511">
                <a:tc>
                  <a:txBody>
                    <a:bodyPr/>
                    <a:lstStyle/>
                    <a:p>
                      <a:endParaRPr lang="ru-RU" i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Взаимодействие с родителями, социальными партнерами.</a:t>
                      </a:r>
                      <a:endParaRPr lang="ru-RU" i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386875">
                <a:tc>
                  <a:txBody>
                    <a:bodyPr/>
                    <a:lstStyle/>
                    <a:p>
                      <a:r>
                        <a:rPr lang="ru-RU" sz="180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          </a:t>
                      </a:r>
                    </a:p>
                    <a:p>
                      <a:r>
                        <a:rPr lang="ru-RU" sz="180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Социально-коммуникативное развитие</a:t>
                      </a:r>
                    </a:p>
                    <a:p>
                      <a:r>
                        <a:rPr lang="ru-RU" sz="1800" i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Речевое развитие</a:t>
                      </a:r>
                    </a:p>
                    <a:p>
                      <a:r>
                        <a:rPr lang="ru-RU" sz="1800" i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Художественно-эстетическое развитие            </a:t>
                      </a:r>
                      <a:endParaRPr lang="ru-RU" sz="1800" i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Планирование</a:t>
                      </a:r>
                      <a:r>
                        <a:rPr lang="ru-RU" sz="1800" i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  совместной деятельности  по </a:t>
                      </a:r>
                    </a:p>
                    <a:p>
                      <a:pPr algn="just"/>
                      <a:r>
                        <a:rPr lang="ru-RU" sz="1800" i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реализации   проекта.</a:t>
                      </a:r>
                    </a:p>
                    <a:p>
                      <a:pPr algn="just"/>
                      <a:r>
                        <a:rPr lang="ru-RU" sz="1800" i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Консультация  «Путь в Страну книг. От слушателя к читателю.»</a:t>
                      </a:r>
                    </a:p>
                    <a:p>
                      <a:pPr algn="just"/>
                      <a:r>
                        <a:rPr lang="ru-RU" sz="1800" i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Изготовление дома с детьми  масок и атрибутов .</a:t>
                      </a:r>
                    </a:p>
                    <a:p>
                      <a:pPr algn="just"/>
                      <a:r>
                        <a:rPr lang="ru-RU" sz="1800" i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Совместная экскурсия  в  детскую  библиотеку.</a:t>
                      </a:r>
                    </a:p>
                    <a:p>
                      <a:pPr algn="just"/>
                      <a:r>
                        <a:rPr lang="ru-RU" sz="1800" i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Участие в конкурсе «Самая читающая семья».</a:t>
                      </a:r>
                      <a:endParaRPr lang="ru-RU" sz="1800" i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7155" y="609537"/>
            <a:ext cx="6965245" cy="936104"/>
          </a:xfrm>
        </p:spPr>
        <p:txBody>
          <a:bodyPr>
            <a:normAutofit/>
          </a:bodyPr>
          <a:lstStyle/>
          <a:p>
            <a:r>
              <a:rPr lang="ru-RU" sz="2400" b="1" i="1" dirty="0" err="1" smtClean="0">
                <a:solidFill>
                  <a:schemeClr val="bg2">
                    <a:lumMod val="50000"/>
                  </a:schemeClr>
                </a:solidFill>
              </a:rPr>
              <a:t>Проблематизация</a:t>
            </a:r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</a:rPr>
              <a:t> и введение детей в игровую ситуацию</a:t>
            </a:r>
            <a:endParaRPr lang="ru-RU" sz="24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28800"/>
            <a:ext cx="2016224" cy="208823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271423"/>
            <a:ext cx="1800200" cy="18722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03848" y="1556792"/>
            <a:ext cx="57370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А у нас зазвонил телефон: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-Кто говорит?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-Слон?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-Вы откуда?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-Мы из </a:t>
            </a:r>
            <a:r>
              <a:rPr lang="ru-RU" i="1" dirty="0" err="1" smtClean="0">
                <a:solidFill>
                  <a:srgbClr val="002060"/>
                </a:solidFill>
              </a:rPr>
              <a:t>Чукландии!Это</a:t>
            </a:r>
            <a:r>
              <a:rPr lang="ru-RU" i="1" dirty="0" smtClean="0">
                <a:solidFill>
                  <a:srgbClr val="002060"/>
                </a:solidFill>
              </a:rPr>
              <a:t> страна произведений Корнея Ивановича Чуковского.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-Что Вам надо?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-У нас беда! Случилась страшная путаница-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 все герои сказок перепутались и теперь не </a:t>
            </a:r>
          </a:p>
          <a:p>
            <a:r>
              <a:rPr lang="ru-RU" i="1" dirty="0">
                <a:solidFill>
                  <a:srgbClr val="002060"/>
                </a:solidFill>
              </a:rPr>
              <a:t>з</a:t>
            </a:r>
            <a:r>
              <a:rPr lang="ru-RU" i="1" dirty="0" smtClean="0">
                <a:solidFill>
                  <a:srgbClr val="002060"/>
                </a:solidFill>
              </a:rPr>
              <a:t>нают из каких они сказок! 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1072372" y="4142115"/>
            <a:ext cx="4262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43998" y="4326781"/>
            <a:ext cx="56141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-Помогите нам , вернуться к себе домой!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Помогите нам !!!</a:t>
            </a:r>
            <a:r>
              <a:rPr lang="ru-RU" i="1" dirty="0">
                <a:solidFill>
                  <a:srgbClr val="002060"/>
                </a:solidFill>
              </a:rPr>
              <a:t> пожалуйста ,найти свои родные </a:t>
            </a:r>
          </a:p>
          <a:p>
            <a:r>
              <a:rPr lang="ru-RU" i="1" dirty="0">
                <a:solidFill>
                  <a:srgbClr val="002060"/>
                </a:solidFill>
              </a:rPr>
              <a:t>сказки ! Нам всем хочется </a:t>
            </a:r>
          </a:p>
        </p:txBody>
      </p:sp>
    </p:spTree>
    <p:extLst>
      <p:ext uri="{BB962C8B-B14F-4D97-AF65-F5344CB8AC3E}">
        <p14:creationId xmlns:p14="http://schemas.microsoft.com/office/powerpoint/2010/main" val="358680081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3759" y="620688"/>
            <a:ext cx="6965245" cy="936104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</a:rPr>
              <a:t>Что же нам делать ? Как мы попадем в </a:t>
            </a:r>
            <a:r>
              <a:rPr lang="ru-RU" sz="2400" b="1" i="1" dirty="0" err="1" smtClean="0">
                <a:solidFill>
                  <a:schemeClr val="bg2">
                    <a:lumMod val="50000"/>
                  </a:schemeClr>
                </a:solidFill>
              </a:rPr>
              <a:t>Чукландию</a:t>
            </a:r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</a:rPr>
              <a:t>? И как нам помочь героям?</a:t>
            </a:r>
            <a:endParaRPr lang="ru-RU" sz="24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1072372" y="4142115"/>
            <a:ext cx="4262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484784"/>
            <a:ext cx="1656184" cy="1385399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3" y="4511447"/>
            <a:ext cx="2066623" cy="1672058"/>
          </a:xfrm>
          <a:prstGeom prst="rect">
            <a:avLst/>
          </a:prstGeom>
        </p:spPr>
      </p:pic>
      <p:sp>
        <p:nvSpPr>
          <p:cNvPr id="11" name="Выноска-облако 10"/>
          <p:cNvSpPr/>
          <p:nvPr/>
        </p:nvSpPr>
        <p:spPr>
          <a:xfrm>
            <a:off x="1079267" y="1561697"/>
            <a:ext cx="3139589" cy="2585323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Надо срочно попасть в </a:t>
            </a:r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</a:rPr>
              <a:t>Чукландию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и помочь её жителям! Но как мы туда попадём?</a:t>
            </a: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Облако 12"/>
          <p:cNvSpPr/>
          <p:nvPr/>
        </p:nvSpPr>
        <p:spPr>
          <a:xfrm>
            <a:off x="3347864" y="2854358"/>
            <a:ext cx="4896544" cy="3329147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Мы пойдём в библиотеку и там попадём в </a:t>
            </a:r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</a:rPr>
              <a:t>Чукландию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! Мы прочитаем много книг Корнея Чуковского, посмотрим  мультфильмы по его сказкам ,рассмотрим  иллюстрации  к произведения этого автора и тогда сможем помочь несчастным героям сказок вернуться по своим домам !</a:t>
            </a: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17119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95023" y="260649"/>
            <a:ext cx="6965245" cy="129614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Фотоотчет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196752"/>
            <a:ext cx="5328592" cy="3672408"/>
          </a:xfrm>
        </p:spPr>
      </p:pic>
      <p:sp>
        <p:nvSpPr>
          <p:cNvPr id="6" name="TextBox 5"/>
          <p:cNvSpPr txBox="1"/>
          <p:nvPr/>
        </p:nvSpPr>
        <p:spPr>
          <a:xfrm>
            <a:off x="1115616" y="4869160"/>
            <a:ext cx="66247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Мы посетили библиотеку и взяли много книг с произведениями</a:t>
            </a:r>
          </a:p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Корнея Ивановича Чуковского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26845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95023" y="260649"/>
            <a:ext cx="6965245" cy="129614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Фотоотчет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68760"/>
            <a:ext cx="3096344" cy="324036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268760"/>
            <a:ext cx="3312368" cy="32403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5616" y="4869160"/>
            <a:ext cx="66247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Мы организовали выставку книг с произведениями</a:t>
            </a:r>
          </a:p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Корнея Ивановича Чуковского и прочитали много его произведений.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32395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95023" y="260649"/>
            <a:ext cx="6965245" cy="129614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Фотоотчет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248" y="1259454"/>
            <a:ext cx="3988975" cy="31776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5616" y="4869160"/>
            <a:ext cx="6624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Мы создали «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</a:rPr>
              <a:t>Книжкину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 больницу» и отремонтировали порванные книги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63040" y="4643831"/>
            <a:ext cx="6196405" cy="107923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203424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              </a:t>
            </a:r>
            <a:r>
              <a:rPr lang="ru-RU" i="1" dirty="0" smtClean="0">
                <a:solidFill>
                  <a:schemeClr val="accent1"/>
                </a:solidFill>
              </a:rPr>
              <a:t>Актуальность</a:t>
            </a:r>
            <a:endParaRPr lang="ru-RU" i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326690"/>
            <a:ext cx="7488832" cy="3848648"/>
          </a:xfrm>
        </p:spPr>
        <p:txBody>
          <a:bodyPr>
            <a:normAutofit/>
          </a:bodyPr>
          <a:lstStyle/>
          <a:p>
            <a:pPr algn="just"/>
            <a:r>
              <a:rPr lang="ru-RU" i="1" dirty="0">
                <a:solidFill>
                  <a:schemeClr val="bg2">
                    <a:lumMod val="50000"/>
                  </a:schemeClr>
                </a:solidFill>
              </a:rPr>
              <a:t>Современные дети все реже читают книги, мало знают о поэтах и писателях. А ведь в процессе общения с книгой происходит становление личности ребенка. Поэтому важно на примере творчества детских писателей формировать нравственные понятия, расширять кругозор, обогащать внутренний мир ребёнка, повышать грамотность и образованность, развивать  коммуникативные навыки дошкольника.</a:t>
            </a: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865" y="276850"/>
            <a:ext cx="3187564" cy="2049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1419925"/>
      </p:ext>
    </p:extLst>
  </p:cSld>
  <p:clrMapOvr>
    <a:masterClrMapping/>
  </p:clrMapOvr>
  <p:transition spd="slow" advClick="0" advTm="3000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95023" y="260649"/>
            <a:ext cx="6965245" cy="129614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Фотоотчет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12776"/>
            <a:ext cx="5832648" cy="34563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5616" y="5445224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Мы показывали малышам театр «Сказка»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 flipV="1">
            <a:off x="827584" y="6093295"/>
            <a:ext cx="72008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362679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95023" y="260649"/>
            <a:ext cx="6965245" cy="129614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Фотоотчет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5154566"/>
            <a:ext cx="6768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Мы вместе с родителями рассматривали иллюстрации и рисовали любимых героев произведений 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</a:rPr>
              <a:t>К.И.Чуковского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 flipV="1">
            <a:off x="827584" y="6093295"/>
            <a:ext cx="72008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214798"/>
            <a:ext cx="4824536" cy="3883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709175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95023" y="260649"/>
            <a:ext cx="6965245" cy="129614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Фотоотчет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5445224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Наша выставка творческих работ по произведениям 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</a:rPr>
              <a:t>К.И.Чуковского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 flipV="1">
            <a:off x="827584" y="6093295"/>
            <a:ext cx="72008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4" y="1229482"/>
            <a:ext cx="6984776" cy="3999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446128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75656" y="260649"/>
            <a:ext cx="6584612" cy="129614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Фотоотчет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187624" y="1226275"/>
            <a:ext cx="3312368" cy="224580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268760"/>
            <a:ext cx="3384376" cy="22033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005064"/>
            <a:ext cx="3240360" cy="20877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005064"/>
            <a:ext cx="3392225" cy="218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67744" y="3472081"/>
            <a:ext cx="5383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Мы посмотрели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мультсказки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72648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8588"/>
            <a:ext cx="5029200" cy="37719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20999999" lon="0" rev="162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99792" y="260649"/>
            <a:ext cx="5360476" cy="129614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Фотоотчет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6056" y="2276872"/>
            <a:ext cx="3240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  <a:t>Это наше </a:t>
            </a:r>
          </a:p>
          <a:p>
            <a:pPr algn="ctr"/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  <a:t>коллективное</a:t>
            </a:r>
          </a:p>
          <a:p>
            <a:pPr algn="ctr"/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  <a:t>Чудо-дерево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 flipV="1">
            <a:off x="827584" y="6093295"/>
            <a:ext cx="72008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550116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971601" y="338138"/>
            <a:ext cx="5976663" cy="2802830"/>
          </a:xfrm>
        </p:spPr>
        <p:txBody>
          <a:bodyPr>
            <a:normAutofit/>
          </a:bodyPr>
          <a:lstStyle/>
          <a:p>
            <a:r>
              <a:rPr lang="ru-RU" sz="6600" i="1" dirty="0" smtClean="0">
                <a:solidFill>
                  <a:srgbClr val="FFC000"/>
                </a:solidFill>
              </a:rPr>
              <a:t> </a:t>
            </a:r>
            <a:endParaRPr lang="ru-RU" sz="6600" i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26" y="2996952"/>
            <a:ext cx="3168352" cy="31885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692696"/>
            <a:ext cx="3450134" cy="29624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59632" y="980728"/>
            <a:ext cx="3960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Ура! Мы узнали много произведений</a:t>
            </a:r>
          </a:p>
          <a:p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Корнея Ивановича Чуковского </a:t>
            </a:r>
            <a:endParaRPr lang="ru-RU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 и помогли героям </a:t>
            </a:r>
          </a:p>
          <a:p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сказок вернуться домой</a:t>
            </a:r>
          </a:p>
          <a:p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 в родные произведения! </a:t>
            </a: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4427984" y="3573016"/>
            <a:ext cx="3600400" cy="2615952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Спасибо Вам , ребята! </a:t>
            </a:r>
          </a:p>
          <a:p>
            <a:pPr algn="ctr"/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Мы всегда рады новым встречам с Вами!</a:t>
            </a:r>
          </a:p>
          <a:p>
            <a:pPr algn="ctr"/>
            <a:endParaRPr lang="ru-RU" i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1600" i="1" dirty="0" smtClean="0">
                <a:solidFill>
                  <a:schemeClr val="accent2">
                    <a:lumMod val="50000"/>
                  </a:schemeClr>
                </a:solidFill>
              </a:rPr>
              <a:t>Ваши любимые герои</a:t>
            </a:r>
            <a:endParaRPr lang="ru-RU" sz="1600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69447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bg2">
                    <a:lumMod val="50000"/>
                  </a:schemeClr>
                </a:solidFill>
              </a:rPr>
              <a:t>ПОДВЕДЕНИЕ  ИТОГОВ ПРОЕКТА   </a:t>
            </a:r>
            <a:endParaRPr lang="ru-RU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2060848"/>
            <a:ext cx="7408333" cy="3738728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     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Осмысливая результаты проекта, мы пришли к выводу, что данная форма работы очень эффективна в воспитании у детей интереса к чтению,  развитию у них познавательного интереса, эмоционально-волевой сферы и личностных черт ребенка. Это еще и замечательная возможность  для родителей  объективно оценить возможности своих  детей , сотрудничать с ними как с равноправными партнерами. Работа над проектом детям очень понравилась, принесла много радости , дала новые знания. Дети высказали пожелания узнать о творчестве других детских писателей , поэтому работа над проектами будет продолжена.</a:t>
            </a:r>
          </a:p>
          <a:p>
            <a:endParaRPr lang="ru-RU" sz="1800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971601" y="338138"/>
            <a:ext cx="5976663" cy="2802830"/>
          </a:xfrm>
        </p:spPr>
        <p:txBody>
          <a:bodyPr>
            <a:normAutofit/>
          </a:bodyPr>
          <a:lstStyle/>
          <a:p>
            <a:r>
              <a:rPr lang="ru-RU" sz="6600" i="1" dirty="0" smtClean="0">
                <a:solidFill>
                  <a:srgbClr val="FFC000"/>
                </a:solidFill>
              </a:rPr>
              <a:t> </a:t>
            </a:r>
            <a:r>
              <a:rPr lang="ru-RU" sz="6600" i="1" dirty="0" smtClean="0">
                <a:solidFill>
                  <a:schemeClr val="tx2">
                    <a:lumMod val="75000"/>
                  </a:schemeClr>
                </a:solidFill>
              </a:rPr>
              <a:t>Спасибо за внимание</a:t>
            </a:r>
            <a:r>
              <a:rPr lang="ru-RU" sz="6600" i="1" dirty="0" smtClean="0">
                <a:solidFill>
                  <a:schemeClr val="tx1"/>
                </a:solidFill>
              </a:rPr>
              <a:t>!</a:t>
            </a:r>
            <a:endParaRPr lang="ru-RU" sz="6600" i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audioskazki.net/wp-content/gallery/chukovsky/aibolit/p000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696" y="3140968"/>
            <a:ext cx="4670788" cy="3456384"/>
          </a:xfrm>
          <a:prstGeom prst="rect">
            <a:avLst/>
          </a:prstGeom>
          <a:noFill/>
        </p:spPr>
      </p:pic>
      <p:pic>
        <p:nvPicPr>
          <p:cNvPr id="1028" name="Picture 4" descr="http://pchelka.my1.ru/cokotuha-06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1772816"/>
            <a:ext cx="2419575" cy="2879294"/>
          </a:xfrm>
          <a:prstGeom prst="rect">
            <a:avLst/>
          </a:prstGeom>
          <a:noFill/>
        </p:spPr>
      </p:pic>
      <p:pic>
        <p:nvPicPr>
          <p:cNvPr id="1030" name="Picture 6" descr="http://im6-tub-ru.yandex.net/i?id=38895003-02-72&amp;n=2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176" y="1700808"/>
            <a:ext cx="2693099" cy="2376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7211130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476672"/>
            <a:ext cx="5053026" cy="720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Цель проекта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96752"/>
            <a:ext cx="7239000" cy="4721114"/>
          </a:xfrm>
        </p:spPr>
        <p:txBody>
          <a:bodyPr/>
          <a:lstStyle/>
          <a:p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Развитие свободной творческой личности </a:t>
            </a:r>
          </a:p>
          <a:p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ребенка, формирование устойчивого </a:t>
            </a:r>
          </a:p>
          <a:p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интереса к чтению и художественной  </a:t>
            </a:r>
          </a:p>
          <a:p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литературе через знакомство с </a:t>
            </a:r>
          </a:p>
          <a:p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произведениями  К.Чуковского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6136" y="2636912"/>
            <a:ext cx="2888616" cy="3456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573016"/>
            <a:ext cx="3960440" cy="2520281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2"/>
            <a:ext cx="2555776" cy="17281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692696"/>
            <a:ext cx="4767274" cy="43204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Задачи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268760"/>
            <a:ext cx="7177728" cy="4320480"/>
          </a:xfrm>
        </p:spPr>
        <p:txBody>
          <a:bodyPr>
            <a:normAutofit fontScale="92500"/>
          </a:bodyPr>
          <a:lstStyle/>
          <a:p>
            <a:pPr algn="just"/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Познакомить детей с жизнью и творчеством К.Чуковского.</a:t>
            </a:r>
          </a:p>
          <a:p>
            <a:pPr algn="just"/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Формировать у детей устойчивый интерес к чтению и художественной  литературе, как виду искусства.</a:t>
            </a:r>
          </a:p>
          <a:p>
            <a:pPr algn="just"/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Совершенствовать навыки правильной речи.</a:t>
            </a:r>
          </a:p>
          <a:p>
            <a:pPr algn="just"/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Воспитывать у детей чувство сострадания к слабым и беззащитным.</a:t>
            </a:r>
          </a:p>
          <a:p>
            <a:pPr algn="just"/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Развивать умение выразительно декламировать стихи, драматизировать, инсценировать.</a:t>
            </a:r>
          </a:p>
          <a:p>
            <a:pPr algn="just"/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Развивать традиции семейного чтения.</a:t>
            </a:r>
            <a:endParaRPr lang="ru-RU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581128"/>
            <a:ext cx="2042088" cy="2160240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6474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          Тип проекта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214422"/>
            <a:ext cx="7488832" cy="484632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Среднесрочный (месяц).</a:t>
            </a:r>
          </a:p>
          <a:p>
            <a:pPr>
              <a:buFont typeface="Wingdings" pitchFamily="2" charset="2"/>
              <a:buChar char="Ø"/>
            </a:pP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Групповой.</a:t>
            </a:r>
          </a:p>
          <a:p>
            <a:pPr>
              <a:buFont typeface="Wingdings" pitchFamily="2" charset="2"/>
              <a:buChar char="Ø"/>
            </a:pP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Смешанный: творческий, информационный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4098" name="Picture 2" descr="C:\Users\allusers\Desktop\картинки чуковский\image_58494_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92696"/>
            <a:ext cx="1700815" cy="185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13" y="2545061"/>
            <a:ext cx="5718175" cy="1027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590884"/>
            <a:ext cx="3121025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350088"/>
            <a:ext cx="3096344" cy="2527184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239000" cy="43204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Участники проекта и их функции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9413583"/>
              </p:ext>
            </p:extLst>
          </p:nvPr>
        </p:nvGraphicFramePr>
        <p:xfrm>
          <a:off x="755576" y="908720"/>
          <a:ext cx="7560840" cy="5655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6643"/>
                <a:gridCol w="6004197"/>
              </a:tblGrid>
              <a:tr h="73290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Участники</a:t>
                      </a:r>
                    </a:p>
                    <a:p>
                      <a:r>
                        <a:rPr lang="ru-RU" sz="1400" dirty="0" smtClean="0"/>
                        <a:t>проекта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                      </a:t>
                      </a:r>
                    </a:p>
                    <a:p>
                      <a:r>
                        <a:rPr lang="ru-RU" sz="1100" baseline="0" dirty="0" smtClean="0"/>
                        <a:t>                      </a:t>
                      </a:r>
                      <a:r>
                        <a:rPr lang="ru-RU" sz="1400" baseline="0" dirty="0" smtClean="0"/>
                        <a:t>Осуществляемые     функции</a:t>
                      </a:r>
                      <a:endParaRPr lang="ru-RU" sz="1100" dirty="0" smtClean="0"/>
                    </a:p>
                  </a:txBody>
                  <a:tcPr/>
                </a:tc>
              </a:tr>
              <a:tr h="1533833">
                <a:tc>
                  <a:txBody>
                    <a:bodyPr/>
                    <a:lstStyle/>
                    <a:p>
                      <a:r>
                        <a:rPr lang="ru-RU" sz="1600" b="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Дети</a:t>
                      </a:r>
                      <a:endParaRPr lang="ru-RU" sz="1600" b="0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>
                        <a:buFontTx/>
                        <a:buChar char="-"/>
                      </a:pPr>
                      <a:r>
                        <a:rPr lang="ru-RU" sz="1600" b="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учатся</a:t>
                      </a:r>
                      <a:r>
                        <a:rPr lang="ru-RU" sz="1600" b="0" i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видеть проблему через решение проблемных ситуаций;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ru-RU" sz="1600" b="0" i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участвуют в разнообразных видах деятельности, выступают равноправными  партнерами всех участников проекта;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ru-RU" sz="1600" b="0" i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участвуют в театрализации сказки.</a:t>
                      </a:r>
                    </a:p>
                  </a:txBody>
                  <a:tcPr/>
                </a:tc>
              </a:tr>
              <a:tr h="1533833">
                <a:tc>
                  <a:txBody>
                    <a:bodyPr/>
                    <a:lstStyle/>
                    <a:p>
                      <a:endParaRPr lang="ru-RU" sz="1600" b="0" i="1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ru-RU" sz="1600" b="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Воспитатель</a:t>
                      </a:r>
                      <a:endParaRPr lang="ru-RU" sz="1600" b="0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sz="1600" b="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 планирует непосредственную</a:t>
                      </a:r>
                      <a:r>
                        <a:rPr lang="ru-RU" sz="1600" b="0" i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образовательную       деятельность в  соответствии 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ru-RU" sz="1600" b="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  с </a:t>
                      </a:r>
                      <a:r>
                        <a:rPr lang="ru-RU" sz="1600" b="0" i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целями и задачами проекта;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600" b="0" i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 привлекает  родителей к осуществлению   проекта;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ru-RU" sz="1600" b="0" i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-  организует  развивающую среду в группе  соответственно     теме проекта .</a:t>
                      </a:r>
                      <a:endParaRPr lang="ru-RU" sz="1600" b="0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293232">
                <a:tc>
                  <a:txBody>
                    <a:bodyPr/>
                    <a:lstStyle/>
                    <a:p>
                      <a:endParaRPr lang="ru-RU" sz="1600" b="0" i="1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ru-RU" sz="1600" b="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Родители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sz="1600" b="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  читают</a:t>
                      </a:r>
                      <a:r>
                        <a:rPr lang="ru-RU" sz="1600" b="0" i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дома сказки, разучивают стихи;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600" b="0" i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  готовят  шапочки, атрибуты  к играм и драматизациям;                                                                                                    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600" b="0" i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собирают  материалы по проекту, делают вместе с детьми книжки – малышки по произведениям К. И. Чуковского.</a:t>
                      </a:r>
                    </a:p>
                  </a:txBody>
                  <a:tcPr/>
                </a:tc>
              </a:tr>
              <a:tr h="255639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15616" y="332657"/>
            <a:ext cx="6912768" cy="792882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План реализации проекта</a:t>
            </a: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74559377"/>
              </p:ext>
            </p:extLst>
          </p:nvPr>
        </p:nvGraphicFramePr>
        <p:xfrm>
          <a:off x="179512" y="1340768"/>
          <a:ext cx="8784976" cy="4752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6378"/>
                <a:gridCol w="4733819"/>
                <a:gridCol w="2044779"/>
              </a:tblGrid>
              <a:tr h="425812">
                <a:tc>
                  <a:txBody>
                    <a:bodyPr/>
                    <a:lstStyle/>
                    <a:p>
                      <a:r>
                        <a:rPr lang="ru-RU" b="1" i="1" dirty="0" smtClean="0"/>
                        <a:t>этапы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             Мероприятия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i="1" dirty="0" smtClean="0"/>
                        <a:t>Ответственные</a:t>
                      </a:r>
                      <a:endParaRPr lang="ru-RU" sz="1400" b="1" i="1" dirty="0"/>
                    </a:p>
                  </a:txBody>
                  <a:tcPr/>
                </a:tc>
              </a:tr>
              <a:tr h="1229679"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Подготовительный.</a:t>
                      </a:r>
                      <a:endParaRPr lang="ru-RU" sz="1400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sz="1400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Постановка цели, задач, определение</a:t>
                      </a:r>
                      <a:r>
                        <a:rPr lang="ru-RU" sz="1400" i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содержания и действий по реализации проекта.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i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Подбор и изучение методической  литературы по теме проекта.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i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Составление памятки для родителей «Читаем книги </a:t>
                      </a:r>
                      <a:r>
                        <a:rPr lang="ru-RU" sz="1400" i="1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К.Чуковского</a:t>
                      </a:r>
                      <a:r>
                        <a:rPr lang="ru-RU" sz="1400" i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  всей семьей».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i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Обсуждение с родителями совместных действий по реализации проекта. 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ru-RU" sz="1400" i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 </a:t>
                      </a:r>
                      <a:endParaRPr lang="ru-RU" sz="1400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i="1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ru-RU" sz="1400" i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воспитатели</a:t>
                      </a:r>
                    </a:p>
                  </a:txBody>
                  <a:tcPr/>
                </a:tc>
              </a:tr>
              <a:tr h="2315036"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Основной.</a:t>
                      </a:r>
                      <a:endParaRPr lang="ru-RU" sz="1400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-оформление</a:t>
                      </a:r>
                      <a:r>
                        <a:rPr lang="ru-RU" sz="1400" i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выставки книг в уголке чтения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i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Экскурсия в библиотеку;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i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Консультация для родителей «Воспитание будущего читателя».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i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Выставка детских рисунков и поделок;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i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Драматизация сказки «Муха-Цокотуха»;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i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Театр «Сказка»;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i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Изготовление атрибутов к сказкам </a:t>
                      </a:r>
                      <a:r>
                        <a:rPr lang="ru-RU" sz="1400" i="1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К.Чуковского</a:t>
                      </a:r>
                      <a:r>
                        <a:rPr lang="ru-RU" sz="1400" i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i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Непосредственная образовательная и совместная деятельность в   соответствии с темой проекта.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воспита</a:t>
                      </a:r>
                      <a:r>
                        <a:rPr lang="ru-RU" sz="1400" i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тели</a:t>
                      </a:r>
                      <a:endParaRPr lang="ru-RU" sz="1400" i="1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ru-RU" sz="1400" i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ро</a:t>
                      </a:r>
                      <a:r>
                        <a:rPr lang="ru-RU" sz="1400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дители</a:t>
                      </a:r>
                    </a:p>
                    <a:p>
                      <a:endParaRPr lang="ru-RU" sz="1400" i="1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endParaRPr lang="ru-RU" sz="1400" i="1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200800" cy="864096"/>
          </a:xfrm>
        </p:spPr>
        <p:txBody>
          <a:bodyPr>
            <a:normAutofit/>
          </a:bodyPr>
          <a:lstStyle/>
          <a:p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План реализации проекта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447878"/>
              </p:ext>
            </p:extLst>
          </p:nvPr>
        </p:nvGraphicFramePr>
        <p:xfrm>
          <a:off x="251520" y="1340768"/>
          <a:ext cx="8424936" cy="2376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0862"/>
                <a:gridCol w="4645849"/>
                <a:gridCol w="2028225"/>
              </a:tblGrid>
              <a:tr h="458159">
                <a:tc>
                  <a:txBody>
                    <a:bodyPr/>
                    <a:lstStyle/>
                    <a:p>
                      <a:r>
                        <a:rPr lang="ru-RU" b="1" i="1" dirty="0" smtClean="0"/>
                        <a:t>этапы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             Мероприятия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i="1" dirty="0" smtClean="0"/>
                        <a:t>Ответственные</a:t>
                      </a:r>
                      <a:endParaRPr lang="ru-RU" sz="1400" b="1" i="1" dirty="0"/>
                    </a:p>
                  </a:txBody>
                  <a:tcPr/>
                </a:tc>
              </a:tr>
              <a:tr h="1918105"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Заключитель</a:t>
                      </a:r>
                      <a:r>
                        <a:rPr lang="ru-RU" sz="1400" i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ный.  </a:t>
                      </a:r>
                    </a:p>
                    <a:p>
                      <a:r>
                        <a:rPr lang="ru-RU" sz="1400" i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     </a:t>
                      </a:r>
                      <a:endParaRPr lang="ru-RU" sz="1400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sz="1400" i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Развлечение « В гостях у дедушки Корнея».</a:t>
                      </a:r>
                    </a:p>
                    <a:p>
                      <a:pPr>
                        <a:buFontTx/>
                        <a:buChar char="-"/>
                      </a:pPr>
                      <a:endParaRPr lang="ru-RU" sz="1400" i="1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400" i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Подведение итогов конкурса «Самая читающая   семья»</a:t>
                      </a:r>
                    </a:p>
                    <a:p>
                      <a:pPr algn="just">
                        <a:buFontTx/>
                        <a:buNone/>
                      </a:pPr>
                      <a:endParaRPr lang="ru-RU" sz="1400" i="1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400" i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Конкурс  чтецов « Я люблю стихи».</a:t>
                      </a:r>
                    </a:p>
                    <a:p>
                      <a:pPr algn="r">
                        <a:buFontTx/>
                        <a:buChar char="-"/>
                      </a:pPr>
                      <a:r>
                        <a:rPr lang="ru-RU" sz="1400" i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 </a:t>
                      </a:r>
                      <a:endParaRPr lang="ru-RU" sz="1400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i="1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ru-RU" sz="1400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Воспитатели</a:t>
                      </a:r>
                      <a:r>
                        <a:rPr lang="ru-RU" sz="1400" i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группы</a:t>
                      </a:r>
                      <a:endParaRPr lang="ru-RU" sz="1400" i="1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endParaRPr lang="ru-RU" sz="1400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70" name="Picture 2" descr="C:\Users\allusers\Desktop\картинки чуковский\d8e55f3f63c0873b9eb260a372e5c4abe0924ac9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0355">
            <a:off x="5076054" y="3815557"/>
            <a:ext cx="2592289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llusers\Desktop\картинки чуковский\image_56851_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1084">
            <a:off x="1622096" y="3766494"/>
            <a:ext cx="247133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692697"/>
            <a:ext cx="6965245" cy="1152128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Планируемый результат проекта</a:t>
            </a:r>
            <a:endParaRPr lang="ru-RU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916832"/>
            <a:ext cx="7632848" cy="432048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Дети глубже знакомятся с творчеством  К.Чуковского, получают  опыт коллективной деятельности, у  них формируется читательский интерес, расширяется активный словарь, развивается грамматический строй  и связная речь . Происходит  развитие творческой активности и социализация личности ребенка.                         </a:t>
            </a:r>
          </a:p>
          <a:p>
            <a:pPr algn="just">
              <a:lnSpc>
                <a:spcPct val="150000"/>
              </a:lnSpc>
            </a:pP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У родителей   формируется положительное отношение к совместной работе с детьми и педагогами, накапливаются традиции семейного чтения.</a:t>
            </a:r>
            <a:endParaRPr lang="ru-RU" sz="2000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1463</TotalTime>
  <Words>1451</Words>
  <Application>Microsoft Office PowerPoint</Application>
  <PresentationFormat>Экран (4:3)</PresentationFormat>
  <Paragraphs>228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Кнопка</vt:lpstr>
      <vt:lpstr>                 </vt:lpstr>
      <vt:lpstr>              Актуальность</vt:lpstr>
      <vt:lpstr>Цель проекта</vt:lpstr>
      <vt:lpstr>Задачи</vt:lpstr>
      <vt:lpstr>            Тип проекта</vt:lpstr>
      <vt:lpstr>Участники проекта и их функции</vt:lpstr>
      <vt:lpstr>План реализации проекта</vt:lpstr>
      <vt:lpstr>План реализации проекта</vt:lpstr>
      <vt:lpstr>Планируемый результат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Проблематизация и введение детей в игровую ситуацию</vt:lpstr>
      <vt:lpstr>Что же нам делать ? Как мы попадем в Чукландию? И как нам помочь героям?</vt:lpstr>
      <vt:lpstr>Фотоотчет</vt:lpstr>
      <vt:lpstr>Фотоотчет</vt:lpstr>
      <vt:lpstr>Фотоотчет</vt:lpstr>
      <vt:lpstr>Фотоотчет</vt:lpstr>
      <vt:lpstr>Фотоотчет</vt:lpstr>
      <vt:lpstr>Фотоотчет</vt:lpstr>
      <vt:lpstr>Фотоотчет</vt:lpstr>
      <vt:lpstr>Фотоотчет</vt:lpstr>
      <vt:lpstr> </vt:lpstr>
      <vt:lpstr>ПОДВЕДЕНИЕ  ИТОГОВ ПРОЕКТА   </vt:lpstr>
      <vt:lpstr> 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деятельность в логопедической работе</dc:title>
  <dc:creator>hp pavilion</dc:creator>
  <cp:lastModifiedBy>hp pavilion</cp:lastModifiedBy>
  <cp:revision>194</cp:revision>
  <dcterms:modified xsi:type="dcterms:W3CDTF">2015-11-10T17:21:35Z</dcterms:modified>
</cp:coreProperties>
</file>