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606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15306-F99E-4092-B8D7-AE40E320635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D0DCC-DB44-4C77-9301-F3368B49C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D0DCC-DB44-4C77-9301-F3368B49CA1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esktop\&#1055;&#1077;&#1076;&#1095;&#1090;&#1077;&#1085;&#1080;&#1103;%202014%20&#1055;&#1077;&#1088;&#1080;&#1085;&#1072;%20&#1054;%20&#1057;\&#1087;&#1088;&#1077;&#1079;&#1077;&#1085;&#1090;%20&#1044;&#1045;&#1058;&#1048;%20&#1055;&#1059;&#1064;&#1050;&#1048;&#1053;&#1040;%20%20&#1040;&#1053;&#1048;&#1057;&#1040;.pptx" TargetMode="External"/><Relationship Id="rId2" Type="http://schemas.openxmlformats.org/officeDocument/2006/relationships/hyperlink" Target="file:///C:\Users\user\Desktop\&#1055;&#1077;&#1076;&#1095;&#1090;&#1077;&#1085;&#1080;&#1103;%202014%20&#1055;&#1077;&#1088;&#1080;&#1085;&#1072;%20&#1054;%20&#1057;\&#1087;&#1080;&#1089;&#1100;&#1084;&#1077;&#1085;%20&#1074;&#1072;&#1088;%20&#1088;&#1077;&#1092;&#1077;&#1088;&#1072;&#1090;%20&#1056;&#1072;&#1079;&#1091;&#1084;&#1086;&#1074;&#1072;%20&#1057;&#1077;&#1084;&#1100;&#1103;%20&#1055;&#1091;&#1096;&#1082;&#1080;&#1085;&#1072;%20&#1043;&#1054;&#1058;&#1054;&#1042;&#1040;&#1071;.rt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user\Desktop\&#1055;&#1077;&#1076;&#1095;&#1090;&#1077;&#1085;&#1080;&#1103;%202014%20&#1055;&#1077;&#1088;&#1080;&#1085;&#1072;%20&#1054;%20&#1057;\&#1055;&#1088;&#1086;&#1077;&#1082;&#1090;%20&#1085;&#1072;%20&#1090;&#1077;&#1084;&#1091;%20&#1040;&#1085;&#1072;&#1089;&#1090;&#1072;&#1089;&#1080;&#1103;%20&#1041;&#1086;&#1088;&#1080;&#1089;&#1086;&#1074;&#1072;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57;&#1090;&#1091;&#1087;&#1077;&#1085;&#1080;-&#1082;&#1086;&#1085;&#1092;&#1077;&#1088;&#1077;&#1085;&#1094;&#1080;&#1103;.pp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54;&#1082;&#1090;&#1103;&#1073;&#1088;&#1100;%2011,%202013.wmv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user\Desktop\&#1055;&#1077;&#1076;&#1095;&#1090;&#1077;&#1085;&#1080;&#1103;%202014%20&#1055;&#1077;&#1088;&#1080;&#1085;&#1072;%20&#1054;%20&#1057;\Deti-Online.com%20-%20&#1042;%20&#1082;&#1072;&#1078;&#1076;&#1086;&#1084;%20&#1084;&#1072;&#1083;&#1077;&#1085;&#1100;&#1082;&#1086;&#1084;%20&#1088;&#1077;&#1073;&#1077;&#1085;&#1082;&#1077;.mp3" TargetMode="Externa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Проектная деятельность учащихся начальной школы.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954080" cy="197621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Автор: Перина О.С.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МКОУ: «</a:t>
            </a:r>
            <a:r>
              <a:rPr lang="ru-RU" dirty="0" err="1" smtClean="0"/>
              <a:t>Шамарская</a:t>
            </a:r>
            <a:r>
              <a:rPr lang="ru-RU" dirty="0" smtClean="0"/>
              <a:t> СОШ №26»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7860034" cy="418782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Цель - </a:t>
            </a:r>
            <a:r>
              <a:rPr lang="ru-RU" dirty="0" smtClean="0"/>
              <a:t>создание условий для успешного освоения учащимися основ проектно-исследовательской деятельности.</a:t>
            </a:r>
          </a:p>
          <a:p>
            <a:r>
              <a:rPr lang="ru-RU" b="1" dirty="0" smtClean="0"/>
              <a:t>Задачи программы </a:t>
            </a:r>
            <a:r>
              <a:rPr lang="ru-RU" dirty="0" smtClean="0"/>
              <a:t>определяю следующие:</a:t>
            </a:r>
          </a:p>
          <a:p>
            <a:r>
              <a:rPr lang="ru-RU" dirty="0" smtClean="0"/>
              <a:t>-формировать представление об  проектно-исследовательском обучении как ведущем способе учебной деятельности;</a:t>
            </a:r>
          </a:p>
          <a:p>
            <a:r>
              <a:rPr lang="ru-RU" dirty="0" smtClean="0"/>
              <a:t>-обучать специальным знаниям, необходимым для проведения самостоятельных исследований;</a:t>
            </a:r>
          </a:p>
          <a:p>
            <a:r>
              <a:rPr lang="ru-RU" dirty="0" smtClean="0"/>
              <a:t>-формировать навыки и развивать умения исследовательского поиска;</a:t>
            </a:r>
          </a:p>
          <a:p>
            <a:r>
              <a:rPr lang="ru-RU" dirty="0" smtClean="0"/>
              <a:t>-развивать познавательные потребности и </a:t>
            </a:r>
            <a:r>
              <a:rPr lang="ru-RU" dirty="0" err="1" smtClean="0"/>
              <a:t>креативность</a:t>
            </a:r>
            <a:r>
              <a:rPr lang="ru-RU" dirty="0" smtClean="0"/>
              <a:t> мышления.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эффективности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45024"/>
            <a:ext cx="7772400" cy="25922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- результативности участия детей в мероприятиях, выставках, олимпиадах; интеллектуальных марафонах, конкурсах;</a:t>
            </a:r>
          </a:p>
          <a:p>
            <a:pPr algn="ctr"/>
            <a:r>
              <a:rPr lang="ru-RU" b="1" dirty="0" smtClean="0"/>
              <a:t>- степени развитии мотивации детей на различные виды  научно – познавательной деятельности;</a:t>
            </a:r>
          </a:p>
          <a:p>
            <a:pPr algn="ctr"/>
            <a:r>
              <a:rPr lang="ru-RU" b="1" dirty="0" smtClean="0"/>
              <a:t>- результатам диагностики психологического и эмоционального состояния младших школьников;</a:t>
            </a:r>
          </a:p>
          <a:p>
            <a:pPr algn="ctr"/>
            <a:r>
              <a:rPr lang="ru-RU" b="1" dirty="0" smtClean="0"/>
              <a:t>- степени активности и результатам детей в мероприятиях и разных видах деятельности.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4"/>
            <a:ext cx="7355978" cy="599512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Работа над проектом предполагает 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dirty="0" err="1" smtClean="0"/>
              <a:t>предпроектный</a:t>
            </a:r>
            <a:r>
              <a:rPr lang="ru-RU" sz="1800" dirty="0" smtClean="0"/>
              <a:t> этап – работа над темой, в процессе которой детям предлагается собирать самую разную информацию по общей теме. При этом каждый ребёнок сам выбирает, что именно он хотел бы узнать в рамках данной темы. При дальнейшей работе над проектами составленная общая картотека может служить одним их основных источников информации по теме.</a:t>
            </a:r>
          </a:p>
          <a:p>
            <a:pPr algn="ctr">
              <a:buNone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 Предполагаемый порядок действий:</a:t>
            </a:r>
          </a:p>
          <a:p>
            <a:pPr lvl="0" algn="ct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Знакомство класса с темой.</a:t>
            </a:r>
          </a:p>
          <a:p>
            <a:pPr lvl="0" algn="ct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Выбор </a:t>
            </a: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</a:rPr>
              <a:t>подтем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0" algn="ct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Сбор информации.</a:t>
            </a:r>
          </a:p>
          <a:p>
            <a:pPr lvl="0" algn="ct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Работа над проектом.</a:t>
            </a:r>
          </a:p>
          <a:p>
            <a:pPr lvl="0" algn="ct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Презентация проекта.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53444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 завершения работы над проектом, детям представляется возможность рассказать о своей работе, продемонстрировать то, что у них получилось. Здесь необходима позитивная оценка их работы. На представлении результатов работы детей приглашаются учащиеся и родители.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практической реализации.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hlinkClick r:id="rId2"/>
              </a:rPr>
              <a:t>Проект «Семья Александра Сергеевича Пушкина»</a:t>
            </a:r>
            <a:endParaRPr lang="ru-RU" b="1" u="sng" dirty="0" smtClean="0"/>
          </a:p>
          <a:p>
            <a:endParaRPr lang="ru-RU" dirty="0" smtClean="0"/>
          </a:p>
          <a:p>
            <a:r>
              <a:rPr lang="ru-RU" b="1" u="sng" dirty="0" smtClean="0">
                <a:hlinkClick r:id="rId3"/>
              </a:rPr>
              <a:t>Презентация проекта «Семья Александра Сергеевича Пушкина»</a:t>
            </a:r>
            <a:endParaRPr lang="ru-RU" b="1" u="sng" dirty="0" smtClean="0"/>
          </a:p>
          <a:p>
            <a:endParaRPr lang="ru-RU" dirty="0" smtClean="0"/>
          </a:p>
          <a:p>
            <a:r>
              <a:rPr lang="ru-RU" b="1" u="sng" dirty="0" smtClean="0">
                <a:hlinkClick r:id="rId4"/>
              </a:rPr>
              <a:t>Презентация проекта  «Моё имя» Борисовой Анастасии, ученицы 2-б 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245544" cy="159792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hlinkClick r:id="rId2" action="ppaction://hlinkpres?slideindex=1&amp;slidetitle="/>
              </a:rPr>
              <a:t>Презентация конференции «Ступени»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Школьная научная конференция «Ступени»  - логическое завершение всей той работы, которая проводилась педагогами по созданию условий для освоения учащимися основ проектно-исследовательской деятельности. Базовые знания, заложенные в начальной школе, позволяет учащимся уверенно создавать проекты в среднем и старшем звене.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30225"/>
            <a:ext cx="7993063" cy="57785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Средства и методы достижения образовательной цели кружка «Я - исследователь» (обучение с использованием традиционных информационных (лекции, беседы) и активных форм обучения (деловые, ролевые игры, исследовательские работы, анализ конкретных ситуаций, выставки, конкурсы, соревнования и т.д.), новизна подхода к отбору содержания обучения, использование элементов  современных технологии  обучения определяют  его полезность для нашей школы и для применения в образовательной практике других школ. В дальнейшем, планирую совершенствовать работу в данном направлении.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60438" y="2636913"/>
            <a:ext cx="6851922" cy="1872208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5400" dirty="0" smtClean="0">
                <a:hlinkClick r:id="rId2" action="ppaction://hlinkfile"/>
              </a:rPr>
              <a:t>Первый проект в 1б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5005184" cy="1008112"/>
          </a:xfrm>
        </p:spPr>
        <p:txBody>
          <a:bodyPr>
            <a:normAutofit fontScale="90000"/>
          </a:bodyPr>
          <a:lstStyle/>
          <a:p>
            <a:r>
              <a:rPr lang="ru-RU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SAM_4618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395536" y="476672"/>
            <a:ext cx="2184698" cy="1638524"/>
          </a:xfrm>
        </p:spPr>
      </p:pic>
      <p:pic>
        <p:nvPicPr>
          <p:cNvPr id="9" name="Содержимое 8" descr="SAM_4619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2987824" y="332656"/>
            <a:ext cx="2664296" cy="1998222"/>
          </a:xfrm>
        </p:spPr>
      </p:pic>
      <p:pic>
        <p:nvPicPr>
          <p:cNvPr id="10" name="Рисунок 9" descr="SAM_462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708920"/>
            <a:ext cx="2160240" cy="1620180"/>
          </a:xfrm>
          <a:prstGeom prst="rect">
            <a:avLst/>
          </a:prstGeom>
        </p:spPr>
      </p:pic>
      <p:pic>
        <p:nvPicPr>
          <p:cNvPr id="11" name="Рисунок 10" descr="SAM_462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260648"/>
            <a:ext cx="2736304" cy="2052228"/>
          </a:xfrm>
          <a:prstGeom prst="rect">
            <a:avLst/>
          </a:prstGeom>
        </p:spPr>
      </p:pic>
      <p:pic>
        <p:nvPicPr>
          <p:cNvPr id="12" name="Рисунок 11" descr="SAM_462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2060848"/>
            <a:ext cx="3187080" cy="2390310"/>
          </a:xfrm>
          <a:prstGeom prst="rect">
            <a:avLst/>
          </a:prstGeom>
        </p:spPr>
      </p:pic>
      <p:pic>
        <p:nvPicPr>
          <p:cNvPr id="14" name="Рисунок 13" descr="SAM_462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67744" y="2276872"/>
            <a:ext cx="2736304" cy="2459222"/>
          </a:xfrm>
          <a:prstGeom prst="rect">
            <a:avLst/>
          </a:prstGeom>
        </p:spPr>
      </p:pic>
      <p:pic>
        <p:nvPicPr>
          <p:cNvPr id="15" name="Рисунок 14" descr="SAM_462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96136" y="3861048"/>
            <a:ext cx="2736304" cy="2376264"/>
          </a:xfrm>
          <a:prstGeom prst="rect">
            <a:avLst/>
          </a:prstGeom>
        </p:spPr>
      </p:pic>
      <p:pic>
        <p:nvPicPr>
          <p:cNvPr id="17" name="Deti-Online.com - В каждом маленьком ребен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8" name="Deti-Online.com - В каждом маленьком ребен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4444752" y="3284984"/>
            <a:ext cx="288032" cy="288032"/>
          </a:xfrm>
          <a:prstGeom prst="rect">
            <a:avLst/>
          </a:prstGeom>
        </p:spPr>
      </p:pic>
      <p:pic>
        <p:nvPicPr>
          <p:cNvPr id="19" name="Deti-Online.com - В каждом маленьком ребен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3" cstate="print"/>
          <a:stretch>
            <a:fillRect/>
          </a:stretch>
        </p:blipFill>
        <p:spPr>
          <a:xfrm>
            <a:off x="4427984" y="3284984"/>
            <a:ext cx="304800" cy="304800"/>
          </a:xfrm>
          <a:prstGeom prst="rect">
            <a:avLst/>
          </a:prstGeom>
        </p:spPr>
      </p:pic>
      <p:pic>
        <p:nvPicPr>
          <p:cNvPr id="25" name="Deti-Online.com - В каждом маленьком ребен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 cstate="print"/>
          <a:stretch>
            <a:fillRect/>
          </a:stretch>
        </p:blipFill>
        <p:spPr>
          <a:xfrm>
            <a:off x="4355976" y="3284984"/>
            <a:ext cx="36004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showWhenStopped="0">
                <p:cTn id="4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3374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showWhenStopped="0">
                <p:cTn id="5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33746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showWhenStopped="0">
                <p:cTn id="5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1628800"/>
            <a:ext cx="7499994" cy="36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«Кто не знает куда идти, очень удивиться, попав не туда».</a:t>
            </a:r>
          </a:p>
          <a:p>
            <a:pPr algn="r">
              <a:buNone/>
            </a:pPr>
            <a:r>
              <a:rPr lang="ru-RU" sz="4400" dirty="0" smtClean="0"/>
              <a:t>Марк Твен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7788026" cy="4914999"/>
          </a:xfrm>
        </p:spPr>
        <p:txBody>
          <a:bodyPr/>
          <a:lstStyle/>
          <a:p>
            <a:r>
              <a:rPr lang="ru-RU" b="1" dirty="0" smtClean="0"/>
              <a:t>Цель работы:</a:t>
            </a:r>
            <a:r>
              <a:rPr lang="ru-RU" dirty="0" smtClean="0"/>
              <a:t>  поделиться опытом  своей работы по созданию условий для успешного освоения учащимися основ проектно-исследовательской деятельности в процессе реализации образовательной программы «Я – исследователь».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Основные понятия.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Деятельность </a:t>
            </a:r>
            <a:r>
              <a:rPr lang="ru-RU" dirty="0" smtClean="0"/>
              <a:t>– процесс активного взаимодействия субъекта с миром, во время которого субъект удовлетворяет какие-либо свои потребности. </a:t>
            </a:r>
          </a:p>
          <a:p>
            <a:r>
              <a:rPr lang="ru-RU" b="1" dirty="0" smtClean="0"/>
              <a:t>Исследование </a:t>
            </a:r>
            <a:r>
              <a:rPr lang="ru-RU" dirty="0" smtClean="0"/>
              <a:t>основано на норме деятельности – научном методе. </a:t>
            </a:r>
          </a:p>
          <a:p>
            <a:r>
              <a:rPr lang="ru-RU" b="1" dirty="0" smtClean="0"/>
              <a:t>Проект </a:t>
            </a:r>
            <a:r>
              <a:rPr lang="ru-RU" dirty="0" smtClean="0"/>
              <a:t>– «брошенный вперед», т.е. прототип, прообраз какого-либо объекта или вида деятельности. </a:t>
            </a:r>
          </a:p>
          <a:p>
            <a:r>
              <a:rPr lang="ru-RU" b="1" dirty="0" smtClean="0"/>
              <a:t>Проект учащегося</a:t>
            </a:r>
            <a:r>
              <a:rPr lang="ru-RU" dirty="0" smtClean="0"/>
              <a:t> – это дидактическое средство активизации познавательной деятельности, развития </a:t>
            </a:r>
            <a:r>
              <a:rPr lang="ru-RU" dirty="0" err="1" smtClean="0"/>
              <a:t>креативности</a:t>
            </a:r>
            <a:r>
              <a:rPr lang="ru-RU" dirty="0" smtClean="0"/>
              <a:t> и формирование определенных личностных качеств, которые  ФГОС определяет как результат освоения основной образовательной программы начального общего образования.</a:t>
            </a:r>
          </a:p>
          <a:p>
            <a:r>
              <a:rPr lang="ru-RU" b="1" dirty="0" smtClean="0"/>
              <a:t>Метод проектов</a:t>
            </a:r>
            <a:r>
              <a:rPr lang="ru-RU" dirty="0" smtClean="0"/>
              <a:t> – педагогическая технология, цель которой интеграция фактических знаний учащихся, приобретение ими новых знаний по заданной теме, порой путем самообразования. Метод проектов в начальной школе, учитывая возрастные особенности детей, имеет свою специфику. Так, собственно – проектная деятельность в её классическом понимании займет своё центральное (ведущее) место в подростковом возрасте (основная школа). В начальной школе мы формируем только прообразы проектной деятельности в виде решения творческих заданий и специально созданной системы проектных задач.</a:t>
            </a:r>
          </a:p>
          <a:p>
            <a:r>
              <a:rPr lang="ru-RU" b="1" dirty="0" smtClean="0"/>
              <a:t>Результат проектной деятельности</a:t>
            </a:r>
            <a:r>
              <a:rPr lang="ru-RU" dirty="0" smtClean="0"/>
              <a:t> – личностно или общественно значимый продукт: изделие, информация, комплексная работа.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. </a:t>
            </a:r>
            <a:r>
              <a:rPr lang="ru-RU" dirty="0" smtClean="0"/>
              <a:t>Одним  методов превращения ученика в субъекта учебной деятельности является  метод проектов, который предполагает участие школьников в исследовательской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18782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Метод проектов составляет </a:t>
            </a:r>
            <a:r>
              <a:rPr lang="ru-RU" u="sng" dirty="0" smtClean="0"/>
              <a:t>основу проектного обучения</a:t>
            </a:r>
            <a:r>
              <a:rPr lang="ru-RU" dirty="0" smtClean="0"/>
              <a:t>, смысл которого заключается в создании условий для самостоятельного усвоения школьниками учебного материала в процессе выполнения проектов. </a:t>
            </a:r>
          </a:p>
          <a:p>
            <a:r>
              <a:rPr lang="ru-RU" dirty="0" smtClean="0"/>
              <a:t>А проводимая при этом исследовательская деятельность является </a:t>
            </a:r>
            <a:r>
              <a:rPr lang="ru-RU" u="sng" dirty="0" smtClean="0"/>
              <a:t>средством освоения действительности</a:t>
            </a:r>
            <a:r>
              <a:rPr lang="ru-RU" dirty="0" smtClean="0"/>
              <a:t>, с целью установления истины, умения работать с информацией, формирования исследовательского стиля мышления.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 Почему это актуально для учащихся начальной школы?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916832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учебная деятельность является ведущей и определяет развитие главных познавательных способностей развивающейся личности</a:t>
            </a:r>
          </a:p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Результат:</a:t>
            </a:r>
          </a:p>
          <a:p>
            <a:pPr algn="ctr"/>
            <a:r>
              <a:rPr lang="ru-RU" sz="2800" dirty="0" smtClean="0"/>
              <a:t>формирование познавательных мотивов, исследовательских умений, субъективно новых знаний и способов деятельности.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908720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Проектно – исследовательская деятельность может успешно развиваться в сфере дополнительного образования на внеклассных и внеурочных занятиях. </a:t>
            </a:r>
          </a:p>
          <a:p>
            <a:pPr algn="ctr"/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42900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 это позволяет привлекать к работе разные категории участников образовательного процесса: учащихся, педагогов, родителей. 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4941168"/>
            <a:ext cx="6995938" cy="10960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возникла </a:t>
            </a:r>
            <a:r>
              <a:rPr lang="ru-RU" sz="3100" i="1" dirty="0" smtClean="0"/>
              <a:t>идея</a:t>
            </a:r>
            <a:r>
              <a:rPr lang="ru-RU" sz="3100" dirty="0" smtClean="0"/>
              <a:t> объединить детей и взрослых для обучения их проектно-исследовательской деятельности.</a:t>
            </a:r>
            <a:br>
              <a:rPr lang="ru-RU" sz="31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>Программа «Я – исследователь» - интеллектуальной направленности. Она является продолжением урочной деятельности, опирается на идеи образовательной системы «Школа России».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812</Words>
  <Application>Microsoft Office PowerPoint</Application>
  <PresentationFormat>Экран (4:3)</PresentationFormat>
  <Paragraphs>63</Paragraphs>
  <Slides>18</Slides>
  <Notes>1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Проектная деятельность учащихся начальной школы.</vt:lpstr>
      <vt:lpstr>Слайд 2</vt:lpstr>
      <vt:lpstr>Слайд 3</vt:lpstr>
      <vt:lpstr>          Основные понятия. </vt:lpstr>
      <vt:lpstr>Слайд 5</vt:lpstr>
      <vt:lpstr>Слайд 6</vt:lpstr>
      <vt:lpstr> Почему это актуально для учащихся начальной школы?</vt:lpstr>
      <vt:lpstr>Слайд 8</vt:lpstr>
      <vt:lpstr>возникла идея объединить детей и взрослых для обучения их проектно-исследовательской деятельности. Программа «Я – исследователь» - интеллектуальной направленности. Она является продолжением урочной деятельности, опирается на идеи образовательной системы «Школа России». </vt:lpstr>
      <vt:lpstr>Слайд 10</vt:lpstr>
      <vt:lpstr>Критерии эффективности программы</vt:lpstr>
      <vt:lpstr>Слайд 12</vt:lpstr>
      <vt:lpstr>После завершения работы над проектом, детям представляется возможность рассказать о своей работе, продемонстрировать то, что у них получилось. Здесь необходима позитивная оценка их работы. На представлении результатов работы детей приглашаются учащиеся и родители. </vt:lpstr>
      <vt:lpstr>Опыт практической реализации.</vt:lpstr>
      <vt:lpstr>Презентация конференции «Ступени» </vt:lpstr>
      <vt:lpstr>Слайд 16</vt:lpstr>
      <vt:lpstr>  Первый проект в 1б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2014-03-20T15:43:01Z</dcterms:created>
  <dcterms:modified xsi:type="dcterms:W3CDTF">2014-03-26T21:46:22Z</dcterms:modified>
</cp:coreProperties>
</file>