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63" r:id="rId5"/>
    <p:sldId id="264" r:id="rId6"/>
    <p:sldId id="259" r:id="rId7"/>
    <p:sldId id="258" r:id="rId8"/>
    <p:sldId id="260" r:id="rId9"/>
    <p:sldId id="262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8463763458139166E-2"/>
          <c:y val="5.7102764649202921E-2"/>
          <c:w val="0.63980314960629925"/>
          <c:h val="0.850120515788574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Добрая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мама</c:v>
                </c:pt>
                <c:pt idx="1">
                  <c:v>папа</c:v>
                </c:pt>
                <c:pt idx="2">
                  <c:v>бабушка</c:v>
                </c:pt>
                <c:pt idx="3">
                  <c:v>сестра Аня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70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Мечтательная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мама</c:v>
                </c:pt>
                <c:pt idx="1">
                  <c:v>папа</c:v>
                </c:pt>
                <c:pt idx="2">
                  <c:v>бабушка</c:v>
                </c:pt>
                <c:pt idx="3">
                  <c:v>сестра Аня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70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Артистичная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мама</c:v>
                </c:pt>
                <c:pt idx="1">
                  <c:v>папа</c:v>
                </c:pt>
                <c:pt idx="2">
                  <c:v>бабушка</c:v>
                </c:pt>
                <c:pt idx="3">
                  <c:v>сестра Аня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axId val="78398208"/>
        <c:axId val="78399744"/>
      </c:barChart>
      <c:catAx>
        <c:axId val="78398208"/>
        <c:scaling>
          <c:orientation val="minMax"/>
        </c:scaling>
        <c:axPos val="b"/>
        <c:tickLblPos val="nextTo"/>
        <c:crossAx val="78399744"/>
        <c:crosses val="autoZero"/>
        <c:auto val="1"/>
        <c:lblAlgn val="ctr"/>
        <c:lblOffset val="100"/>
      </c:catAx>
      <c:valAx>
        <c:axId val="78399744"/>
        <c:scaling>
          <c:orientation val="minMax"/>
        </c:scaling>
        <c:axPos val="l"/>
        <c:majorGridlines/>
        <c:numFmt formatCode="General" sourceLinked="1"/>
        <c:tickLblPos val="nextTo"/>
        <c:crossAx val="783982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Имена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Анастасия</c:v>
                </c:pt>
                <c:pt idx="1">
                  <c:v>Екатерина</c:v>
                </c:pt>
                <c:pt idx="2">
                  <c:v>Полина</c:v>
                </c:pt>
                <c:pt idx="3">
                  <c:v>Наталья</c:v>
                </c:pt>
                <c:pt idx="4">
                  <c:v>Дарья</c:v>
                </c:pt>
                <c:pt idx="5">
                  <c:v>Виктория</c:v>
                </c:pt>
                <c:pt idx="6">
                  <c:v>Ксения</c:v>
                </c:pt>
                <c:pt idx="7">
                  <c:v>Анна</c:v>
                </c:pt>
                <c:pt idx="8">
                  <c:v>Юлия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</c:v>
                </c:pt>
                <c:pt idx="1">
                  <c:v>14</c:v>
                </c:pt>
                <c:pt idx="2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4</c:v>
                </c:pt>
                <c:pt idx="6">
                  <c:v>9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F9C8A5-CF77-4953-A424-11755783BE4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3C6E85-0E74-4A39-81BA-E7836A0F7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ы 3б\67029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515" y="0"/>
            <a:ext cx="9204515" cy="69033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на тему:</a:t>
            </a:r>
            <a:br>
              <a:rPr lang="ru-RU" dirty="0" smtClean="0"/>
            </a:br>
            <a:r>
              <a:rPr lang="ru-RU" dirty="0" smtClean="0"/>
              <a:t>«Мое имя»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3212976"/>
            <a:ext cx="8243406" cy="16561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Ученицы 3 б класса</a:t>
            </a:r>
          </a:p>
          <a:p>
            <a:r>
              <a:rPr lang="ru-RU" dirty="0" smtClean="0"/>
              <a:t>МБОУ СОШ №98 г. Екатеринбурга</a:t>
            </a:r>
          </a:p>
          <a:p>
            <a:r>
              <a:rPr lang="ru-RU" dirty="0" smtClean="0"/>
              <a:t>Борисовой Анастасии</a:t>
            </a:r>
          </a:p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 учитель начальных классов Перина О.С.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Социологическое исследование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Всего в моем классе 10 девочек</a:t>
            </a:r>
          </a:p>
          <a:p>
            <a:r>
              <a:rPr lang="ru-RU" sz="2000" dirty="0" smtClean="0"/>
              <a:t>На 1 месте  - имя Анастасия (3)</a:t>
            </a:r>
          </a:p>
          <a:p>
            <a:r>
              <a:rPr lang="ru-RU" sz="2000" dirty="0" smtClean="0"/>
              <a:t>На 2-м месте  - Анна, Валерия, Дарья, Екатерина, Ксения, Майя, Полина (1)</a:t>
            </a:r>
          </a:p>
          <a:p>
            <a:r>
              <a:rPr lang="ru-RU" sz="2000" dirty="0" smtClean="0"/>
              <a:t>Всего в школе  </a:t>
            </a:r>
            <a:r>
              <a:rPr lang="ru-RU" sz="2000" smtClean="0"/>
              <a:t>- </a:t>
            </a:r>
            <a:r>
              <a:rPr lang="ru-RU" sz="2000" smtClean="0"/>
              <a:t>девочек 175</a:t>
            </a:r>
            <a:endParaRPr lang="ru-RU" sz="2000" dirty="0" smtClean="0"/>
          </a:p>
          <a:p>
            <a:r>
              <a:rPr lang="ru-RU" sz="2000" dirty="0" smtClean="0"/>
              <a:t>На 1 месте -  Екатерина(14)</a:t>
            </a:r>
          </a:p>
          <a:p>
            <a:r>
              <a:rPr lang="ru-RU" sz="2000" dirty="0" smtClean="0"/>
              <a:t>На 2 месте – Анастасия(10)</a:t>
            </a:r>
          </a:p>
          <a:p>
            <a:r>
              <a:rPr lang="ru-RU" sz="2000" dirty="0" smtClean="0"/>
              <a:t>На 3 месте – Дарья и Ксения (9)</a:t>
            </a:r>
          </a:p>
          <a:p>
            <a:r>
              <a:rPr lang="ru-RU" sz="2000" dirty="0" smtClean="0"/>
              <a:t>На 4 </a:t>
            </a:r>
            <a:r>
              <a:rPr lang="ru-RU" sz="2000" dirty="0" err="1" smtClean="0"/>
              <a:t>месте-Юлия</a:t>
            </a:r>
            <a:r>
              <a:rPr lang="ru-RU" sz="2000" dirty="0" smtClean="0"/>
              <a:t> (6)</a:t>
            </a:r>
          </a:p>
          <a:p>
            <a:r>
              <a:rPr lang="ru-RU" sz="2000" dirty="0" smtClean="0"/>
              <a:t>На 5 </a:t>
            </a:r>
            <a:r>
              <a:rPr lang="ru-RU" sz="2000" dirty="0" err="1" smtClean="0"/>
              <a:t>месте-Виктория</a:t>
            </a:r>
            <a:r>
              <a:rPr lang="ru-RU" sz="2000" dirty="0" smtClean="0"/>
              <a:t> и Анна (4)</a:t>
            </a:r>
          </a:p>
          <a:p>
            <a:r>
              <a:rPr lang="ru-RU" sz="2000" dirty="0" smtClean="0"/>
              <a:t>На 6 </a:t>
            </a:r>
            <a:r>
              <a:rPr lang="ru-RU" sz="2000" dirty="0" err="1" smtClean="0"/>
              <a:t>месте-Наталья</a:t>
            </a:r>
            <a:r>
              <a:rPr lang="ru-RU" sz="2000" dirty="0" smtClean="0"/>
              <a:t> (3)</a:t>
            </a:r>
          </a:p>
          <a:p>
            <a:r>
              <a:rPr lang="ru-RU" sz="2000" dirty="0" smtClean="0"/>
              <a:t>На 7 </a:t>
            </a:r>
            <a:r>
              <a:rPr lang="ru-RU" sz="2000" dirty="0" err="1" smtClean="0"/>
              <a:t>месте-Полина</a:t>
            </a:r>
            <a:r>
              <a:rPr lang="ru-RU" sz="2000" dirty="0" smtClean="0"/>
              <a:t> (2)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Имена девочек в школе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великие тезки</a:t>
            </a:r>
            <a:endParaRPr lang="ru-RU" dirty="0"/>
          </a:p>
        </p:txBody>
      </p:sp>
      <p:pic>
        <p:nvPicPr>
          <p:cNvPr id="4" name="Содержимое 3" descr="anast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60648"/>
            <a:ext cx="3312368" cy="3998339"/>
          </a:xfrm>
        </p:spPr>
      </p:pic>
      <p:pic>
        <p:nvPicPr>
          <p:cNvPr id="1026" name="Picture 2" descr="C:\Users\user\Pictures\2012-05-03 1\anastasiya-volochkov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667250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602128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7030A0"/>
                </a:solidFill>
              </a:rPr>
              <a:t>Анастасия</a:t>
            </a:r>
            <a:r>
              <a:rPr lang="ru-RU" b="1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Волочкова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4365104"/>
            <a:ext cx="243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Анастасия Романова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главное, что я поняла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ru-RU" sz="3200" b="1" i="1" dirty="0" smtClean="0">
                <a:latin typeface="Times New Roman" pitchFamily="18" charset="0"/>
              </a:rPr>
              <a:t> Какие бы имена мы не носили, что бы </a:t>
            </a:r>
          </a:p>
          <a:p>
            <a:pPr>
              <a:spcBef>
                <a:spcPct val="0"/>
              </a:spcBef>
              <a:buNone/>
            </a:pPr>
            <a:r>
              <a:rPr lang="ru-RU" sz="3200" b="1" i="1" dirty="0" smtClean="0">
                <a:latin typeface="Times New Roman" pitchFamily="18" charset="0"/>
              </a:rPr>
              <a:t>    ни предопределяли нам они, мы всегда   остаёмся хозяевами нашей судьбы. Только </a:t>
            </a:r>
          </a:p>
          <a:p>
            <a:pPr>
              <a:spcBef>
                <a:spcPct val="0"/>
              </a:spcBef>
              <a:buNone/>
            </a:pPr>
            <a:r>
              <a:rPr lang="ru-RU" sz="3200" b="1" i="1" dirty="0" smtClean="0">
                <a:latin typeface="Times New Roman" pitchFamily="18" charset="0"/>
              </a:rPr>
              <a:t>    от нас зависит какой след оставит наше</a:t>
            </a:r>
          </a:p>
          <a:p>
            <a:pPr>
              <a:spcBef>
                <a:spcPct val="0"/>
              </a:spcBef>
              <a:buNone/>
            </a:pPr>
            <a:r>
              <a:rPr lang="ru-RU" sz="3200" b="1" i="1" dirty="0" smtClean="0">
                <a:latin typeface="Times New Roman" pitchFamily="18" charset="0"/>
              </a:rPr>
              <a:t>    имя на земле.</a:t>
            </a:r>
          </a:p>
          <a:p>
            <a:pPr>
              <a:spcBef>
                <a:spcPct val="0"/>
              </a:spcBef>
              <a:buNone/>
            </a:pPr>
            <a:endParaRPr lang="ru-RU" sz="3200" b="1" i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b="1" dirty="0" smtClean="0">
              <a:latin typeface="Monotype Corsiva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800080"/>
                </a:solidFill>
                <a:latin typeface="Monotype Corsiva" pitchFamily="66" charset="0"/>
              </a:rPr>
              <a:t>                  </a:t>
            </a:r>
            <a:r>
              <a:rPr lang="ru-RU" sz="5400" b="1" dirty="0" smtClean="0">
                <a:solidFill>
                  <a:srgbClr val="800080"/>
                </a:solidFill>
              </a:rPr>
              <a:t>«</a:t>
            </a: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Не имя красит человека, </a:t>
            </a:r>
          </a:p>
          <a:p>
            <a:pPr>
              <a:spcBef>
                <a:spcPct val="0"/>
              </a:spcBef>
              <a:buNone/>
            </a:pPr>
            <a:r>
              <a:rPr lang="ru-RU" sz="5400" b="1" dirty="0" smtClean="0">
                <a:solidFill>
                  <a:srgbClr val="800080"/>
                </a:solidFill>
                <a:latin typeface="Monotype Corsiva" pitchFamily="66" charset="0"/>
              </a:rPr>
              <a:t>                             а человек имя.</a:t>
            </a:r>
            <a:r>
              <a:rPr lang="ru-RU" sz="5400" b="1" dirty="0" smtClean="0">
                <a:solidFill>
                  <a:srgbClr val="800080"/>
                </a:solidFill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 литературы.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07342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Имя, характер, судьба. Сборник. – М.: Яуза, Омега, 1995г.</a:t>
            </a:r>
          </a:p>
          <a:p>
            <a:pPr lvl="0"/>
            <a:r>
              <a:rPr lang="ru-RU" dirty="0" smtClean="0"/>
              <a:t>Петровский Н.А. Словарь русских личных имён. М.: Русский язык, 1980г.</a:t>
            </a:r>
          </a:p>
          <a:p>
            <a:pPr lvl="0"/>
            <a:r>
              <a:rPr lang="ru-RU" dirty="0" smtClean="0"/>
              <a:t>Православный календарь. – М.: </a:t>
            </a:r>
            <a:r>
              <a:rPr lang="ru-RU" dirty="0" err="1" smtClean="0"/>
              <a:t>Елеон</a:t>
            </a:r>
            <a:r>
              <a:rPr lang="ru-RU" dirty="0" smtClean="0"/>
              <a:t>, 1999г.</a:t>
            </a:r>
          </a:p>
          <a:p>
            <a:pPr lvl="0"/>
            <a:r>
              <a:rPr lang="ru-RU" dirty="0" err="1" smtClean="0"/>
              <a:t>Семира</a:t>
            </a:r>
            <a:r>
              <a:rPr lang="ru-RU" dirty="0" smtClean="0"/>
              <a:t>, Виталий </a:t>
            </a:r>
            <a:r>
              <a:rPr lang="ru-RU" dirty="0" err="1" smtClean="0"/>
              <a:t>Веташ</a:t>
            </a:r>
            <a:r>
              <a:rPr lang="ru-RU" dirty="0" smtClean="0"/>
              <a:t> Искусство астрологии- Воронеж: НПО «МО ДЭК», 1993г.</a:t>
            </a:r>
          </a:p>
          <a:p>
            <a:pPr lvl="0"/>
            <a:r>
              <a:rPr lang="ru-RU" dirty="0" smtClean="0"/>
              <a:t>Суслова А. В., Суперанская А. В. О русских имёнах. – Л.: 1978 г.</a:t>
            </a:r>
          </a:p>
          <a:p>
            <a:pPr lvl="0"/>
            <a:r>
              <a:rPr lang="ru-RU" dirty="0" smtClean="0"/>
              <a:t>Успенский Л.В. Ты и твоё имя. Л.: 1992г.</a:t>
            </a:r>
          </a:p>
          <a:p>
            <a:pPr lvl="0"/>
            <a:r>
              <a:rPr lang="ru-RU" dirty="0" err="1" smtClean="0"/>
              <a:t>Хигер</a:t>
            </a:r>
            <a:r>
              <a:rPr lang="ru-RU" dirty="0" smtClean="0"/>
              <a:t> Б. Имена и судьбы.- М.: Золотой телёнок, 2001г.</a:t>
            </a:r>
          </a:p>
          <a:p>
            <a:pPr lvl="0"/>
            <a:r>
              <a:rPr lang="ru-RU" dirty="0" smtClean="0"/>
              <a:t>Ресурсы Интернет.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295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4086" t="35996" r="57743"/>
          <a:stretch>
            <a:fillRect/>
          </a:stretch>
        </p:blipFill>
        <p:spPr>
          <a:xfrm>
            <a:off x="1403648" y="1556792"/>
            <a:ext cx="1727200" cy="2944813"/>
          </a:xfrm>
        </p:spPr>
      </p:pic>
      <p:sp>
        <p:nvSpPr>
          <p:cNvPr id="6" name="Блок-схема: ручной ввод 5"/>
          <p:cNvSpPr/>
          <p:nvPr/>
        </p:nvSpPr>
        <p:spPr>
          <a:xfrm>
            <a:off x="2915816" y="764704"/>
            <a:ext cx="5976664" cy="2113384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Спасибо за внимание!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раскрыть тайну своего имени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1. Найти определение понятия «имя»</a:t>
            </a:r>
          </a:p>
          <a:p>
            <a:r>
              <a:rPr lang="ru-RU" dirty="0" smtClean="0"/>
              <a:t>2. Узнать происхождение и значение своего имени</a:t>
            </a:r>
          </a:p>
          <a:p>
            <a:r>
              <a:rPr lang="ru-RU" dirty="0" smtClean="0"/>
              <a:t>3.Отследить, подходит ли оно мне</a:t>
            </a:r>
          </a:p>
          <a:p>
            <a:r>
              <a:rPr lang="ru-RU" dirty="0" smtClean="0"/>
              <a:t>4.Исследовать частоту употребления имени  «Анастасия» в  моем  классе и в  школе</a:t>
            </a:r>
          </a:p>
          <a:p>
            <a:r>
              <a:rPr lang="ru-RU" dirty="0" smtClean="0"/>
              <a:t>5.Познакомиться с биографиями знаменитых тёзок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Анкетирование моих близких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endParaRPr lang="ru-RU" sz="3200" b="1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Подготовка сообщения о значении и происхождении своего имени. 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None/>
            </a:pPr>
            <a:endParaRPr lang="ru-RU" sz="3200" b="1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Проведение социологического исследования: выяснила, какие имена носят девочки  класса и школы, сколько девочек носят мое имя, какие имена занимают первые места по частоте употребления.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endParaRPr lang="ru-RU" sz="3200" b="1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Систематизация и оформление добытых при исследовании материалов.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endParaRPr lang="ru-RU" sz="3200" b="1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Презентация проекта.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91264" cy="589098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</a:rPr>
              <a:t>По словарю В.И. Даля:</a:t>
            </a:r>
            <a:r>
              <a:rPr lang="ru-RU" sz="4000" b="1" i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br>
              <a:rPr lang="ru-RU" sz="4000" b="1" i="1" dirty="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4800" dirty="0" smtClean="0">
                <a:solidFill>
                  <a:schemeClr val="folHlink"/>
                </a:solidFill>
              </a:rPr>
              <a:t>«</a:t>
            </a:r>
            <a:r>
              <a:rPr lang="ru-RU" sz="4800" b="1" dirty="0" smtClean="0">
                <a:solidFill>
                  <a:schemeClr val="folHlink"/>
                </a:solidFill>
                <a:latin typeface="Times New Roman" pitchFamily="18" charset="0"/>
              </a:rPr>
              <a:t>Имя - </a:t>
            </a:r>
            <a:r>
              <a:rPr lang="ru-RU" sz="4800" b="1" dirty="0" smtClean="0">
                <a:latin typeface="Times New Roman" pitchFamily="18" charset="0"/>
              </a:rPr>
              <a:t>это слово, которым зовут,   </a:t>
            </a:r>
            <a:br>
              <a:rPr lang="ru-RU" sz="4800" b="1" dirty="0" smtClean="0">
                <a:latin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</a:rPr>
              <a:t>           означают особь, личность</a:t>
            </a:r>
            <a:r>
              <a:rPr lang="ru-RU" sz="4800" b="1" dirty="0" smtClean="0"/>
              <a:t>»</a:t>
            </a:r>
            <a:br>
              <a:rPr lang="ru-RU" sz="4800" b="1" dirty="0" smtClean="0"/>
            </a:br>
            <a:r>
              <a:rPr lang="ru-RU" sz="4000" b="1" i="1" dirty="0" smtClean="0">
                <a:solidFill>
                  <a:srgbClr val="33CCFF"/>
                </a:solidFill>
              </a:rPr>
              <a:t> </a:t>
            </a:r>
            <a:r>
              <a:rPr lang="ru-RU" sz="4800" b="1" dirty="0" smtClean="0">
                <a:latin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ы 3б\67029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61790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</a:rPr>
              <a:t>Этапы развития </a:t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         имён на Руси:</a:t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   </a:t>
            </a:r>
            <a:r>
              <a:rPr lang="ru-RU" sz="3100" b="1" u="sng" dirty="0" smtClean="0">
                <a:latin typeface="Times New Roman" pitchFamily="18" charset="0"/>
              </a:rPr>
              <a:t>дохристианский </a:t>
            </a:r>
            <a:br>
              <a:rPr lang="ru-RU" sz="3100" b="1" u="sng" dirty="0" smtClean="0"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800080"/>
                </a:solidFill>
                <a:latin typeface="Times New Roman" pitchFamily="18" charset="0"/>
              </a:rPr>
              <a:t>   </a:t>
            </a:r>
            <a:r>
              <a:rPr lang="ru-RU" sz="3100" b="1" i="1" dirty="0" smtClean="0">
                <a:solidFill>
                  <a:srgbClr val="800080"/>
                </a:solidFill>
                <a:latin typeface="Times New Roman" pitchFamily="18" charset="0"/>
              </a:rPr>
              <a:t>(Чернавка, Мал, </a:t>
            </a:r>
            <a:r>
              <a:rPr lang="ru-RU" sz="3100" b="1" i="1" dirty="0" err="1" smtClean="0">
                <a:solidFill>
                  <a:srgbClr val="800080"/>
                </a:solidFill>
                <a:latin typeface="Times New Roman" pitchFamily="18" charset="0"/>
              </a:rPr>
              <a:t>Молчан</a:t>
            </a:r>
            <a:r>
              <a:rPr lang="ru-RU" sz="3100" b="1" i="1" dirty="0" smtClean="0">
                <a:solidFill>
                  <a:srgbClr val="800080"/>
                </a:solidFill>
                <a:latin typeface="Times New Roman" pitchFamily="18" charset="0"/>
              </a:rPr>
              <a:t>, Лобан – имена-   </a:t>
            </a:r>
            <a:br>
              <a:rPr lang="ru-RU" sz="3100" b="1" i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3100" b="1" i="1" dirty="0" smtClean="0">
                <a:solidFill>
                  <a:srgbClr val="800080"/>
                </a:solidFill>
                <a:latin typeface="Times New Roman" pitchFamily="18" charset="0"/>
              </a:rPr>
              <a:t>    прозвища)</a:t>
            </a:r>
            <a:r>
              <a:rPr lang="ru-RU" sz="3100" b="1" i="1" dirty="0" smtClean="0">
                <a:latin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   </a:t>
            </a:r>
            <a:r>
              <a:rPr lang="ru-RU" sz="3100" b="1" u="sng" dirty="0" smtClean="0">
                <a:latin typeface="Times New Roman" pitchFamily="18" charset="0"/>
              </a:rPr>
              <a:t>период после принятия Христианства</a:t>
            </a:r>
            <a:br>
              <a:rPr lang="ru-RU" sz="3100" b="1" u="sng" dirty="0" smtClean="0"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800080"/>
                </a:solidFill>
                <a:latin typeface="Times New Roman" pitchFamily="18" charset="0"/>
              </a:rPr>
              <a:t>    </a:t>
            </a:r>
            <a:r>
              <a:rPr lang="ru-RU" sz="3100" b="1" i="1" dirty="0" smtClean="0">
                <a:solidFill>
                  <a:srgbClr val="800080"/>
                </a:solidFill>
                <a:latin typeface="Times New Roman" pitchFamily="18" charset="0"/>
              </a:rPr>
              <a:t>(Анастасия, Александр, Никита,           </a:t>
            </a:r>
            <a:br>
              <a:rPr lang="ru-RU" sz="3100" b="1" i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3100" b="1" i="1" dirty="0" smtClean="0">
                <a:solidFill>
                  <a:srgbClr val="800080"/>
                </a:solidFill>
                <a:latin typeface="Times New Roman" pitchFamily="18" charset="0"/>
              </a:rPr>
              <a:t>     Дмитрий, Кирилл и др.)</a:t>
            </a:r>
            <a:r>
              <a:rPr lang="ru-RU" sz="3100" b="1" i="1" dirty="0" smtClean="0">
                <a:latin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   </a:t>
            </a:r>
            <a:r>
              <a:rPr lang="ru-RU" sz="3100" b="1" u="sng" dirty="0" smtClean="0">
                <a:latin typeface="Times New Roman" pitchFamily="18" charset="0"/>
              </a:rPr>
              <a:t>новый этап, начавшийся после Великой    </a:t>
            </a:r>
            <a:br>
              <a:rPr lang="ru-RU" sz="3100" b="1" u="sng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    </a:t>
            </a:r>
            <a:r>
              <a:rPr lang="ru-RU" sz="3100" b="1" u="sng" dirty="0" smtClean="0">
                <a:latin typeface="Times New Roman" pitchFamily="18" charset="0"/>
              </a:rPr>
              <a:t>Октябрьской  социалистической   </a:t>
            </a:r>
            <a:br>
              <a:rPr lang="ru-RU" sz="3100" b="1" u="sng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    </a:t>
            </a:r>
            <a:r>
              <a:rPr lang="ru-RU" sz="3100" b="1" u="sng" dirty="0" smtClean="0">
                <a:latin typeface="Times New Roman" pitchFamily="18" charset="0"/>
              </a:rPr>
              <a:t>революции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i="1" dirty="0" smtClean="0">
                <a:solidFill>
                  <a:srgbClr val="800080"/>
                </a:solidFill>
                <a:latin typeface="Times New Roman" pitchFamily="18" charset="0"/>
              </a:rPr>
              <a:t>    (Жанна, Инесса, Эдуард, Тимур и др.) </a:t>
            </a:r>
            <a:r>
              <a:rPr lang="ru-RU" sz="4800" b="1" i="1" dirty="0" smtClean="0">
                <a:solidFill>
                  <a:srgbClr val="800080"/>
                </a:solidFill>
                <a:latin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800080"/>
                </a:solidFill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обозначает имя Настя: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Воскресшая (греческое значение.).</a:t>
            </a:r>
            <a:br>
              <a:rPr lang="ru-RU" dirty="0" smtClean="0"/>
            </a:br>
            <a:r>
              <a:rPr lang="ru-RU" dirty="0" smtClean="0"/>
              <a:t>Знак Зодиака — Лев</a:t>
            </a:r>
            <a:br>
              <a:rPr lang="ru-RU" dirty="0" smtClean="0"/>
            </a:br>
            <a:r>
              <a:rPr lang="ru-RU" dirty="0" smtClean="0"/>
              <a:t>Планета — Плутон. </a:t>
            </a:r>
            <a:br>
              <a:rPr lang="ru-RU" dirty="0" smtClean="0"/>
            </a:br>
            <a:r>
              <a:rPr lang="ru-RU" dirty="0" smtClean="0"/>
              <a:t>Цвет — розовый, фиолетовый.</a:t>
            </a:r>
            <a:br>
              <a:rPr lang="ru-RU" dirty="0" smtClean="0"/>
            </a:br>
            <a:r>
              <a:rPr lang="ru-RU" dirty="0" smtClean="0"/>
              <a:t>Благоприятное дерево Анастасии — жасмин.</a:t>
            </a:r>
          </a:p>
          <a:p>
            <a:r>
              <a:rPr lang="ru-RU" dirty="0" smtClean="0"/>
              <a:t>Заветное растение — орхидея.</a:t>
            </a:r>
            <a:br>
              <a:rPr lang="ru-RU" dirty="0" smtClean="0"/>
            </a:br>
            <a:r>
              <a:rPr lang="ru-RU" dirty="0" smtClean="0"/>
              <a:t>Покровитель имени — сиамская кошка.</a:t>
            </a:r>
            <a:br>
              <a:rPr lang="ru-RU" dirty="0" smtClean="0"/>
            </a:br>
            <a:r>
              <a:rPr lang="ru-RU" dirty="0" smtClean="0"/>
              <a:t>Камень-талисман — малахит.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524328" y="5777880"/>
            <a:ext cx="1224136" cy="108012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Какой мне предопределено быть: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Мне предопределено быть:</a:t>
            </a:r>
          </a:p>
          <a:p>
            <a:pPr>
              <a:buNone/>
            </a:pPr>
            <a:r>
              <a:rPr lang="ru-RU" dirty="0" smtClean="0"/>
              <a:t>самой красивой, самой умной, самой </a:t>
            </a:r>
          </a:p>
          <a:p>
            <a:pPr>
              <a:buNone/>
            </a:pPr>
            <a:r>
              <a:rPr lang="ru-RU" dirty="0" smtClean="0"/>
              <a:t>нежной.</a:t>
            </a:r>
          </a:p>
          <a:p>
            <a:pPr>
              <a:buNone/>
            </a:pPr>
            <a:r>
              <a:rPr lang="ru-RU" dirty="0" smtClean="0"/>
              <a:t>В детстве Насти – добрые, мечтательные, артистичные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6372200" y="4437112"/>
            <a:ext cx="1656184" cy="14847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Подходит ли мне моё имя?</a:t>
            </a:r>
            <a:endParaRPr lang="ru-RU" dirty="0"/>
          </a:p>
        </p:txBody>
      </p:sp>
      <p:pic>
        <p:nvPicPr>
          <p:cNvPr id="6" name="Содержимое 5" descr="DSC02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696744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</a:t>
            </a:r>
            <a:br>
              <a:rPr lang="ru-RU" dirty="0" smtClean="0"/>
            </a:br>
            <a:r>
              <a:rPr lang="ru-RU" dirty="0" smtClean="0"/>
              <a:t>«В семье»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329</TotalTime>
  <Words>348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Проект на тему: «Мое имя»</vt:lpstr>
      <vt:lpstr>Цель: раскрыть тайну своего имени</vt:lpstr>
      <vt:lpstr>Описание действий</vt:lpstr>
      <vt:lpstr>По словарю В.И. Даля:  «Имя - это слово, которым зовут,               означают особь, личность»   </vt:lpstr>
      <vt:lpstr>Этапы развития           имён на Руси:     дохристианский     (Чернавка, Мал, Молчан, Лобан – имена-        прозвища)    период после принятия Христианства     (Анастасия, Александр, Никита,                 Дмитрий, Кирилл и др.)    новый этап, начавшийся после Великой         Октябрьской  социалистической        революции      (Жанна, Инесса, Эдуард, Тимур и др.)  </vt:lpstr>
      <vt:lpstr>Что обозначает имя Настя:</vt:lpstr>
      <vt:lpstr> Какой мне предопределено быть:</vt:lpstr>
      <vt:lpstr>Подходит ли мне моё имя?</vt:lpstr>
      <vt:lpstr>Результаты анкетирования «В семье»</vt:lpstr>
      <vt:lpstr>Социологическое исследование</vt:lpstr>
      <vt:lpstr>Имена девочек в школе</vt:lpstr>
      <vt:lpstr>Мои великие тезки</vt:lpstr>
      <vt:lpstr>Самое главное, что я поняла</vt:lpstr>
      <vt:lpstr>Список  литературы.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Мое имя</dc:title>
  <dc:creator>user</dc:creator>
  <cp:lastModifiedBy>user</cp:lastModifiedBy>
  <cp:revision>35</cp:revision>
  <dcterms:created xsi:type="dcterms:W3CDTF">2013-01-21T06:36:50Z</dcterms:created>
  <dcterms:modified xsi:type="dcterms:W3CDTF">2013-01-22T09:04:53Z</dcterms:modified>
</cp:coreProperties>
</file>