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7"/>
  </p:notesMasterIdLst>
  <p:handoutMasterIdLst>
    <p:handoutMasterId r:id="rId28"/>
  </p:handoutMasterIdLst>
  <p:sldIdLst>
    <p:sldId id="256" r:id="rId2"/>
    <p:sldId id="275" r:id="rId3"/>
    <p:sldId id="259" r:id="rId4"/>
    <p:sldId id="260" r:id="rId5"/>
    <p:sldId id="263" r:id="rId6"/>
    <p:sldId id="264" r:id="rId7"/>
    <p:sldId id="265" r:id="rId8"/>
    <p:sldId id="266" r:id="rId9"/>
    <p:sldId id="287" r:id="rId10"/>
    <p:sldId id="268" r:id="rId11"/>
    <p:sldId id="269" r:id="rId12"/>
    <p:sldId id="270" r:id="rId13"/>
    <p:sldId id="286" r:id="rId14"/>
    <p:sldId id="289" r:id="rId15"/>
    <p:sldId id="285" r:id="rId16"/>
    <p:sldId id="291" r:id="rId17"/>
    <p:sldId id="292" r:id="rId18"/>
    <p:sldId id="293" r:id="rId19"/>
    <p:sldId id="294" r:id="rId20"/>
    <p:sldId id="277" r:id="rId21"/>
    <p:sldId id="278" r:id="rId22"/>
    <p:sldId id="280" r:id="rId23"/>
    <p:sldId id="295" r:id="rId24"/>
    <p:sldId id="272" r:id="rId25"/>
    <p:sldId id="296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8" autoAdjust="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62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0C7B0-B0B2-4585-BB1A-031C21DFCF45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CA59CA-CBEB-4989-B149-4572105B62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146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4832AF-505F-4992-9910-E31DCBA7DF82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A2CF6-A5C9-40D6-8F11-6157E579F3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605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A2CF6-A5C9-40D6-8F11-6157E579F3D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279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58AA-C1AA-45A7-B4B4-84A8B74BAA7B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9E691D9-204E-44DB-920D-57326B429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58AA-C1AA-45A7-B4B4-84A8B74BAA7B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91D9-204E-44DB-920D-57326B429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58AA-C1AA-45A7-B4B4-84A8B74BAA7B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91D9-204E-44DB-920D-57326B429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58AA-C1AA-45A7-B4B4-84A8B74BAA7B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9E691D9-204E-44DB-920D-57326B429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58AA-C1AA-45A7-B4B4-84A8B74BAA7B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91D9-204E-44DB-920D-57326B4296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58AA-C1AA-45A7-B4B4-84A8B74BAA7B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91D9-204E-44DB-920D-57326B429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58AA-C1AA-45A7-B4B4-84A8B74BAA7B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9E691D9-204E-44DB-920D-57326B4296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58AA-C1AA-45A7-B4B4-84A8B74BAA7B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91D9-204E-44DB-920D-57326B429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58AA-C1AA-45A7-B4B4-84A8B74BAA7B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91D9-204E-44DB-920D-57326B429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58AA-C1AA-45A7-B4B4-84A8B74BAA7B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91D9-204E-44DB-920D-57326B429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58AA-C1AA-45A7-B4B4-84A8B74BAA7B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91D9-204E-44DB-920D-57326B4296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10458AA-C1AA-45A7-B4B4-84A8B74BAA7B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9E691D9-204E-44DB-920D-57326B4296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B%D0%B5%D0%BA%D1%81%D0%B8%D0%BA%D0%B0" TargetMode="External"/><Relationship Id="rId2" Type="http://schemas.openxmlformats.org/officeDocument/2006/relationships/hyperlink" Target="http://ru.wikipedia.org/wiki/%D0%A4%D0%BE%D0%BD%D0%B5%D1%82%D0%B8%D0%BA%D0%B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D0%93%D1%80%D0%B0%D0%BC%D0%BC%D0%B0%D1%82%D0%B8%D1%87%D0%B5%D1%81%D0%BA%D0%B8%D0%B9_%D1%81%D1%82%D1%80%D0%BE%D0%B9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A0%D0%B5%D1%87%D1%8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548680"/>
            <a:ext cx="7486600" cy="2160239"/>
          </a:xfrm>
        </p:spPr>
        <p:txBody>
          <a:bodyPr>
            <a:normAutofit/>
          </a:bodyPr>
          <a:lstStyle/>
          <a:p>
            <a:pPr lvl="0" algn="ctr"/>
            <a:r>
              <a:rPr lang="ru-RU" sz="2400" dirty="0"/>
              <a:t>Особенности развития познавательных психических процессов у детей дошкольного возраста с </a:t>
            </a:r>
            <a:r>
              <a:rPr lang="ru-RU" sz="2400" dirty="0" smtClean="0"/>
              <a:t>ОНР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772816"/>
            <a:ext cx="7488832" cy="2808312"/>
          </a:xfrm>
        </p:spPr>
        <p:txBody>
          <a:bodyPr>
            <a:normAutofit/>
          </a:bodyPr>
          <a:lstStyle/>
          <a:p>
            <a:pPr marL="0" lvl="1"/>
            <a:r>
              <a:rPr lang="ru-RU" sz="4000" dirty="0" smtClean="0"/>
              <a:t>Дополнительная образовательная программа «Путешествие в Сообразилию»</a:t>
            </a:r>
            <a:endParaRPr lang="ru-RU" sz="4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/>
              <a:t>Коррекционная работа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7715200" cy="439248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/>
              <a:t>	Решение </a:t>
            </a:r>
            <a:r>
              <a:rPr lang="ru-RU" dirty="0"/>
              <a:t>коррекционных задач </a:t>
            </a:r>
            <a:r>
              <a:rPr lang="ru-RU" dirty="0" smtClean="0"/>
              <a:t>осуществляется </a:t>
            </a:r>
            <a:r>
              <a:rPr lang="ru-RU" dirty="0"/>
              <a:t>на основе положения Л.С.Выгодского о зоне актуального и ближайшего развития, показывающего, что процесс развития не совпадает с процессом обучения, а  идет вслед за ним. </a:t>
            </a:r>
            <a:endParaRPr lang="ru-RU" dirty="0" smtClean="0"/>
          </a:p>
          <a:p>
            <a:pPr algn="just"/>
            <a:r>
              <a:rPr lang="ru-RU" dirty="0"/>
              <a:t>	</a:t>
            </a:r>
            <a:r>
              <a:rPr lang="ru-RU" dirty="0" smtClean="0"/>
              <a:t>Активность </a:t>
            </a:r>
            <a:r>
              <a:rPr lang="ru-RU" dirty="0"/>
              <a:t>в обучении предусматривает необходимость собственной деятельности обучаемых детей в процессе познания. </a:t>
            </a:r>
            <a:endParaRPr lang="ru-RU" dirty="0" smtClean="0"/>
          </a:p>
          <a:p>
            <a:pPr algn="just"/>
            <a:r>
              <a:rPr lang="ru-RU" dirty="0"/>
              <a:t>	</a:t>
            </a:r>
            <a:r>
              <a:rPr lang="ru-RU" dirty="0" smtClean="0"/>
              <a:t>При </a:t>
            </a:r>
            <a:r>
              <a:rPr lang="ru-RU" dirty="0"/>
              <a:t>выполнении речевой деятельности у детей с нарушением речи отмечается снижение познавательной активности, отсутствие интереса к выполнению речевых заданий, недостаточная сосредоточенность. </a:t>
            </a:r>
            <a:r>
              <a:rPr lang="ru-RU" dirty="0" smtClean="0"/>
              <a:t>Поддержанию </a:t>
            </a:r>
            <a:r>
              <a:rPr lang="ru-RU" dirty="0"/>
              <a:t>интереса к выполнению предлагаемых </a:t>
            </a:r>
            <a:r>
              <a:rPr lang="ru-RU" dirty="0" smtClean="0"/>
              <a:t>заданий способствует </a:t>
            </a:r>
            <a:r>
              <a:rPr lang="ru-RU" dirty="0"/>
              <a:t>использование наглядных пособий, игр, игровых </a:t>
            </a:r>
            <a:r>
              <a:rPr lang="ru-RU" dirty="0" smtClean="0"/>
              <a:t>приемов – как основного средства психического развития в этом возрасте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ru-RU" sz="2400" dirty="0" smtClean="0"/>
              <a:t>Дополнительная образовательная программа «Путешествие в Сообразилию»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8558" y="1412777"/>
            <a:ext cx="8003232" cy="187220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dirty="0"/>
              <a:t>Цель предлагаемой программы – </a:t>
            </a:r>
            <a:r>
              <a:rPr lang="ru-RU" sz="2400" dirty="0"/>
              <a:t>формирование у детей с ОНР мыслительных способностей и других когнитивных процессов, создающих психологическую базу речи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67544"/>
          </a:xfrm>
        </p:spPr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514350" indent="-514350">
              <a:buNone/>
            </a:pPr>
            <a:r>
              <a:rPr lang="ru-RU" sz="3800" b="1" dirty="0"/>
              <a:t>Образовательные:</a:t>
            </a:r>
            <a:endParaRPr lang="ru-RU" sz="3800" dirty="0"/>
          </a:p>
          <a:p>
            <a:pPr lvl="0"/>
            <a:r>
              <a:rPr lang="ru-RU" sz="3800" dirty="0"/>
              <a:t>учить анализировать, </a:t>
            </a:r>
            <a:endParaRPr lang="ru-RU" sz="3800" dirty="0" smtClean="0"/>
          </a:p>
          <a:p>
            <a:pPr lvl="0"/>
            <a:r>
              <a:rPr lang="ru-RU" sz="3800" dirty="0" smtClean="0"/>
              <a:t>учить  планировать</a:t>
            </a:r>
            <a:r>
              <a:rPr lang="ru-RU" sz="3800" dirty="0"/>
              <a:t>, </a:t>
            </a:r>
            <a:endParaRPr lang="ru-RU" sz="3800" dirty="0" smtClean="0"/>
          </a:p>
          <a:p>
            <a:pPr lvl="0"/>
            <a:r>
              <a:rPr lang="ru-RU" sz="3800" dirty="0" smtClean="0"/>
              <a:t>учить комбинировать</a:t>
            </a:r>
            <a:r>
              <a:rPr lang="ru-RU" sz="3800" dirty="0"/>
              <a:t>, </a:t>
            </a:r>
            <a:endParaRPr lang="ru-RU" sz="3800" dirty="0" smtClean="0"/>
          </a:p>
          <a:p>
            <a:pPr lvl="0"/>
            <a:r>
              <a:rPr lang="ru-RU" sz="3800" dirty="0" smtClean="0"/>
              <a:t>учить рассуждать</a:t>
            </a:r>
            <a:r>
              <a:rPr lang="ru-RU" sz="3800" dirty="0"/>
              <a:t>, формулировать ответ.</a:t>
            </a:r>
          </a:p>
          <a:p>
            <a:pPr marL="514350" indent="-514350">
              <a:buNone/>
            </a:pPr>
            <a:r>
              <a:rPr lang="ru-RU" sz="3800" b="1" dirty="0" smtClean="0"/>
              <a:t>Воспитательные</a:t>
            </a:r>
            <a:r>
              <a:rPr lang="ru-RU" sz="3800" b="1" dirty="0"/>
              <a:t>:</a:t>
            </a:r>
            <a:endParaRPr lang="ru-RU" sz="3800" dirty="0"/>
          </a:p>
          <a:p>
            <a:pPr lvl="0"/>
            <a:r>
              <a:rPr lang="ru-RU" sz="3800" dirty="0"/>
              <a:t>воспитывать культуру мышления, которая характеризуется возможностью самостоятельно управлять мыслительной деятельностью, проявлять инициативу в постановке её целей и находить способы их достижения;</a:t>
            </a:r>
          </a:p>
          <a:p>
            <a:pPr lvl="0"/>
            <a:r>
              <a:rPr lang="ru-RU" sz="3800" dirty="0"/>
              <a:t>воспитывать нравственные качества в процессе коллективной работы;</a:t>
            </a:r>
          </a:p>
          <a:p>
            <a:pPr marL="514350" indent="-514350">
              <a:buNone/>
            </a:pPr>
            <a:r>
              <a:rPr lang="ru-RU" sz="3800" b="1" dirty="0"/>
              <a:t>Развивающие:</a:t>
            </a:r>
            <a:endParaRPr lang="ru-RU" sz="3800" dirty="0"/>
          </a:p>
          <a:p>
            <a:pPr lvl="0"/>
            <a:r>
              <a:rPr lang="ru-RU" sz="3800" dirty="0"/>
              <a:t>развивать когнитивную </a:t>
            </a:r>
            <a:r>
              <a:rPr lang="ru-RU" sz="3800" dirty="0" smtClean="0"/>
              <a:t>сферу;</a:t>
            </a:r>
            <a:endParaRPr lang="ru-RU" sz="3800" dirty="0"/>
          </a:p>
          <a:p>
            <a:pPr lvl="0"/>
            <a:r>
              <a:rPr lang="ru-RU" sz="3800" dirty="0" smtClean="0"/>
              <a:t>развивать </a:t>
            </a:r>
            <a:r>
              <a:rPr lang="ru-RU" sz="3800" dirty="0"/>
              <a:t>пространственную ориентировку;</a:t>
            </a:r>
          </a:p>
          <a:p>
            <a:pPr lvl="0"/>
            <a:r>
              <a:rPr lang="ru-RU" sz="3800" dirty="0"/>
              <a:t>развивать разные формы самосознания и самоконтроля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4883373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Возраст и количество детей:  </a:t>
            </a:r>
            <a:r>
              <a:rPr lang="ru-RU" dirty="0" smtClean="0"/>
              <a:t>дети подготовительной группы.</a:t>
            </a:r>
          </a:p>
          <a:p>
            <a:r>
              <a:rPr lang="ru-RU" dirty="0" smtClean="0"/>
              <a:t>В группе 10 – 12 дошкольников. </a:t>
            </a:r>
          </a:p>
          <a:p>
            <a:r>
              <a:rPr lang="ru-RU" b="1" dirty="0" smtClean="0"/>
              <a:t>Продолжительность образовательного процесса – </a:t>
            </a:r>
            <a:r>
              <a:rPr lang="ru-RU" sz="2800" b="1" dirty="0" smtClean="0"/>
              <a:t>25.</a:t>
            </a:r>
            <a:endParaRPr lang="ru-RU" sz="2800" dirty="0" smtClean="0"/>
          </a:p>
          <a:p>
            <a:r>
              <a:rPr lang="ru-RU" b="1" dirty="0" smtClean="0"/>
              <a:t>Периодичность проведения</a:t>
            </a:r>
            <a:r>
              <a:rPr lang="ru-RU" dirty="0" smtClean="0"/>
              <a:t> - 1 раз в неделю</a:t>
            </a:r>
            <a:r>
              <a:rPr lang="ru-RU" b="1" dirty="0" smtClean="0"/>
              <a:t> </a:t>
            </a:r>
            <a:r>
              <a:rPr lang="ru-RU" dirty="0" smtClean="0"/>
              <a:t>продолжительностью 30 минут во второй половине дня.</a:t>
            </a:r>
          </a:p>
          <a:p>
            <a:r>
              <a:rPr lang="ru-RU" b="1" dirty="0" smtClean="0"/>
              <a:t>Программа построена в виде совместной образовательной деятельности. </a:t>
            </a:r>
          </a:p>
          <a:p>
            <a:r>
              <a:rPr lang="ru-RU" b="1" dirty="0" smtClean="0"/>
              <a:t>Форма:  </a:t>
            </a:r>
            <a:r>
              <a:rPr lang="ru-RU" dirty="0" smtClean="0"/>
              <a:t>интеллектуальные игры, игры с правилами. </a:t>
            </a:r>
          </a:p>
          <a:p>
            <a:r>
              <a:rPr lang="ru-RU" b="1" dirty="0" smtClean="0"/>
              <a:t>Формы подведения итогов:</a:t>
            </a:r>
            <a:r>
              <a:rPr lang="ru-RU" dirty="0" smtClean="0"/>
              <a:t> экспресс – диагностика в конце года.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11256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Вся совместная образовательная деятельность строится в форме игры-путешествия в страну «Сообразилию», где дети бывают на развивающих станциях (по названию игр):</a:t>
            </a:r>
          </a:p>
          <a:p>
            <a:pPr lvl="0"/>
            <a:r>
              <a:rPr lang="ru-RU" dirty="0" smtClean="0"/>
              <a:t>В начале совместной деятельности знакомство с новой станцией-игрой вхождение в игровую ситуацию и обсуждение правил игры;</a:t>
            </a:r>
          </a:p>
          <a:p>
            <a:pPr lvl="0"/>
            <a:r>
              <a:rPr lang="ru-RU" dirty="0" smtClean="0"/>
              <a:t>Далее совместная образовательная деятельность в индивидуально-групповой форме (непосредственно интеллектуальные игры);</a:t>
            </a:r>
          </a:p>
          <a:p>
            <a:pPr lvl="0"/>
            <a:r>
              <a:rPr lang="ru-RU" dirty="0" smtClean="0"/>
              <a:t>Динамическая пауза в составе занятия развивает не только двигательную сферу ребёнка, но и умение учитывать и выполнять несколько различных инструкций одновременно (игры «Пожалуйста», «</a:t>
            </a:r>
            <a:r>
              <a:rPr lang="ru-RU" dirty="0" err="1" smtClean="0"/>
              <a:t>Саймон</a:t>
            </a:r>
            <a:r>
              <a:rPr lang="ru-RU" dirty="0" smtClean="0"/>
              <a:t> сказал» и т.п.);</a:t>
            </a:r>
          </a:p>
          <a:p>
            <a:pPr lvl="0"/>
            <a:r>
              <a:rPr lang="ru-RU" dirty="0" smtClean="0"/>
              <a:t>Заключительное обсуждение, выделение позитивных моментов и создание положительной мотивации на следующую деятельность.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>На конец учебного года дети должны уметь</a:t>
            </a:r>
            <a:r>
              <a:rPr lang="ru-RU" b="1" dirty="0" smtClean="0"/>
              <a:t>: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234877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sz="2200" dirty="0" smtClean="0"/>
              <a:t>анализировать условия задачи;</a:t>
            </a:r>
          </a:p>
          <a:p>
            <a:pPr lvl="0"/>
            <a:r>
              <a:rPr lang="ru-RU" sz="2200" dirty="0" smtClean="0"/>
              <a:t>планировать последовательность действий;</a:t>
            </a:r>
          </a:p>
          <a:p>
            <a:pPr lvl="0"/>
            <a:r>
              <a:rPr lang="ru-RU" sz="2200" dirty="0" smtClean="0"/>
              <a:t>логически рассуждать, формулировать ответ;</a:t>
            </a:r>
          </a:p>
          <a:p>
            <a:pPr lvl="0"/>
            <a:r>
              <a:rPr lang="ru-RU" sz="2200" dirty="0" smtClean="0"/>
              <a:t>выбирать наиболее оптимальное действие, которое удовлетворяет требованию задачи;</a:t>
            </a:r>
          </a:p>
          <a:p>
            <a:pPr lvl="0"/>
            <a:r>
              <a:rPr lang="ru-RU" sz="2200" dirty="0" smtClean="0"/>
              <a:t>демонстрировать самостоятельность и инициативу мышления;</a:t>
            </a:r>
          </a:p>
          <a:p>
            <a:pPr lvl="0"/>
            <a:r>
              <a:rPr lang="ru-RU" sz="2200" dirty="0" smtClean="0"/>
              <a:t>проявлять достаточные когнитивные способности, пространственную ориентировку,  самосознание и самоконтроль.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11560"/>
          </a:xfrm>
        </p:spPr>
        <p:txBody>
          <a:bodyPr>
            <a:noAutofit/>
          </a:bodyPr>
          <a:lstStyle/>
          <a:p>
            <a:r>
              <a:rPr lang="ru-RU" sz="2000" dirty="0"/>
              <a:t>Игра «Что одинаковое у двух» -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1400" dirty="0" smtClean="0"/>
              <a:t>Развитие </a:t>
            </a:r>
            <a:r>
              <a:rPr lang="ru-RU" sz="1400" dirty="0"/>
              <a:t>способности анализировать и совершенствование зрительного восприятия, произвольного </a:t>
            </a:r>
            <a:r>
              <a:rPr lang="ru-RU" sz="1400" dirty="0" smtClean="0"/>
              <a:t>внимания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484784"/>
            <a:ext cx="4568500" cy="4886002"/>
          </a:xfrm>
        </p:spPr>
      </p:pic>
    </p:spTree>
    <p:extLst>
      <p:ext uri="{BB962C8B-B14F-4D97-AF65-F5344CB8AC3E}">
        <p14:creationId xmlns:p14="http://schemas.microsoft.com/office/powerpoint/2010/main" val="33129103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/>
              <a:t>Игра «Рядом-между» - </a:t>
            </a:r>
            <a:r>
              <a:rPr lang="ru-RU" sz="2000" dirty="0"/>
              <a:t>Развитие способности рассуждать и умозаключать, совершенствование логического </a:t>
            </a:r>
            <a:r>
              <a:rPr lang="ru-RU" sz="2000" dirty="0" smtClean="0"/>
              <a:t>мышления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948776"/>
            <a:ext cx="4231329" cy="3960440"/>
          </a:xfrm>
        </p:spPr>
      </p:pic>
      <p:sp>
        <p:nvSpPr>
          <p:cNvPr id="5" name="TextBox 4"/>
          <p:cNvSpPr txBox="1"/>
          <p:nvPr/>
        </p:nvSpPr>
        <p:spPr>
          <a:xfrm>
            <a:off x="5508104" y="1948776"/>
            <a:ext cx="25202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Витю и Диму угостили, одному мальчику дали яблоко, другому досталась груша. То, что получил Витя нарисовано рядом со сливой. Между какими двумя рисунками находится то, что было у Димы. Между морковью и сливой или морковью и вишней?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41516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379512"/>
          </a:xfrm>
        </p:spPr>
        <p:txBody>
          <a:bodyPr>
            <a:noAutofit/>
          </a:bodyPr>
          <a:lstStyle/>
          <a:p>
            <a:r>
              <a:rPr lang="ru-RU" sz="2000" dirty="0"/>
              <a:t>Игра «Одна перестановка» </a:t>
            </a:r>
            <a:r>
              <a:rPr lang="ru-RU" sz="2000" dirty="0" smtClean="0"/>
              <a:t>-</a:t>
            </a:r>
            <a:br>
              <a:rPr lang="ru-RU" sz="2000" dirty="0" smtClean="0"/>
            </a:br>
            <a:r>
              <a:rPr lang="ru-RU" sz="1600" dirty="0" smtClean="0"/>
              <a:t>Развитие </a:t>
            </a:r>
            <a:r>
              <a:rPr lang="ru-RU" sz="1600" dirty="0"/>
              <a:t>способности комбинировать и совершенствование наглядно – образного </a:t>
            </a:r>
            <a:r>
              <a:rPr lang="ru-RU" sz="1600" dirty="0" smtClean="0"/>
              <a:t>мышления</a:t>
            </a:r>
            <a:endParaRPr lang="ru-RU" sz="1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84784"/>
            <a:ext cx="4909518" cy="4525962"/>
          </a:xfrm>
        </p:spPr>
      </p:pic>
      <p:sp>
        <p:nvSpPr>
          <p:cNvPr id="6" name="TextBox 5"/>
          <p:cNvSpPr txBox="1"/>
          <p:nvPr/>
        </p:nvSpPr>
        <p:spPr>
          <a:xfrm>
            <a:off x="6084168" y="1484784"/>
            <a:ext cx="194421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Если рисунок из круга 1 переставить в свободный круг, то какие предметы будут в кругах 2 и 3 – разные или одинаковые?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00761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>игра «Муравей» - </a:t>
            </a:r>
            <a:r>
              <a:rPr lang="ru-RU" sz="1800" dirty="0"/>
              <a:t>развитие способности планировать и совершенствовать действия в мыслительном плане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56792"/>
            <a:ext cx="5518162" cy="4525962"/>
          </a:xfrm>
        </p:spPr>
      </p:pic>
      <p:sp>
        <p:nvSpPr>
          <p:cNvPr id="5" name="TextBox 4"/>
          <p:cNvSpPr txBox="1"/>
          <p:nvPr/>
        </p:nvSpPr>
        <p:spPr>
          <a:xfrm>
            <a:off x="6516216" y="1556792"/>
            <a:ext cx="247538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Правило:</a:t>
            </a:r>
          </a:p>
          <a:p>
            <a:r>
              <a:rPr lang="ru-RU" dirty="0" smtClean="0"/>
              <a:t>по линиям-дорожкам между кругами-домиками ползает муравей. Он может двигаться только по косым дорожкам, например, береза-грелка-елка. </a:t>
            </a:r>
          </a:p>
          <a:p>
            <a:r>
              <a:rPr lang="ru-RU" dirty="0" smtClean="0"/>
              <a:t>Куда муравей может попасть от будильника по двум косым дорожкам? Еще куда?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7151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4883373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		На современном этапе развития педагогической теории и практики особое внимание уделяется переосмыслению подходов к обучению и воспитанию детей с особыми образовательными потребностями в целях повышения эффективности коррекционного воздействия. </a:t>
            </a:r>
          </a:p>
          <a:p>
            <a:pPr algn="just">
              <a:buNone/>
            </a:pPr>
            <a:r>
              <a:rPr lang="ru-RU" dirty="0" smtClean="0"/>
              <a:t>		Исследователями в области коррекционной педагогики отмечается, что среди детей с особыми образовательными потребностями большую группу составляют дети с речевыми нарушениями, среди которых выделяются дети с общим недоразвитием речи.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03475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Игра «Перелеты бабочки»- </a:t>
            </a:r>
            <a:r>
              <a:rPr lang="ru-RU" sz="1300" dirty="0" smtClean="0">
                <a:solidFill>
                  <a:schemeClr val="tx1"/>
                </a:solidFill>
              </a:rPr>
              <a:t>развитие способности планировать и совершенствовать действия в мыслительном плане</a:t>
            </a:r>
            <a:endParaRPr lang="ru-RU" sz="1300" dirty="0"/>
          </a:p>
        </p:txBody>
      </p:sp>
      <p:pic>
        <p:nvPicPr>
          <p:cNvPr id="10" name="Содержимое 9" descr="Перелёты бабочк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484784"/>
            <a:ext cx="8208912" cy="49685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6754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Игра «Почтальон»- </a:t>
            </a:r>
            <a:r>
              <a:rPr lang="ru-RU" sz="1300" dirty="0" smtClean="0">
                <a:solidFill>
                  <a:schemeClr val="tx1"/>
                </a:solidFill>
              </a:rPr>
              <a:t>развитие способности планировать и совершенствовать действия в мыслительном плане</a:t>
            </a:r>
            <a:endParaRPr lang="ru-RU" sz="1300" dirty="0"/>
          </a:p>
        </p:txBody>
      </p:sp>
      <p:pic>
        <p:nvPicPr>
          <p:cNvPr id="4" name="Содержимое 3" descr="Почтальон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268760"/>
            <a:ext cx="8352928" cy="51125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686800" cy="1008112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Комбинаторные игры </a:t>
            </a:r>
            <a:r>
              <a:rPr lang="ru-RU" dirty="0" smtClean="0"/>
              <a:t>- </a:t>
            </a:r>
            <a:r>
              <a:rPr lang="ru-RU" sz="1300" dirty="0" smtClean="0">
                <a:solidFill>
                  <a:schemeClr val="dk1"/>
                </a:solidFill>
              </a:rPr>
              <a:t>Развитие способности комбинировать и совершенствование наглядно – образного мышления.</a:t>
            </a:r>
            <a:br>
              <a:rPr lang="ru-RU" sz="1300" dirty="0" smtClean="0">
                <a:solidFill>
                  <a:schemeClr val="dk1"/>
                </a:solidFill>
              </a:rPr>
            </a:br>
            <a:endParaRPr lang="ru-RU" sz="2000" dirty="0"/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6643316"/>
              </p:ext>
            </p:extLst>
          </p:nvPr>
        </p:nvGraphicFramePr>
        <p:xfrm>
          <a:off x="1547665" y="3448844"/>
          <a:ext cx="6048671" cy="736600"/>
        </p:xfrm>
        <a:graphic>
          <a:graphicData uri="http://schemas.openxmlformats.org/drawingml/2006/table">
            <a:tbl>
              <a:tblPr firstRow="1" firstCol="1" bandRow="1"/>
              <a:tblGrid>
                <a:gridCol w="2016013"/>
                <a:gridCol w="2016013"/>
                <a:gridCol w="2016645"/>
              </a:tblGrid>
              <a:tr h="368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Д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403648" y="3284984"/>
            <a:ext cx="2272963" cy="657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431498"/>
              </p:ext>
            </p:extLst>
          </p:nvPr>
        </p:nvGraphicFramePr>
        <p:xfrm>
          <a:off x="1475657" y="2276872"/>
          <a:ext cx="6120679" cy="792088"/>
        </p:xfrm>
        <a:graphic>
          <a:graphicData uri="http://schemas.openxmlformats.org/drawingml/2006/table">
            <a:tbl>
              <a:tblPr firstRow="1" firstCol="1" bandRow="1"/>
              <a:tblGrid>
                <a:gridCol w="2040013"/>
                <a:gridCol w="2040013"/>
                <a:gridCol w="2040653"/>
              </a:tblGrid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755577" y="1503180"/>
            <a:ext cx="6264696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Тренировочные задачи              (2 действия)</a:t>
            </a:r>
            <a:endParaRPr kumimoji="0" lang="ru-RU" altLang="zh-CN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152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Аналогии </a:t>
            </a:r>
            <a:r>
              <a:rPr lang="ru-RU" dirty="0" smtClean="0"/>
              <a:t>– </a:t>
            </a:r>
            <a:r>
              <a:rPr lang="ru-RU" sz="1800" dirty="0" smtClean="0"/>
              <a:t>развитие способности устанавливать логическую последовательность событий и отражать ее в речевой форме</a:t>
            </a:r>
            <a:endParaRPr lang="ru-RU" sz="1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544" y="1484784"/>
            <a:ext cx="6768752" cy="4597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6177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7643192" cy="295232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dirty="0"/>
              <a:t>Нормализация речи </a:t>
            </a:r>
            <a:endParaRPr lang="ru-RU" dirty="0" smtClean="0"/>
          </a:p>
          <a:p>
            <a:pPr algn="ctr">
              <a:buNone/>
            </a:pPr>
            <a:r>
              <a:rPr lang="ru-RU" sz="2800" dirty="0" smtClean="0"/>
              <a:t>в </a:t>
            </a:r>
            <a:r>
              <a:rPr lang="ru-RU" sz="2800" dirty="0"/>
              <a:t>сочетании с активизацией познавательной деятельности, мышления, памяти, аффективно-волевой сферы позволит обеспечить полноценную готовность детей к обучению в школе.</a:t>
            </a:r>
          </a:p>
          <a:p>
            <a:pPr algn="ctr"/>
            <a:endParaRPr lang="ru-RU" sz="44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1752" y="1124744"/>
            <a:ext cx="77986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По завершении программы дети научились:</a:t>
            </a:r>
          </a:p>
          <a:p>
            <a:endParaRPr lang="ru-RU" sz="2800" dirty="0" smtClean="0"/>
          </a:p>
          <a:p>
            <a:r>
              <a:rPr lang="ru-RU" sz="2000" dirty="0" smtClean="0"/>
              <a:t>1. Успешно анализировать </a:t>
            </a:r>
            <a:r>
              <a:rPr lang="ru-RU" sz="2000" dirty="0"/>
              <a:t>условия задачи;</a:t>
            </a:r>
          </a:p>
          <a:p>
            <a:r>
              <a:rPr lang="ru-RU" sz="2000" dirty="0"/>
              <a:t>планировать последовательность действий;</a:t>
            </a:r>
          </a:p>
          <a:p>
            <a:r>
              <a:rPr lang="ru-RU" sz="2000" dirty="0"/>
              <a:t>логически рассуждать, формулировать ответ;</a:t>
            </a:r>
          </a:p>
          <a:p>
            <a:r>
              <a:rPr lang="ru-RU" sz="2000" dirty="0"/>
              <a:t>выбирать наиболее оптимальное действие, которое удовлетворяет требованию задачи;</a:t>
            </a:r>
          </a:p>
          <a:p>
            <a:r>
              <a:rPr lang="ru-RU" sz="2000" dirty="0" smtClean="0"/>
              <a:t>2. работать самостоятельно и инициативно;</a:t>
            </a:r>
            <a:endParaRPr lang="ru-RU" sz="2000" dirty="0"/>
          </a:p>
          <a:p>
            <a:r>
              <a:rPr lang="ru-RU" sz="2000" dirty="0" smtClean="0"/>
              <a:t>3. проявлять </a:t>
            </a:r>
            <a:r>
              <a:rPr lang="ru-RU" sz="2000" dirty="0"/>
              <a:t>достаточные когнитивные способности, пространственную ориентировку,  самосознание и самоконтроль.</a:t>
            </a:r>
          </a:p>
        </p:txBody>
      </p:sp>
    </p:spTree>
    <p:extLst>
      <p:ext uri="{BB962C8B-B14F-4D97-AF65-F5344CB8AC3E}">
        <p14:creationId xmlns:p14="http://schemas.microsoft.com/office/powerpoint/2010/main" val="453377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67544"/>
          </a:xfrm>
        </p:spPr>
        <p:txBody>
          <a:bodyPr/>
          <a:lstStyle/>
          <a:p>
            <a:r>
              <a:rPr lang="ru-RU" dirty="0" smtClean="0"/>
              <a:t>ОНР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352839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i="1" dirty="0" smtClean="0"/>
              <a:t>	</a:t>
            </a:r>
          </a:p>
          <a:p>
            <a:pPr>
              <a:buNone/>
            </a:pPr>
            <a:r>
              <a:rPr lang="ru-RU" b="1" i="1" dirty="0"/>
              <a:t>	</a:t>
            </a:r>
            <a:r>
              <a:rPr lang="ru-RU" b="1" i="1" dirty="0" smtClean="0"/>
              <a:t>Общее </a:t>
            </a:r>
            <a:r>
              <a:rPr lang="ru-RU" b="1" i="1" dirty="0"/>
              <a:t>недоразвитие </a:t>
            </a:r>
            <a:r>
              <a:rPr lang="ru-RU" b="1" i="1" dirty="0" smtClean="0"/>
              <a:t>речи </a:t>
            </a:r>
            <a:r>
              <a:rPr lang="ru-RU" dirty="0" smtClean="0"/>
              <a:t>(ОНР</a:t>
            </a:r>
            <a:r>
              <a:rPr lang="ru-RU" dirty="0"/>
              <a:t>) — различные сложные речевые расстройства, при которых нарушается формирование всех компонентов речевой системы, то есть звуковой стороны (</a:t>
            </a:r>
            <a:r>
              <a:rPr lang="ru-RU" dirty="0">
                <a:hlinkClick r:id="rId2" tooltip="Фонетика"/>
              </a:rPr>
              <a:t>фонетики</a:t>
            </a:r>
            <a:r>
              <a:rPr lang="ru-RU" dirty="0"/>
              <a:t>) и смысловой стороны (</a:t>
            </a:r>
            <a:r>
              <a:rPr lang="ru-RU" dirty="0">
                <a:hlinkClick r:id="rId3" tooltip="Лексика"/>
              </a:rPr>
              <a:t>лексики</a:t>
            </a:r>
            <a:r>
              <a:rPr lang="ru-RU" dirty="0"/>
              <a:t>, </a:t>
            </a:r>
            <a:r>
              <a:rPr lang="ru-RU" dirty="0">
                <a:hlinkClick r:id="rId4" tooltip="Грамматический строй"/>
              </a:rPr>
              <a:t>грамматики</a:t>
            </a:r>
            <a:r>
              <a:rPr lang="ru-RU" dirty="0" smtClean="0"/>
              <a:t>) при </a:t>
            </a:r>
            <a:r>
              <a:rPr lang="ru-RU" dirty="0"/>
              <a:t>нормальном слухе и </a:t>
            </a:r>
            <a:r>
              <a:rPr lang="ru-RU" dirty="0" smtClean="0"/>
              <a:t>интеллекте.</a:t>
            </a:r>
            <a:br>
              <a:rPr lang="ru-RU" dirty="0" smtClean="0"/>
            </a:br>
            <a:endParaRPr lang="ru-RU" dirty="0" smtClean="0"/>
          </a:p>
          <a:p>
            <a:pPr algn="just">
              <a:buNone/>
            </a:pPr>
            <a:r>
              <a:rPr lang="ru-RU" dirty="0"/>
              <a:t>	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>
            <a:noAutofit/>
          </a:bodyPr>
          <a:lstStyle/>
          <a:p>
            <a:r>
              <a:rPr lang="ru-RU" sz="2400" dirty="0" smtClean="0"/>
              <a:t>Типичные проявления ОНР: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446449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3000" dirty="0" smtClean="0"/>
              <a:t>— позднее начало </a:t>
            </a:r>
            <a:r>
              <a:rPr lang="ru-RU" sz="3000" dirty="0" smtClean="0">
                <a:hlinkClick r:id="rId2" tooltip="Речь"/>
              </a:rPr>
              <a:t>речи</a:t>
            </a:r>
            <a:r>
              <a:rPr lang="ru-RU" sz="3000" dirty="0" smtClean="0"/>
              <a:t>: первые слова появляются к 3-4, в крайних случаях и к 5 годам;</a:t>
            </a:r>
            <a:br>
              <a:rPr lang="ru-RU" sz="3000" dirty="0" smtClean="0"/>
            </a:br>
            <a:r>
              <a:rPr lang="ru-RU" sz="3000" dirty="0" smtClean="0"/>
              <a:t>— речь аграмматична и недостаточно фонетически оформлена;</a:t>
            </a:r>
            <a:br>
              <a:rPr lang="ru-RU" sz="3000" dirty="0" smtClean="0"/>
            </a:br>
            <a:r>
              <a:rPr lang="ru-RU" sz="3000" dirty="0" smtClean="0"/>
              <a:t>— экспрессивная речь отстаёт от импрессивной, то есть ребёнок, понимая речь, обращённую к нему, не может сам правильно выразить свои мысли;</a:t>
            </a:r>
            <a:br>
              <a:rPr lang="ru-RU" sz="3000" dirty="0" smtClean="0"/>
            </a:br>
            <a:r>
              <a:rPr lang="ru-RU" sz="3000" dirty="0" smtClean="0"/>
              <a:t>— речь детей с ОНР малопонятна.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Особенности Восприятия у детей с ОНР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Дети затрудняются </a:t>
            </a:r>
            <a:r>
              <a:rPr lang="ru-RU" dirty="0"/>
              <a:t>в обследовании предметов, выделении нужных свойств, а главное - в обозначении этих свойств словом. Дети путают названия цветов, геометрических фигур, с трудом ориентируются в пространственных и временных </a:t>
            </a:r>
            <a:r>
              <a:rPr lang="ru-RU" dirty="0" smtClean="0"/>
              <a:t>отношениях. </a:t>
            </a:r>
          </a:p>
          <a:p>
            <a:pPr algn="just"/>
            <a:r>
              <a:rPr lang="ru-RU" dirty="0" smtClean="0"/>
              <a:t>Фонематическое </a:t>
            </a:r>
            <a:r>
              <a:rPr lang="ru-RU" dirty="0"/>
              <a:t>восприятие детей с </a:t>
            </a:r>
            <a:r>
              <a:rPr lang="ru-RU" dirty="0" smtClean="0"/>
              <a:t>ОНР,  тембровый</a:t>
            </a:r>
            <a:r>
              <a:rPr lang="ru-RU" dirty="0"/>
              <a:t>, звукочастотный слух, ритмическое чувство - также формируются у детей данной категории со значительной </a:t>
            </a:r>
            <a:r>
              <a:rPr lang="ru-RU" dirty="0" smtClean="0"/>
              <a:t>задержкой.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675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Особенности Мышления у детей с ОНР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8052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Дети </a:t>
            </a:r>
            <a:r>
              <a:rPr lang="ru-RU" dirty="0"/>
              <a:t>отстают в развитии словесно-логического мышления, с трудом овладевают мыслительными операциями. Названные затруднения во многом определяются недоразвитием обобщающей функции </a:t>
            </a:r>
            <a:r>
              <a:rPr lang="ru-RU" dirty="0" smtClean="0"/>
              <a:t>речи.</a:t>
            </a:r>
          </a:p>
          <a:p>
            <a:pPr algn="just"/>
            <a:r>
              <a:rPr lang="ru-RU" dirty="0" smtClean="0"/>
              <a:t>В </a:t>
            </a:r>
            <a:r>
              <a:rPr lang="ru-RU" dirty="0"/>
              <a:t>целом, мышление детей с ОНР является преимущественно конкретным, инфантильным и стереотипным. </a:t>
            </a:r>
            <a:endParaRPr lang="ru-RU" dirty="0" smtClean="0"/>
          </a:p>
          <a:p>
            <a:pPr algn="just"/>
            <a:r>
              <a:rPr lang="ru-RU" dirty="0" smtClean="0"/>
              <a:t>При </a:t>
            </a:r>
            <a:r>
              <a:rPr lang="ru-RU" dirty="0"/>
              <a:t>выполнении какого-либо задания дети часто отвлекаются, обращают внимание на несущественные детали</a:t>
            </a:r>
            <a:r>
              <a:rPr lang="ru-RU" dirty="0" smtClean="0"/>
              <a:t>, </a:t>
            </a:r>
            <a:r>
              <a:rPr lang="ru-RU" dirty="0"/>
              <a:t>не могут адекватно оценить ситуацию. </a:t>
            </a:r>
            <a:endParaRPr lang="ru-RU" dirty="0" smtClean="0"/>
          </a:p>
          <a:p>
            <a:pPr algn="just"/>
            <a:r>
              <a:rPr lang="ru-RU" dirty="0" smtClean="0"/>
              <a:t>Процесс </a:t>
            </a:r>
            <a:r>
              <a:rPr lang="ru-RU" dirty="0"/>
              <a:t>мышления характеризуется импульсивностью, хаотичностью, застреванием, замедленностью.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675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Особенности Внимания у детей с ОНР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Отмечаются трудности сосредоточения, недостаточная </a:t>
            </a:r>
            <a:r>
              <a:rPr lang="ru-RU" dirty="0"/>
              <a:t>устойчивость внимания,  нарушения </a:t>
            </a:r>
            <a:r>
              <a:rPr lang="ru-RU" dirty="0" smtClean="0"/>
              <a:t>интенсивности концентрации, устойчивости  </a:t>
            </a:r>
            <a:r>
              <a:rPr lang="ru-RU" dirty="0"/>
              <a:t>внимания как следствие утомления,  неадекватные колебания </a:t>
            </a:r>
            <a:r>
              <a:rPr lang="ru-RU" dirty="0" smtClean="0"/>
              <a:t>внимания. </a:t>
            </a:r>
          </a:p>
          <a:p>
            <a:pPr algn="just"/>
            <a:r>
              <a:rPr lang="ru-RU" dirty="0" smtClean="0"/>
              <a:t>Дети </a:t>
            </a:r>
            <a:r>
              <a:rPr lang="ru-RU" dirty="0"/>
              <a:t>воспринимают ограниченное количество информации, могут воспринимать не ситуацию в целом, а лишь отдельные ее </a:t>
            </a:r>
            <a:r>
              <a:rPr lang="ru-RU" dirty="0" smtClean="0"/>
              <a:t>элементы. </a:t>
            </a:r>
          </a:p>
          <a:p>
            <a:pPr algn="just"/>
            <a:r>
              <a:rPr lang="ru-RU" dirty="0" smtClean="0"/>
              <a:t>Наблюдается </a:t>
            </a:r>
            <a:r>
              <a:rPr lang="ru-RU" dirty="0"/>
              <a:t>зависимость внимания от внешних воздействий. 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6754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Особенности памяти у детей с онр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Наглядный </a:t>
            </a:r>
            <a:r>
              <a:rPr lang="ru-RU" dirty="0"/>
              <a:t>материал детьми запоминается лучше </a:t>
            </a:r>
            <a:r>
              <a:rPr lang="ru-RU" dirty="0" smtClean="0"/>
              <a:t>вербального, т.к. объем зрительной памяти не отличается от такового в норме. Уровень слуховой памяти снижен в зависимости от сложности дефекта.</a:t>
            </a:r>
          </a:p>
          <a:p>
            <a:pPr algn="just"/>
            <a:r>
              <a:rPr lang="ru-RU" dirty="0" smtClean="0"/>
              <a:t>У </a:t>
            </a:r>
            <a:r>
              <a:rPr lang="ru-RU" dirty="0"/>
              <a:t>детей с общим недоразвитие в речи страдает как механическая, так и логическая память. Снижение уровня логической памяти обусловлено недостаточностью смысловой переработки получаемой </a:t>
            </a:r>
            <a:r>
              <a:rPr lang="ru-RU" dirty="0" smtClean="0"/>
              <a:t>информации, поэтому отмечаются трудности сохранения сложной информации, забывание элементов или смена последовательности частей запоминаемого.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675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Особенности воображения у детей с </a:t>
            </a:r>
            <a:r>
              <a:rPr lang="ru-RU" dirty="0" err="1" smtClean="0"/>
              <a:t>онр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Низкая подвижность, инертность процесса</a:t>
            </a:r>
          </a:p>
          <a:p>
            <a:r>
              <a:rPr lang="ru-RU" dirty="0" smtClean="0"/>
              <a:t>Быстрая истощаемость</a:t>
            </a:r>
          </a:p>
          <a:p>
            <a:r>
              <a:rPr lang="ru-RU" dirty="0" smtClean="0"/>
              <a:t>Склонность к стереотипии связей</a:t>
            </a:r>
          </a:p>
          <a:p>
            <a:r>
              <a:rPr lang="ru-RU" dirty="0" smtClean="0"/>
              <a:t>Нестойкость замысла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531</TotalTime>
  <Words>906</Words>
  <Application>Microsoft Office PowerPoint</Application>
  <PresentationFormat>Экран (4:3)</PresentationFormat>
  <Paragraphs>108</Paragraphs>
  <Slides>25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3" baseType="lpstr">
      <vt:lpstr>Arial</vt:lpstr>
      <vt:lpstr>Calibri</vt:lpstr>
      <vt:lpstr>Franklin Gothic Book</vt:lpstr>
      <vt:lpstr>Franklin Gothic Medium</vt:lpstr>
      <vt:lpstr>华文楷体</vt:lpstr>
      <vt:lpstr>Times New Roman</vt:lpstr>
      <vt:lpstr>Wingdings 2</vt:lpstr>
      <vt:lpstr>Трек</vt:lpstr>
      <vt:lpstr>Особенности развития познавательных психических процессов у детей дошкольного возраста с ОНР </vt:lpstr>
      <vt:lpstr>Презентация PowerPoint</vt:lpstr>
      <vt:lpstr>ОНР</vt:lpstr>
      <vt:lpstr>Типичные проявления ОНР:</vt:lpstr>
      <vt:lpstr>Особенности Восприятия у детей с ОНР</vt:lpstr>
      <vt:lpstr>Особенности Мышления у детей с ОНР</vt:lpstr>
      <vt:lpstr>Особенности Внимания у детей с ОНР</vt:lpstr>
      <vt:lpstr>Особенности памяти у детей с онр</vt:lpstr>
      <vt:lpstr>Особенности воображения у детей с онр</vt:lpstr>
      <vt:lpstr>Коррекционная работа </vt:lpstr>
      <vt:lpstr>Дополнительная образовательная программа «Путешествие в Сообразилию»</vt:lpstr>
      <vt:lpstr>Задачи:</vt:lpstr>
      <vt:lpstr>Презентация PowerPoint</vt:lpstr>
      <vt:lpstr>Презентация PowerPoint</vt:lpstr>
      <vt:lpstr>На конец учебного года дети должны уметь:</vt:lpstr>
      <vt:lpstr>Игра «Что одинаковое у двух» -  Развитие способности анализировать и совершенствование зрительного восприятия, произвольного внимания </vt:lpstr>
      <vt:lpstr>Игра «Рядом-между» - Развитие способности рассуждать и умозаключать, совершенствование логического мышления </vt:lpstr>
      <vt:lpstr>Игра «Одна перестановка» - Развитие способности комбинировать и совершенствование наглядно – образного мышления</vt:lpstr>
      <vt:lpstr>игра «Муравей» - развитие способности планировать и совершенствовать действия в мыслительном плане</vt:lpstr>
      <vt:lpstr>Игра «Перелеты бабочки»- развитие способности планировать и совершенствовать действия в мыслительном плане</vt:lpstr>
      <vt:lpstr>Игра «Почтальон»- развитие способности планировать и совершенствовать действия в мыслительном плане</vt:lpstr>
      <vt:lpstr>Комбинаторные игры - Развитие способности комбинировать и совершенствование наглядно – образного мышления. </vt:lpstr>
      <vt:lpstr>Аналогии – развитие способности устанавливать логическую последовательность событий и отражать ее в речевой форме</vt:lpstr>
      <vt:lpstr>Презентация PowerPoint</vt:lpstr>
      <vt:lpstr>Результаты: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психических процесссов</dc:title>
  <dc:creator>User</dc:creator>
  <cp:lastModifiedBy>Светлана Дроздова</cp:lastModifiedBy>
  <cp:revision>91</cp:revision>
  <dcterms:created xsi:type="dcterms:W3CDTF">2013-10-19T12:50:33Z</dcterms:created>
  <dcterms:modified xsi:type="dcterms:W3CDTF">2015-11-14T21:40:55Z</dcterms:modified>
</cp:coreProperties>
</file>