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61" r:id="rId4"/>
    <p:sldId id="259" r:id="rId5"/>
    <p:sldId id="260" r:id="rId6"/>
    <p:sldId id="265" r:id="rId7"/>
    <p:sldId id="262" r:id="rId8"/>
    <p:sldId id="266" r:id="rId9"/>
    <p:sldId id="263" r:id="rId10"/>
    <p:sldId id="264" r:id="rId11"/>
    <p:sldId id="267" r:id="rId12"/>
    <p:sldId id="268" r:id="rId13"/>
    <p:sldId id="269" r:id="rId14"/>
    <p:sldId id="276" r:id="rId15"/>
    <p:sldId id="270" r:id="rId16"/>
    <p:sldId id="271" r:id="rId17"/>
    <p:sldId id="273" r:id="rId18"/>
    <p:sldId id="274" r:id="rId19"/>
    <p:sldId id="277" r:id="rId20"/>
    <p:sldId id="275" r:id="rId21"/>
    <p:sldId id="278" r:id="rId22"/>
    <p:sldId id="279" r:id="rId23"/>
    <p:sldId id="280"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D88CB0F-21A0-4FF4-A633-7D41091E3677}" type="datetimeFigureOut">
              <a:rPr lang="ru-RU" smtClean="0"/>
              <a:pPr/>
              <a:t>03.10.2015</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59C47CB0-4EB5-48DE-9061-CABFF9C786DA}"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D88CB0F-21A0-4FF4-A633-7D41091E3677}" type="datetimeFigureOut">
              <a:rPr lang="ru-RU" smtClean="0"/>
              <a:pPr/>
              <a:t>03.10.2015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9C47CB0-4EB5-48DE-9061-CABFF9C786D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CD88CB0F-21A0-4FF4-A633-7D41091E3677}" type="datetimeFigureOut">
              <a:rPr lang="ru-RU" smtClean="0"/>
              <a:pPr/>
              <a:t>03.10.2015</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59C47CB0-4EB5-48DE-9061-CABFF9C786D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D88CB0F-21A0-4FF4-A633-7D41091E3677}" type="datetimeFigureOut">
              <a:rPr lang="ru-RU" smtClean="0"/>
              <a:pPr/>
              <a:t>03.10.2015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9C47CB0-4EB5-48DE-9061-CABFF9C786D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CD88CB0F-21A0-4FF4-A633-7D41091E3677}" type="datetimeFigureOut">
              <a:rPr lang="ru-RU" smtClean="0"/>
              <a:pPr/>
              <a:t>03.10.2015</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59C47CB0-4EB5-48DE-9061-CABFF9C786DA}"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D88CB0F-21A0-4FF4-A633-7D41091E3677}" type="datetimeFigureOut">
              <a:rPr lang="ru-RU" smtClean="0"/>
              <a:pPr/>
              <a:t>03.10.2015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9C47CB0-4EB5-48DE-9061-CABFF9C786D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CD88CB0F-21A0-4FF4-A633-7D41091E3677}" type="datetimeFigureOut">
              <a:rPr lang="ru-RU" smtClean="0"/>
              <a:pPr/>
              <a:t>03.10.2015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59C47CB0-4EB5-48DE-9061-CABFF9C786D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CD88CB0F-21A0-4FF4-A633-7D41091E3677}" type="datetimeFigureOut">
              <a:rPr lang="ru-RU" smtClean="0"/>
              <a:pPr/>
              <a:t>03.10.2015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59C47CB0-4EB5-48DE-9061-CABFF9C786D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CD88CB0F-21A0-4FF4-A633-7D41091E3677}" type="datetimeFigureOut">
              <a:rPr lang="ru-RU" smtClean="0"/>
              <a:pPr/>
              <a:t>03.10.2015</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59C47CB0-4EB5-48DE-9061-CABFF9C786D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D88CB0F-21A0-4FF4-A633-7D41091E3677}" type="datetimeFigureOut">
              <a:rPr lang="ru-RU" smtClean="0"/>
              <a:pPr/>
              <a:t>03.10.2015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9C47CB0-4EB5-48DE-9061-CABFF9C786D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CD88CB0F-21A0-4FF4-A633-7D41091E3677}" type="datetimeFigureOut">
              <a:rPr lang="ru-RU" smtClean="0"/>
              <a:pPr/>
              <a:t>03.10.2015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9C47CB0-4EB5-48DE-9061-CABFF9C786DA}"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D88CB0F-21A0-4FF4-A633-7D41091E3677}" type="datetimeFigureOut">
              <a:rPr lang="ru-RU" smtClean="0"/>
              <a:pPr/>
              <a:t>03.10.2015</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59C47CB0-4EB5-48DE-9061-CABFF9C786D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59832" y="0"/>
            <a:ext cx="6084168" cy="3933056"/>
          </a:xfrm>
        </p:spPr>
        <p:txBody>
          <a:bodyPr/>
          <a:lstStyle/>
          <a:p>
            <a:pPr algn="ctr"/>
            <a:r>
              <a:rPr lang="ru-RU" sz="4800" dirty="0" smtClean="0"/>
              <a:t>Влияние Кризиса трех лет на ребенка в период адаптации к </a:t>
            </a:r>
            <a:r>
              <a:rPr lang="ru-RU" sz="4800" dirty="0" err="1" smtClean="0"/>
              <a:t>доу</a:t>
            </a:r>
            <a:endParaRPr lang="ru-RU" sz="4800" dirty="0"/>
          </a:p>
        </p:txBody>
      </p:sp>
      <p:sp>
        <p:nvSpPr>
          <p:cNvPr id="3" name="Подзаголовок 2"/>
          <p:cNvSpPr>
            <a:spLocks noGrp="1"/>
          </p:cNvSpPr>
          <p:nvPr>
            <p:ph type="subTitle" idx="1"/>
          </p:nvPr>
        </p:nvSpPr>
        <p:spPr>
          <a:xfrm>
            <a:off x="3203848" y="5301208"/>
            <a:ext cx="5688632" cy="1224136"/>
          </a:xfrm>
        </p:spPr>
        <p:txBody>
          <a:bodyPr>
            <a:normAutofit/>
          </a:bodyPr>
          <a:lstStyle/>
          <a:p>
            <a:r>
              <a:rPr lang="ru-RU" dirty="0" smtClean="0"/>
              <a:t>Подготовила воспитатель </a:t>
            </a:r>
            <a:r>
              <a:rPr lang="ru-RU" dirty="0" err="1" smtClean="0"/>
              <a:t>МБДОУ</a:t>
            </a:r>
            <a:r>
              <a:rPr lang="ru-RU" dirty="0" smtClean="0"/>
              <a:t> </a:t>
            </a:r>
            <a:r>
              <a:rPr lang="ru-RU" dirty="0" err="1" smtClean="0"/>
              <a:t>д</a:t>
            </a:r>
            <a:r>
              <a:rPr lang="ru-RU" dirty="0" smtClean="0"/>
              <a:t>/с №11 Каширина Александра Игоревна</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
            </a:r>
            <a:br>
              <a:rPr lang="ru-RU" dirty="0" smtClean="0"/>
            </a:br>
            <a:r>
              <a:rPr lang="ru-RU" sz="3600" dirty="0" smtClean="0"/>
              <a:t>Основные симптомы кризиса трех лет. </a:t>
            </a:r>
            <a:r>
              <a:rPr lang="ru-RU" sz="3600" dirty="0" smtClean="0">
                <a:solidFill>
                  <a:srgbClr val="FFFF00"/>
                </a:solidFill>
              </a:rPr>
              <a:t>Деспотизм. </a:t>
            </a:r>
            <a:r>
              <a:rPr lang="ru-RU" sz="3600" dirty="0" smtClean="0">
                <a:solidFill>
                  <a:srgbClr val="FF0000"/>
                </a:solidFill>
              </a:rPr>
              <a:t>Ревность. </a:t>
            </a:r>
            <a:endParaRPr lang="ru-RU" sz="3600" dirty="0">
              <a:solidFill>
                <a:srgbClr val="FFFF00"/>
              </a:solidFill>
            </a:endParaRPr>
          </a:p>
        </p:txBody>
      </p:sp>
      <p:sp>
        <p:nvSpPr>
          <p:cNvPr id="3" name="Содержимое 2"/>
          <p:cNvSpPr>
            <a:spLocks noGrp="1"/>
          </p:cNvSpPr>
          <p:nvPr>
            <p:ph idx="1"/>
          </p:nvPr>
        </p:nvSpPr>
        <p:spPr>
          <a:xfrm>
            <a:off x="457200" y="1609416"/>
            <a:ext cx="7239000" cy="1315528"/>
          </a:xfrm>
        </p:spPr>
        <p:txBody>
          <a:bodyPr/>
          <a:lstStyle/>
          <a:p>
            <a:pPr>
              <a:buNone/>
            </a:pPr>
            <a:r>
              <a:rPr lang="ru-RU" dirty="0" smtClean="0"/>
              <a:t>    </a:t>
            </a:r>
            <a:r>
              <a:rPr lang="ru-RU" dirty="0" smtClean="0">
                <a:solidFill>
                  <a:schemeClr val="accent6">
                    <a:lumMod val="50000"/>
                  </a:schemeClr>
                </a:solidFill>
              </a:rPr>
              <a:t>У ребёнка появляется стремление проявлять власть по отношению к окружающим.</a:t>
            </a:r>
            <a:endParaRPr lang="ru-RU" dirty="0">
              <a:solidFill>
                <a:schemeClr val="accent6">
                  <a:lumMod val="50000"/>
                </a:schemeClr>
              </a:solidFill>
            </a:endParaRPr>
          </a:p>
        </p:txBody>
      </p:sp>
      <p:pic>
        <p:nvPicPr>
          <p:cNvPr id="15364" name="Picture 4" descr="http://kidemon.ru/sites/default/files/imagecache/in_text/wysiwyg_imageupload/3/ill3.png"/>
          <p:cNvPicPr>
            <a:picLocks noChangeAspect="1" noChangeArrowheads="1"/>
          </p:cNvPicPr>
          <p:nvPr/>
        </p:nvPicPr>
        <p:blipFill>
          <a:blip r:embed="rId2" cstate="print"/>
          <a:srcRect/>
          <a:stretch>
            <a:fillRect/>
          </a:stretch>
        </p:blipFill>
        <p:spPr bwMode="auto">
          <a:xfrm>
            <a:off x="1835696" y="2971799"/>
            <a:ext cx="5715000" cy="388620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6707088" cy="764704"/>
          </a:xfrm>
        </p:spPr>
        <p:txBody>
          <a:bodyPr>
            <a:normAutofit fontScale="90000"/>
          </a:bodyPr>
          <a:lstStyle/>
          <a:p>
            <a:pPr algn="ctr"/>
            <a:r>
              <a:rPr lang="ru-RU" dirty="0" smtClean="0"/>
              <a:t/>
            </a:r>
            <a:br>
              <a:rPr lang="ru-RU" dirty="0" smtClean="0"/>
            </a:br>
            <a:r>
              <a:rPr lang="ru-RU" dirty="0" smtClean="0"/>
              <a:t>Суть кризиса 3-х лет</a:t>
            </a:r>
            <a:endParaRPr lang="ru-RU" dirty="0"/>
          </a:p>
        </p:txBody>
      </p:sp>
      <p:sp>
        <p:nvSpPr>
          <p:cNvPr id="3" name="Содержимое 2"/>
          <p:cNvSpPr>
            <a:spLocks noGrp="1"/>
          </p:cNvSpPr>
          <p:nvPr>
            <p:ph idx="1"/>
          </p:nvPr>
        </p:nvSpPr>
        <p:spPr>
          <a:xfrm>
            <a:off x="0" y="1052736"/>
            <a:ext cx="8172400" cy="5805264"/>
          </a:xfrm>
        </p:spPr>
        <p:txBody>
          <a:bodyPr>
            <a:normAutofit fontScale="32500" lnSpcReduction="20000"/>
          </a:bodyPr>
          <a:lstStyle/>
          <a:p>
            <a:r>
              <a:rPr lang="ru-RU" sz="6200" dirty="0" smtClean="0">
                <a:solidFill>
                  <a:schemeClr val="accent2">
                    <a:lumMod val="75000"/>
                  </a:schemeClr>
                </a:solidFill>
              </a:rPr>
              <a:t>Ребёнок </a:t>
            </a:r>
            <a:r>
              <a:rPr lang="ru-RU" sz="6200" dirty="0">
                <a:solidFill>
                  <a:schemeClr val="accent2">
                    <a:lumMod val="75000"/>
                  </a:schemeClr>
                </a:solidFill>
              </a:rPr>
              <a:t>бунтует против тех норм воспитания, которые сложились, считая что он «вырос из них».</a:t>
            </a:r>
          </a:p>
          <a:p>
            <a:r>
              <a:rPr lang="ru-RU" sz="6200" dirty="0">
                <a:solidFill>
                  <a:schemeClr val="accent2">
                    <a:lumMod val="75000"/>
                  </a:schemeClr>
                </a:solidFill>
              </a:rPr>
              <a:t>Стремление к самостоятельности</a:t>
            </a:r>
          </a:p>
          <a:p>
            <a:r>
              <a:rPr lang="ru-RU" sz="6200" dirty="0">
                <a:solidFill>
                  <a:schemeClr val="accent2">
                    <a:lumMod val="75000"/>
                  </a:schemeClr>
                </a:solidFill>
              </a:rPr>
              <a:t>Изменения в социальных отношениях ребёнка с окружающими людьми</a:t>
            </a:r>
          </a:p>
          <a:p>
            <a:r>
              <a:rPr lang="ru-RU" sz="6200" dirty="0">
                <a:solidFill>
                  <a:schemeClr val="accent2">
                    <a:lumMod val="75000"/>
                  </a:schemeClr>
                </a:solidFill>
              </a:rPr>
              <a:t>Происходят изменения аффективно-волевой сферы</a:t>
            </a:r>
          </a:p>
          <a:p>
            <a:r>
              <a:rPr lang="ru-RU" sz="6200" dirty="0">
                <a:solidFill>
                  <a:schemeClr val="accent2">
                    <a:lumMod val="75000"/>
                  </a:schemeClr>
                </a:solidFill>
              </a:rPr>
              <a:t>Изменяется отношение ребёнка к себе и людям</a:t>
            </a:r>
          </a:p>
          <a:p>
            <a:r>
              <a:rPr lang="ru-RU" sz="6200" dirty="0">
                <a:solidFill>
                  <a:schemeClr val="accent2">
                    <a:lumMod val="75000"/>
                  </a:schemeClr>
                </a:solidFill>
              </a:rPr>
              <a:t>Ребёнок начинает мотивировать свои поступки не содержанием самой ситуации, а отношениями с другими людьми</a:t>
            </a:r>
          </a:p>
          <a:p>
            <a:r>
              <a:rPr lang="ru-RU" sz="6200" dirty="0">
                <a:solidFill>
                  <a:schemeClr val="accent2">
                    <a:lumMod val="75000"/>
                  </a:schemeClr>
                </a:solidFill>
              </a:rPr>
              <a:t>Перестраивается социальная позиция ребёнка к авторитету матери и отца.</a:t>
            </a:r>
          </a:p>
          <a:p>
            <a:r>
              <a:rPr lang="ru-RU" sz="6200" dirty="0">
                <a:solidFill>
                  <a:schemeClr val="accent2">
                    <a:lumMod val="75000"/>
                  </a:schemeClr>
                </a:solidFill>
              </a:rPr>
              <a:t>Ребёнок хочет проявлять свою личность. Многие поступки мотивируются не мгновенным желанием, а связаны с проявлением личности ребёнка.</a:t>
            </a:r>
          </a:p>
          <a:p>
            <a:r>
              <a:rPr lang="ru-RU" sz="6200" dirty="0">
                <a:solidFill>
                  <a:schemeClr val="accent2">
                    <a:lumMod val="75000"/>
                  </a:schemeClr>
                </a:solidFill>
              </a:rPr>
              <a:t>С одной стороны ребёнок хочет признания своей самостоятельности и независимости, а с другой – к такой форме поведения он ещё не готов</a:t>
            </a:r>
            <a:r>
              <a:rPr lang="ru-RU" sz="6200" dirty="0" smtClean="0">
                <a:solidFill>
                  <a:schemeClr val="accent2">
                    <a:lumMod val="75000"/>
                  </a:schemeClr>
                </a:solidFill>
              </a:rPr>
              <a:t>.</a:t>
            </a:r>
            <a:endParaRPr lang="ru-RU" sz="6200"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7632848" cy="1368152"/>
          </a:xfrm>
        </p:spPr>
        <p:txBody>
          <a:bodyPr>
            <a:normAutofit fontScale="90000"/>
          </a:bodyPr>
          <a:lstStyle/>
          <a:p>
            <a:pPr algn="ctr"/>
            <a:r>
              <a:rPr lang="ru-RU" dirty="0" smtClean="0"/>
              <a:t/>
            </a:r>
            <a:br>
              <a:rPr lang="ru-RU" dirty="0" smtClean="0"/>
            </a:br>
            <a:r>
              <a:rPr lang="ru-RU" sz="3600" dirty="0" smtClean="0">
                <a:solidFill>
                  <a:schemeClr val="accent5">
                    <a:lumMod val="60000"/>
                    <a:lumOff val="40000"/>
                  </a:schemeClr>
                </a:solidFill>
              </a:rPr>
              <a:t>Как усугубить ситуацию или вредные советы родителям и воспитателям</a:t>
            </a:r>
            <a:endParaRPr lang="ru-RU" dirty="0">
              <a:solidFill>
                <a:schemeClr val="accent5">
                  <a:lumMod val="60000"/>
                  <a:lumOff val="40000"/>
                </a:schemeClr>
              </a:solidFill>
            </a:endParaRPr>
          </a:p>
        </p:txBody>
      </p:sp>
      <p:sp>
        <p:nvSpPr>
          <p:cNvPr id="3" name="Содержимое 2"/>
          <p:cNvSpPr>
            <a:spLocks noGrp="1"/>
          </p:cNvSpPr>
          <p:nvPr>
            <p:ph idx="1"/>
          </p:nvPr>
        </p:nvSpPr>
        <p:spPr>
          <a:xfrm>
            <a:off x="179512" y="1700808"/>
            <a:ext cx="7992888" cy="3024336"/>
          </a:xfrm>
        </p:spPr>
        <p:txBody>
          <a:bodyPr>
            <a:normAutofit fontScale="77500" lnSpcReduction="20000"/>
          </a:bodyPr>
          <a:lstStyle/>
          <a:p>
            <a:pPr>
              <a:buNone/>
            </a:pPr>
            <a:r>
              <a:rPr lang="ru-RU" dirty="0" smtClean="0">
                <a:solidFill>
                  <a:schemeClr val="accent4">
                    <a:lumMod val="50000"/>
                  </a:schemeClr>
                </a:solidFill>
              </a:rPr>
              <a:t/>
            </a:r>
            <a:br>
              <a:rPr lang="ru-RU" dirty="0" smtClean="0">
                <a:solidFill>
                  <a:schemeClr val="accent4">
                    <a:lumMod val="50000"/>
                  </a:schemeClr>
                </a:solidFill>
              </a:rPr>
            </a:br>
            <a:r>
              <a:rPr lang="ru-RU" dirty="0">
                <a:solidFill>
                  <a:schemeClr val="accent3">
                    <a:lumMod val="50000"/>
                  </a:schemeClr>
                </a:solidFill>
              </a:rPr>
              <a:t>Настаивайте на своём, вы же правы!</a:t>
            </a:r>
          </a:p>
          <a:p>
            <a:r>
              <a:rPr lang="ru-RU" dirty="0">
                <a:solidFill>
                  <a:schemeClr val="accent3">
                    <a:lumMod val="50000"/>
                  </a:schemeClr>
                </a:solidFill>
              </a:rPr>
              <a:t>Сломите детское упрямство (тогда у ребёнка либо будет заниженная самооценка, либо он перестанет слышать ваши замечания</a:t>
            </a:r>
            <a:r>
              <a:rPr lang="ru-RU" dirty="0" smtClean="0">
                <a:solidFill>
                  <a:schemeClr val="accent3">
                    <a:lumMod val="50000"/>
                  </a:schemeClr>
                </a:solidFill>
              </a:rPr>
              <a:t>).</a:t>
            </a:r>
            <a:endParaRPr lang="ru-RU" dirty="0">
              <a:solidFill>
                <a:schemeClr val="accent3">
                  <a:lumMod val="50000"/>
                </a:schemeClr>
              </a:solidFill>
            </a:endParaRPr>
          </a:p>
          <a:p>
            <a:r>
              <a:rPr lang="ru-RU" dirty="0">
                <a:solidFill>
                  <a:schemeClr val="accent3">
                    <a:lumMod val="50000"/>
                  </a:schemeClr>
                </a:solidFill>
              </a:rPr>
              <a:t>Не давайте ему ничего делать самостоятельно (он же ещё маленький и глупый)!</a:t>
            </a:r>
          </a:p>
          <a:p>
            <a:r>
              <a:rPr lang="ru-RU" dirty="0">
                <a:solidFill>
                  <a:schemeClr val="accent3">
                    <a:lumMod val="50000"/>
                  </a:schemeClr>
                </a:solidFill>
              </a:rPr>
              <a:t>Покажите ребёнку, что его мнение никто в расчёт не </a:t>
            </a:r>
            <a:r>
              <a:rPr lang="ru-RU" dirty="0" smtClean="0">
                <a:solidFill>
                  <a:schemeClr val="accent3">
                    <a:lumMod val="50000"/>
                  </a:schemeClr>
                </a:solidFill>
              </a:rPr>
              <a:t>берёт.</a:t>
            </a:r>
            <a:endParaRPr lang="ru-RU" dirty="0">
              <a:solidFill>
                <a:schemeClr val="accent3">
                  <a:lumMod val="50000"/>
                </a:schemeClr>
              </a:solidFill>
            </a:endParaRPr>
          </a:p>
          <a:p>
            <a:r>
              <a:rPr lang="ru-RU" dirty="0">
                <a:solidFill>
                  <a:schemeClr val="accent3">
                    <a:lumMod val="50000"/>
                  </a:schemeClr>
                </a:solidFill>
              </a:rPr>
              <a:t>Постоянно </a:t>
            </a:r>
            <a:r>
              <a:rPr lang="ru-RU" dirty="0" smtClean="0">
                <a:solidFill>
                  <a:schemeClr val="accent3">
                    <a:lumMod val="50000"/>
                  </a:schemeClr>
                </a:solidFill>
              </a:rPr>
              <a:t>ругайте.</a:t>
            </a:r>
            <a:endParaRPr lang="ru-RU" dirty="0">
              <a:solidFill>
                <a:schemeClr val="accent3">
                  <a:lumMod val="50000"/>
                </a:schemeClr>
              </a:solidFill>
            </a:endParaRPr>
          </a:p>
          <a:p>
            <a:endParaRPr lang="ru-RU" dirty="0"/>
          </a:p>
        </p:txBody>
      </p:sp>
      <p:pic>
        <p:nvPicPr>
          <p:cNvPr id="2050" name="Picture 2" descr="C:\Users\Цифровой\Desktop\resize.jpg"/>
          <p:cNvPicPr>
            <a:picLocks noChangeAspect="1" noChangeArrowheads="1"/>
          </p:cNvPicPr>
          <p:nvPr/>
        </p:nvPicPr>
        <p:blipFill>
          <a:blip r:embed="rId2" cstate="print"/>
          <a:srcRect/>
          <a:stretch>
            <a:fillRect/>
          </a:stretch>
        </p:blipFill>
        <p:spPr bwMode="auto">
          <a:xfrm>
            <a:off x="2915816" y="3936275"/>
            <a:ext cx="5184576" cy="292172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
            </a:r>
            <a:br>
              <a:rPr lang="ru-RU" dirty="0" smtClean="0"/>
            </a:br>
            <a:r>
              <a:rPr lang="ru-RU" dirty="0" smtClean="0"/>
              <a:t>Что делать при кризисе</a:t>
            </a:r>
            <a:br>
              <a:rPr lang="ru-RU" dirty="0" smtClean="0"/>
            </a:br>
            <a:r>
              <a:rPr lang="ru-RU" dirty="0" smtClean="0"/>
              <a:t> 3-х лет</a:t>
            </a:r>
            <a:endParaRPr lang="ru-RU" dirty="0"/>
          </a:p>
        </p:txBody>
      </p:sp>
      <p:sp>
        <p:nvSpPr>
          <p:cNvPr id="3" name="Содержимое 2"/>
          <p:cNvSpPr>
            <a:spLocks noGrp="1"/>
          </p:cNvSpPr>
          <p:nvPr>
            <p:ph idx="1"/>
          </p:nvPr>
        </p:nvSpPr>
        <p:spPr/>
        <p:txBody>
          <a:bodyPr/>
          <a:lstStyle/>
          <a:p>
            <a:pPr>
              <a:buNone/>
            </a:pPr>
            <a:r>
              <a:rPr lang="ru-RU" dirty="0" smtClean="0"/>
              <a:t>   </a:t>
            </a:r>
            <a:r>
              <a:rPr lang="ru-RU" dirty="0" smtClean="0">
                <a:solidFill>
                  <a:schemeClr val="accent3">
                    <a:lumMod val="75000"/>
                  </a:schemeClr>
                </a:solidFill>
              </a:rPr>
              <a:t>Предоставьте </a:t>
            </a:r>
            <a:r>
              <a:rPr lang="ru-RU" dirty="0">
                <a:solidFill>
                  <a:schemeClr val="accent3">
                    <a:lumMod val="75000"/>
                  </a:schemeClr>
                </a:solidFill>
              </a:rPr>
              <a:t>ребёнку </a:t>
            </a:r>
            <a:r>
              <a:rPr lang="ru-RU" dirty="0" smtClean="0">
                <a:solidFill>
                  <a:schemeClr val="accent3">
                    <a:lumMod val="75000"/>
                  </a:schemeClr>
                </a:solidFill>
              </a:rPr>
              <a:t>самостоятельность. </a:t>
            </a:r>
          </a:p>
          <a:p>
            <a:pPr>
              <a:buNone/>
            </a:pPr>
            <a:r>
              <a:rPr lang="ru-RU" dirty="0" smtClean="0">
                <a:solidFill>
                  <a:schemeClr val="accent3">
                    <a:lumMod val="75000"/>
                  </a:schemeClr>
                </a:solidFill>
              </a:rPr>
              <a:t>   Пусть </a:t>
            </a:r>
            <a:r>
              <a:rPr lang="ru-RU" dirty="0">
                <a:solidFill>
                  <a:schemeClr val="accent3">
                    <a:lumMod val="75000"/>
                  </a:schemeClr>
                </a:solidFill>
              </a:rPr>
              <a:t>посильные дела делает сам. </a:t>
            </a:r>
            <a:endParaRPr lang="ru-RU" dirty="0" smtClean="0">
              <a:solidFill>
                <a:schemeClr val="accent3">
                  <a:lumMod val="75000"/>
                </a:schemeClr>
              </a:solidFill>
            </a:endParaRPr>
          </a:p>
          <a:p>
            <a:pPr>
              <a:buNone/>
            </a:pPr>
            <a:r>
              <a:rPr lang="ru-RU" dirty="0" smtClean="0">
                <a:solidFill>
                  <a:schemeClr val="accent3">
                    <a:lumMod val="75000"/>
                  </a:schemeClr>
                </a:solidFill>
              </a:rPr>
              <a:t>   Предусматривайте</a:t>
            </a:r>
          </a:p>
          <a:p>
            <a:pPr>
              <a:buNone/>
            </a:pPr>
            <a:r>
              <a:rPr lang="ru-RU" dirty="0" smtClean="0">
                <a:solidFill>
                  <a:schemeClr val="accent3">
                    <a:lumMod val="75000"/>
                  </a:schemeClr>
                </a:solidFill>
              </a:rPr>
              <a:t>   </a:t>
            </a:r>
            <a:r>
              <a:rPr lang="ru-RU" dirty="0">
                <a:solidFill>
                  <a:schemeClr val="accent3">
                    <a:lumMod val="75000"/>
                  </a:schemeClr>
                </a:solidFill>
              </a:rPr>
              <a:t>в своём </a:t>
            </a:r>
            <a:r>
              <a:rPr lang="ru-RU" dirty="0" smtClean="0">
                <a:solidFill>
                  <a:schemeClr val="accent3">
                    <a:lumMod val="75000"/>
                  </a:schemeClr>
                </a:solidFill>
              </a:rPr>
              <a:t>расписании</a:t>
            </a:r>
          </a:p>
          <a:p>
            <a:pPr>
              <a:buNone/>
            </a:pPr>
            <a:r>
              <a:rPr lang="ru-RU" dirty="0" smtClean="0">
                <a:solidFill>
                  <a:schemeClr val="accent3">
                    <a:lumMod val="75000"/>
                  </a:schemeClr>
                </a:solidFill>
              </a:rPr>
              <a:t>   запас </a:t>
            </a:r>
            <a:r>
              <a:rPr lang="ru-RU" dirty="0">
                <a:solidFill>
                  <a:schemeClr val="accent3">
                    <a:lumMod val="75000"/>
                  </a:schemeClr>
                </a:solidFill>
              </a:rPr>
              <a:t>времени </a:t>
            </a:r>
            <a:r>
              <a:rPr lang="ru-RU" dirty="0" smtClean="0">
                <a:solidFill>
                  <a:schemeClr val="accent3">
                    <a:lumMod val="75000"/>
                  </a:schemeClr>
                </a:solidFill>
              </a:rPr>
              <a:t>на</a:t>
            </a:r>
          </a:p>
          <a:p>
            <a:pPr>
              <a:buNone/>
            </a:pPr>
            <a:r>
              <a:rPr lang="ru-RU" dirty="0" smtClean="0">
                <a:solidFill>
                  <a:schemeClr val="accent3">
                    <a:lumMod val="75000"/>
                  </a:schemeClr>
                </a:solidFill>
              </a:rPr>
              <a:t>   самостоятельные</a:t>
            </a:r>
          </a:p>
          <a:p>
            <a:pPr>
              <a:buNone/>
            </a:pPr>
            <a:r>
              <a:rPr lang="ru-RU" dirty="0" smtClean="0">
                <a:solidFill>
                  <a:schemeClr val="accent3">
                    <a:lumMod val="75000"/>
                  </a:schemeClr>
                </a:solidFill>
              </a:rPr>
              <a:t>   попытки </a:t>
            </a:r>
            <a:r>
              <a:rPr lang="ru-RU" dirty="0">
                <a:solidFill>
                  <a:schemeClr val="accent3">
                    <a:lumMod val="75000"/>
                  </a:schemeClr>
                </a:solidFill>
              </a:rPr>
              <a:t>ребёнка </a:t>
            </a:r>
            <a:endParaRPr lang="ru-RU" dirty="0" smtClean="0">
              <a:solidFill>
                <a:schemeClr val="accent3">
                  <a:lumMod val="75000"/>
                </a:schemeClr>
              </a:solidFill>
            </a:endParaRPr>
          </a:p>
          <a:p>
            <a:pPr>
              <a:buNone/>
            </a:pPr>
            <a:r>
              <a:rPr lang="ru-RU" dirty="0" smtClean="0">
                <a:solidFill>
                  <a:schemeClr val="accent3">
                    <a:lumMod val="75000"/>
                  </a:schemeClr>
                </a:solidFill>
              </a:rPr>
              <a:t>   сделать </a:t>
            </a:r>
            <a:r>
              <a:rPr lang="ru-RU" dirty="0">
                <a:solidFill>
                  <a:schemeClr val="accent3">
                    <a:lumMod val="75000"/>
                  </a:schemeClr>
                </a:solidFill>
              </a:rPr>
              <a:t>то, что </a:t>
            </a:r>
            <a:r>
              <a:rPr lang="ru-RU" dirty="0" smtClean="0">
                <a:solidFill>
                  <a:schemeClr val="accent3">
                    <a:lumMod val="75000"/>
                  </a:schemeClr>
                </a:solidFill>
              </a:rPr>
              <a:t>вы</a:t>
            </a:r>
          </a:p>
          <a:p>
            <a:pPr>
              <a:buNone/>
            </a:pPr>
            <a:r>
              <a:rPr lang="ru-RU" dirty="0" smtClean="0">
                <a:solidFill>
                  <a:schemeClr val="accent3">
                    <a:lumMod val="75000"/>
                  </a:schemeClr>
                </a:solidFill>
              </a:rPr>
              <a:t>   </a:t>
            </a:r>
            <a:r>
              <a:rPr lang="ru-RU" dirty="0">
                <a:solidFill>
                  <a:schemeClr val="accent3">
                    <a:lumMod val="75000"/>
                  </a:schemeClr>
                </a:solidFill>
              </a:rPr>
              <a:t>собирались сделать </a:t>
            </a:r>
            <a:endParaRPr lang="ru-RU" dirty="0" smtClean="0">
              <a:solidFill>
                <a:schemeClr val="accent3">
                  <a:lumMod val="75000"/>
                </a:schemeClr>
              </a:solidFill>
            </a:endParaRPr>
          </a:p>
          <a:p>
            <a:pPr>
              <a:buNone/>
            </a:pPr>
            <a:r>
              <a:rPr lang="ru-RU" dirty="0" smtClean="0">
                <a:solidFill>
                  <a:schemeClr val="accent3">
                    <a:lumMod val="75000"/>
                  </a:schemeClr>
                </a:solidFill>
              </a:rPr>
              <a:t>   сами</a:t>
            </a:r>
            <a:r>
              <a:rPr lang="ru-RU" dirty="0">
                <a:solidFill>
                  <a:schemeClr val="accent3">
                    <a:lumMod val="75000"/>
                  </a:schemeClr>
                </a:solidFill>
              </a:rPr>
              <a:t>.</a:t>
            </a:r>
          </a:p>
        </p:txBody>
      </p:sp>
      <p:pic>
        <p:nvPicPr>
          <p:cNvPr id="12289" name="Picture 1" descr="C:\Users\Цифровой\Desktop\kids-helping.jpg"/>
          <p:cNvPicPr>
            <a:picLocks noChangeAspect="1" noChangeArrowheads="1"/>
          </p:cNvPicPr>
          <p:nvPr/>
        </p:nvPicPr>
        <p:blipFill>
          <a:blip r:embed="rId2" cstate="print"/>
          <a:srcRect/>
          <a:stretch>
            <a:fillRect/>
          </a:stretch>
        </p:blipFill>
        <p:spPr bwMode="auto">
          <a:xfrm>
            <a:off x="3994089" y="2852936"/>
            <a:ext cx="3559235" cy="354786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Что делать при кризисе</a:t>
            </a:r>
            <a:br>
              <a:rPr lang="ru-RU" dirty="0" smtClean="0"/>
            </a:br>
            <a:r>
              <a:rPr lang="ru-RU" dirty="0" smtClean="0"/>
              <a:t> 3-х лет</a:t>
            </a:r>
            <a:endParaRPr lang="ru-RU" dirty="0"/>
          </a:p>
        </p:txBody>
      </p:sp>
      <p:sp>
        <p:nvSpPr>
          <p:cNvPr id="3" name="Содержимое 2"/>
          <p:cNvSpPr>
            <a:spLocks noGrp="1"/>
          </p:cNvSpPr>
          <p:nvPr>
            <p:ph idx="1"/>
          </p:nvPr>
        </p:nvSpPr>
        <p:spPr>
          <a:xfrm>
            <a:off x="457200" y="1609416"/>
            <a:ext cx="7239000" cy="2035608"/>
          </a:xfrm>
        </p:spPr>
        <p:txBody>
          <a:bodyPr>
            <a:normAutofit lnSpcReduction="10000"/>
          </a:bodyPr>
          <a:lstStyle/>
          <a:p>
            <a:pPr>
              <a:buNone/>
            </a:pPr>
            <a:r>
              <a:rPr lang="ru-RU" dirty="0" smtClean="0">
                <a:solidFill>
                  <a:schemeClr val="accent6">
                    <a:lumMod val="75000"/>
                  </a:schemeClr>
                </a:solidFill>
              </a:rPr>
              <a:t>   Признайте право ребёнка на совершение ошибок. Если вы видите, что ребёнок что-то делает неправильно, не нужно тут же вмешиваться и показывать, как правильно. На ошибках учатся.</a:t>
            </a:r>
            <a:r>
              <a:rPr lang="ru-RU" dirty="0" smtClean="0"/>
              <a:t> </a:t>
            </a:r>
            <a:endParaRPr lang="ru-RU" dirty="0"/>
          </a:p>
        </p:txBody>
      </p:sp>
      <p:pic>
        <p:nvPicPr>
          <p:cNvPr id="4" name="Picture 2" descr="C:\Users\Цифровой\Desktop\depositphotos_7906047-Cleaning.jpg"/>
          <p:cNvPicPr>
            <a:picLocks noChangeAspect="1" noChangeArrowheads="1"/>
          </p:cNvPicPr>
          <p:nvPr/>
        </p:nvPicPr>
        <p:blipFill>
          <a:blip r:embed="rId2" cstate="print"/>
          <a:srcRect/>
          <a:stretch>
            <a:fillRect/>
          </a:stretch>
        </p:blipFill>
        <p:spPr bwMode="auto">
          <a:xfrm>
            <a:off x="3779912" y="3068960"/>
            <a:ext cx="3600400" cy="36004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Что делать при кризисе</a:t>
            </a:r>
            <a:br>
              <a:rPr lang="ru-RU" dirty="0" smtClean="0"/>
            </a:br>
            <a:r>
              <a:rPr lang="ru-RU" dirty="0" smtClean="0"/>
              <a:t> 3-х лет</a:t>
            </a:r>
            <a:endParaRPr lang="ru-RU" dirty="0"/>
          </a:p>
        </p:txBody>
      </p:sp>
      <p:sp>
        <p:nvSpPr>
          <p:cNvPr id="3" name="Содержимое 2"/>
          <p:cNvSpPr>
            <a:spLocks noGrp="1"/>
          </p:cNvSpPr>
          <p:nvPr>
            <p:ph idx="1"/>
          </p:nvPr>
        </p:nvSpPr>
        <p:spPr>
          <a:xfrm>
            <a:off x="457200" y="1609416"/>
            <a:ext cx="7239000" cy="955488"/>
          </a:xfrm>
        </p:spPr>
        <p:txBody>
          <a:bodyPr/>
          <a:lstStyle/>
          <a:p>
            <a:pPr>
              <a:buNone/>
            </a:pPr>
            <a:r>
              <a:rPr lang="ru-RU" dirty="0" smtClean="0">
                <a:solidFill>
                  <a:schemeClr val="bg2">
                    <a:lumMod val="50000"/>
                  </a:schemeClr>
                </a:solidFill>
              </a:rPr>
              <a:t>Используйте игровые приемы в общении и обучении ребёнка самостоятельности.</a:t>
            </a:r>
          </a:p>
          <a:p>
            <a:pPr>
              <a:buNone/>
            </a:pPr>
            <a:endParaRPr lang="ru-RU" dirty="0" smtClean="0"/>
          </a:p>
          <a:p>
            <a:endParaRPr lang="ru-RU" dirty="0"/>
          </a:p>
        </p:txBody>
      </p:sp>
      <p:pic>
        <p:nvPicPr>
          <p:cNvPr id="7170" name="Picture 2" descr="C:\Users\Цифровой\Desktop\10_dfb49f7320c9e821397a57b91315d140_1384981010.jpg"/>
          <p:cNvPicPr>
            <a:picLocks noChangeAspect="1" noChangeArrowheads="1"/>
          </p:cNvPicPr>
          <p:nvPr/>
        </p:nvPicPr>
        <p:blipFill>
          <a:blip r:embed="rId2" cstate="print"/>
          <a:srcRect/>
          <a:stretch>
            <a:fillRect/>
          </a:stretch>
        </p:blipFill>
        <p:spPr bwMode="auto">
          <a:xfrm>
            <a:off x="395536" y="2492896"/>
            <a:ext cx="7375236" cy="436510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Что делать при кризисе</a:t>
            </a:r>
            <a:br>
              <a:rPr lang="ru-RU" dirty="0" smtClean="0"/>
            </a:br>
            <a:r>
              <a:rPr lang="ru-RU" dirty="0" smtClean="0"/>
              <a:t> 3-х лет</a:t>
            </a:r>
            <a:endParaRPr lang="ru-RU" dirty="0"/>
          </a:p>
        </p:txBody>
      </p:sp>
      <p:sp>
        <p:nvSpPr>
          <p:cNvPr id="3" name="Содержимое 2"/>
          <p:cNvSpPr>
            <a:spLocks noGrp="1"/>
          </p:cNvSpPr>
          <p:nvPr>
            <p:ph idx="1"/>
          </p:nvPr>
        </p:nvSpPr>
        <p:spPr>
          <a:xfrm>
            <a:off x="0" y="1609416"/>
            <a:ext cx="8028384" cy="1243520"/>
          </a:xfrm>
        </p:spPr>
        <p:txBody>
          <a:bodyPr>
            <a:normAutofit lnSpcReduction="10000"/>
          </a:bodyPr>
          <a:lstStyle/>
          <a:p>
            <a:pPr>
              <a:buNone/>
            </a:pPr>
            <a:r>
              <a:rPr lang="ru-RU" dirty="0" smtClean="0"/>
              <a:t>   </a:t>
            </a:r>
            <a:r>
              <a:rPr lang="ru-RU" dirty="0" smtClean="0">
                <a:solidFill>
                  <a:schemeClr val="tx2">
                    <a:lumMod val="50000"/>
                  </a:schemeClr>
                </a:solidFill>
              </a:rPr>
              <a:t>Не акцентируйте внимание на капризах и истериках ребёнка. Во время истерики не стоит удовлетворять требование ребёнка. </a:t>
            </a:r>
            <a:endParaRPr lang="ru-RU" dirty="0">
              <a:solidFill>
                <a:schemeClr val="tx2">
                  <a:lumMod val="50000"/>
                </a:schemeClr>
              </a:solidFill>
            </a:endParaRPr>
          </a:p>
        </p:txBody>
      </p:sp>
      <p:pic>
        <p:nvPicPr>
          <p:cNvPr id="9218" name="Picture 2" descr="http://content.schools.by/ddu83grodno/library/537e8a1bdf64454a1174133af946b8b1.jpg"/>
          <p:cNvPicPr>
            <a:picLocks noChangeAspect="1" noChangeArrowheads="1"/>
          </p:cNvPicPr>
          <p:nvPr/>
        </p:nvPicPr>
        <p:blipFill>
          <a:blip r:embed="rId2" cstate="print"/>
          <a:srcRect/>
          <a:stretch>
            <a:fillRect/>
          </a:stretch>
        </p:blipFill>
        <p:spPr bwMode="auto">
          <a:xfrm>
            <a:off x="2195736" y="2924944"/>
            <a:ext cx="3810000" cy="341947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Что делать при кризисе</a:t>
            </a:r>
            <a:br>
              <a:rPr lang="ru-RU" dirty="0" smtClean="0"/>
            </a:br>
            <a:r>
              <a:rPr lang="ru-RU" dirty="0" smtClean="0"/>
              <a:t> 3-х лет</a:t>
            </a:r>
            <a:endParaRPr lang="ru-RU" dirty="0"/>
          </a:p>
        </p:txBody>
      </p:sp>
      <p:sp>
        <p:nvSpPr>
          <p:cNvPr id="3" name="Содержимое 2"/>
          <p:cNvSpPr>
            <a:spLocks noGrp="1"/>
          </p:cNvSpPr>
          <p:nvPr>
            <p:ph idx="1"/>
          </p:nvPr>
        </p:nvSpPr>
        <p:spPr>
          <a:xfrm>
            <a:off x="179512" y="1609416"/>
            <a:ext cx="7848872" cy="1747576"/>
          </a:xfrm>
        </p:spPr>
        <p:txBody>
          <a:bodyPr/>
          <a:lstStyle/>
          <a:p>
            <a:pPr>
              <a:buNone/>
            </a:pPr>
            <a:r>
              <a:rPr lang="ru-RU" dirty="0" smtClean="0">
                <a:solidFill>
                  <a:schemeClr val="accent4">
                    <a:lumMod val="75000"/>
                  </a:schemeClr>
                </a:solidFill>
              </a:rPr>
              <a:t>   Не забывайте про творчество – больше рисуйте с ребёнком, лепите из пластилина, делайте поделки, играйте в песок. Творчество очень хорошо помогает справиться с эмоциями. </a:t>
            </a:r>
            <a:endParaRPr lang="ru-RU" dirty="0">
              <a:solidFill>
                <a:schemeClr val="accent4">
                  <a:lumMod val="75000"/>
                </a:schemeClr>
              </a:solidFill>
            </a:endParaRPr>
          </a:p>
        </p:txBody>
      </p:sp>
      <p:pic>
        <p:nvPicPr>
          <p:cNvPr id="8194" name="Picture 2" descr="http://alenkiicvetochek32.ru/images/88a722c4115c.png"/>
          <p:cNvPicPr>
            <a:picLocks noChangeAspect="1" noChangeArrowheads="1"/>
          </p:cNvPicPr>
          <p:nvPr/>
        </p:nvPicPr>
        <p:blipFill>
          <a:blip r:embed="rId2" cstate="print"/>
          <a:srcRect/>
          <a:stretch>
            <a:fillRect/>
          </a:stretch>
        </p:blipFill>
        <p:spPr bwMode="auto">
          <a:xfrm>
            <a:off x="1043608" y="3116262"/>
            <a:ext cx="6048672" cy="374173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7239000" cy="1143000"/>
          </a:xfrm>
        </p:spPr>
        <p:txBody>
          <a:bodyPr>
            <a:normAutofit fontScale="90000"/>
          </a:bodyPr>
          <a:lstStyle/>
          <a:p>
            <a:r>
              <a:rPr lang="ru-RU" dirty="0" smtClean="0"/>
              <a:t>Что делать при кризисе</a:t>
            </a:r>
            <a:br>
              <a:rPr lang="ru-RU" dirty="0" smtClean="0"/>
            </a:br>
            <a:r>
              <a:rPr lang="ru-RU" dirty="0" smtClean="0"/>
              <a:t> 3-х лет</a:t>
            </a:r>
            <a:endParaRPr lang="ru-RU" dirty="0"/>
          </a:p>
        </p:txBody>
      </p:sp>
      <p:sp>
        <p:nvSpPr>
          <p:cNvPr id="3" name="Содержимое 2"/>
          <p:cNvSpPr>
            <a:spLocks noGrp="1"/>
          </p:cNvSpPr>
          <p:nvPr>
            <p:ph idx="1"/>
          </p:nvPr>
        </p:nvSpPr>
        <p:spPr>
          <a:xfrm>
            <a:off x="457200" y="1609416"/>
            <a:ext cx="7239000" cy="595448"/>
          </a:xfrm>
        </p:spPr>
        <p:txBody>
          <a:bodyPr/>
          <a:lstStyle/>
          <a:p>
            <a:pPr algn="ctr">
              <a:buNone/>
            </a:pPr>
            <a:r>
              <a:rPr lang="ru-RU" dirty="0" smtClean="0">
                <a:solidFill>
                  <a:schemeClr val="accent1">
                    <a:lumMod val="75000"/>
                  </a:schemeClr>
                </a:solidFill>
              </a:rPr>
              <a:t>Сотрудничайте с родителями.</a:t>
            </a:r>
            <a:endParaRPr lang="ru-RU" dirty="0">
              <a:solidFill>
                <a:schemeClr val="accent1">
                  <a:lumMod val="75000"/>
                </a:schemeClr>
              </a:solidFill>
            </a:endParaRPr>
          </a:p>
        </p:txBody>
      </p:sp>
      <p:pic>
        <p:nvPicPr>
          <p:cNvPr id="6146" name="Picture 2" descr="C:\Users\Цифровой\Desktop\112.jpg"/>
          <p:cNvPicPr>
            <a:picLocks noChangeAspect="1" noChangeArrowheads="1"/>
          </p:cNvPicPr>
          <p:nvPr/>
        </p:nvPicPr>
        <p:blipFill>
          <a:blip r:embed="rId2" cstate="print"/>
          <a:srcRect/>
          <a:stretch>
            <a:fillRect/>
          </a:stretch>
        </p:blipFill>
        <p:spPr bwMode="auto">
          <a:xfrm>
            <a:off x="0" y="2348880"/>
            <a:ext cx="8100392" cy="450912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Что делать при кризисе</a:t>
            </a:r>
            <a:br>
              <a:rPr lang="ru-RU" dirty="0" smtClean="0"/>
            </a:br>
            <a:r>
              <a:rPr lang="ru-RU" dirty="0" smtClean="0"/>
              <a:t> 3-х лет</a:t>
            </a:r>
            <a:endParaRPr lang="ru-RU" dirty="0"/>
          </a:p>
        </p:txBody>
      </p:sp>
      <p:sp>
        <p:nvSpPr>
          <p:cNvPr id="3" name="Содержимое 2"/>
          <p:cNvSpPr>
            <a:spLocks noGrp="1"/>
          </p:cNvSpPr>
          <p:nvPr>
            <p:ph idx="1"/>
          </p:nvPr>
        </p:nvSpPr>
        <p:spPr>
          <a:xfrm>
            <a:off x="457200" y="1609416"/>
            <a:ext cx="7239000" cy="2107616"/>
          </a:xfrm>
        </p:spPr>
        <p:txBody>
          <a:bodyPr/>
          <a:lstStyle/>
          <a:p>
            <a:pPr>
              <a:buNone/>
            </a:pPr>
            <a:r>
              <a:rPr lang="ru-RU" dirty="0" smtClean="0"/>
              <a:t>  </a:t>
            </a:r>
            <a:r>
              <a:rPr lang="ru-RU" dirty="0" smtClean="0">
                <a:solidFill>
                  <a:schemeClr val="tx2">
                    <a:lumMod val="75000"/>
                  </a:schemeClr>
                </a:solidFill>
              </a:rPr>
              <a:t> Ведите себя с малышом как с равным вам человеком. Благодарите его за помощь. Относитесь к ребёнку не как начальник-подчинённый, а как к равному партнёру. Уважайте личность ребёнка.</a:t>
            </a:r>
            <a:endParaRPr lang="ru-RU" dirty="0">
              <a:solidFill>
                <a:schemeClr val="tx2">
                  <a:lumMod val="75000"/>
                </a:schemeClr>
              </a:solidFill>
            </a:endParaRPr>
          </a:p>
        </p:txBody>
      </p:sp>
      <p:pic>
        <p:nvPicPr>
          <p:cNvPr id="6146" name="Picture 2" descr="http://userdocs.ru/pars_docs/refs/98/97338/97338_html_m337fe6dc.jpg"/>
          <p:cNvPicPr>
            <a:picLocks noChangeAspect="1" noChangeArrowheads="1"/>
          </p:cNvPicPr>
          <p:nvPr/>
        </p:nvPicPr>
        <p:blipFill>
          <a:blip r:embed="rId2" cstate="print"/>
          <a:srcRect/>
          <a:stretch>
            <a:fillRect/>
          </a:stretch>
        </p:blipFill>
        <p:spPr bwMode="auto">
          <a:xfrm>
            <a:off x="0" y="3883148"/>
            <a:ext cx="4440076" cy="2974852"/>
          </a:xfrm>
          <a:prstGeom prst="rect">
            <a:avLst/>
          </a:prstGeom>
          <a:noFill/>
        </p:spPr>
      </p:pic>
      <p:pic>
        <p:nvPicPr>
          <p:cNvPr id="6148" name="Picture 4" descr="https://photos-mt.kcdn.kz/8d/59b19547d11141bd0737423b22272c/1-full.jpg"/>
          <p:cNvPicPr>
            <a:picLocks noChangeAspect="1" noChangeArrowheads="1"/>
          </p:cNvPicPr>
          <p:nvPr/>
        </p:nvPicPr>
        <p:blipFill>
          <a:blip r:embed="rId3" cstate="print"/>
          <a:srcRect/>
          <a:stretch>
            <a:fillRect/>
          </a:stretch>
        </p:blipFill>
        <p:spPr bwMode="auto">
          <a:xfrm>
            <a:off x="4067944" y="4159320"/>
            <a:ext cx="4104456" cy="269868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067128" cy="804704"/>
          </a:xfrm>
        </p:spPr>
        <p:txBody>
          <a:bodyPr/>
          <a:lstStyle/>
          <a:p>
            <a:pPr algn="ctr"/>
            <a:r>
              <a:rPr lang="ru-RU" dirty="0" smtClean="0">
                <a:solidFill>
                  <a:schemeClr val="accent6"/>
                </a:solidFill>
              </a:rPr>
              <a:t>Что это такое?</a:t>
            </a:r>
            <a:endParaRPr lang="ru-RU" dirty="0">
              <a:solidFill>
                <a:schemeClr val="accent6"/>
              </a:solidFill>
            </a:endParaRPr>
          </a:p>
        </p:txBody>
      </p:sp>
      <p:sp>
        <p:nvSpPr>
          <p:cNvPr id="3" name="Содержимое 2"/>
          <p:cNvSpPr>
            <a:spLocks noGrp="1"/>
          </p:cNvSpPr>
          <p:nvPr>
            <p:ph idx="1"/>
          </p:nvPr>
        </p:nvSpPr>
        <p:spPr/>
        <p:txBody>
          <a:bodyPr>
            <a:normAutofit/>
          </a:bodyPr>
          <a:lstStyle/>
          <a:p>
            <a:pPr>
              <a:buNone/>
            </a:pPr>
            <a:r>
              <a:rPr lang="ru-RU" b="1" dirty="0" smtClean="0"/>
              <a:t>    </a:t>
            </a:r>
            <a:r>
              <a:rPr lang="ru-RU" b="1" dirty="0" smtClean="0">
                <a:solidFill>
                  <a:srgbClr val="002060"/>
                </a:solidFill>
                <a:latin typeface="Comic Sans MS" pitchFamily="66" charset="0"/>
              </a:rPr>
              <a:t>Кризис </a:t>
            </a:r>
            <a:r>
              <a:rPr lang="ru-RU" b="1" dirty="0">
                <a:solidFill>
                  <a:srgbClr val="002060"/>
                </a:solidFill>
                <a:latin typeface="Comic Sans MS" pitchFamily="66" charset="0"/>
              </a:rPr>
              <a:t>трёх лет</a:t>
            </a:r>
            <a:r>
              <a:rPr lang="ru-RU" dirty="0">
                <a:solidFill>
                  <a:srgbClr val="002060"/>
                </a:solidFill>
                <a:latin typeface="Comic Sans MS" pitchFamily="66" charset="0"/>
              </a:rPr>
              <a:t> — (греч. </a:t>
            </a:r>
            <a:r>
              <a:rPr lang="ru-RU" dirty="0" err="1">
                <a:solidFill>
                  <a:srgbClr val="002060"/>
                </a:solidFill>
                <a:latin typeface="Comic Sans MS" pitchFamily="66" charset="0"/>
              </a:rPr>
              <a:t>krisis</a:t>
            </a:r>
            <a:r>
              <a:rPr lang="ru-RU" dirty="0">
                <a:solidFill>
                  <a:srgbClr val="002060"/>
                </a:solidFill>
                <a:latin typeface="Comic Sans MS" pitchFamily="66" charset="0"/>
              </a:rPr>
              <a:t> - решение, поворотный пункт) - возрастной кризис, возникающий при переходе от раннего возраста к дошкольному, характеризующийся резкой и кардинальной перестройкой сложившихся личностных механизмов и становлением новых черт сознания и личности ребёнка, а также переходом к новому типу взаимоотношений с </a:t>
            </a:r>
            <a:r>
              <a:rPr lang="ru-RU" dirty="0" smtClean="0">
                <a:solidFill>
                  <a:srgbClr val="002060"/>
                </a:solidFill>
                <a:latin typeface="Comic Sans MS" pitchFamily="66" charset="0"/>
              </a:rPr>
              <a:t>окружающими.</a:t>
            </a:r>
            <a:endParaRPr lang="ru-RU" dirty="0">
              <a:solidFill>
                <a:srgbClr val="002060"/>
              </a:solidFill>
              <a:latin typeface="Comic Sans MS" pitchFamily="66"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Что делать при кризисе</a:t>
            </a:r>
            <a:br>
              <a:rPr lang="ru-RU" dirty="0" smtClean="0"/>
            </a:br>
            <a:r>
              <a:rPr lang="ru-RU" dirty="0" smtClean="0"/>
              <a:t> 3-х лет</a:t>
            </a:r>
            <a:endParaRPr lang="ru-RU" dirty="0"/>
          </a:p>
        </p:txBody>
      </p:sp>
      <p:sp>
        <p:nvSpPr>
          <p:cNvPr id="3" name="Содержимое 2"/>
          <p:cNvSpPr>
            <a:spLocks noGrp="1"/>
          </p:cNvSpPr>
          <p:nvPr>
            <p:ph idx="1"/>
          </p:nvPr>
        </p:nvSpPr>
        <p:spPr>
          <a:xfrm>
            <a:off x="457200" y="1609416"/>
            <a:ext cx="7239000" cy="523440"/>
          </a:xfrm>
        </p:spPr>
        <p:txBody>
          <a:bodyPr/>
          <a:lstStyle/>
          <a:p>
            <a:pPr>
              <a:buNone/>
            </a:pPr>
            <a:r>
              <a:rPr lang="ru-RU" dirty="0" smtClean="0">
                <a:solidFill>
                  <a:schemeClr val="accent2">
                    <a:lumMod val="75000"/>
                  </a:schemeClr>
                </a:solidFill>
              </a:rPr>
              <a:t>   Запаситесь терпением.</a:t>
            </a:r>
            <a:endParaRPr lang="ru-RU" dirty="0">
              <a:solidFill>
                <a:schemeClr val="accent2">
                  <a:lumMod val="75000"/>
                </a:schemeClr>
              </a:solidFill>
            </a:endParaRPr>
          </a:p>
        </p:txBody>
      </p:sp>
      <p:pic>
        <p:nvPicPr>
          <p:cNvPr id="5122" name="Picture 2" descr="http://dnz135.ucoz.ua/_si/0/09909727.jpg"/>
          <p:cNvPicPr>
            <a:picLocks noChangeAspect="1" noChangeArrowheads="1"/>
          </p:cNvPicPr>
          <p:nvPr/>
        </p:nvPicPr>
        <p:blipFill>
          <a:blip r:embed="rId2" cstate="print"/>
          <a:srcRect/>
          <a:stretch>
            <a:fillRect/>
          </a:stretch>
        </p:blipFill>
        <p:spPr bwMode="auto">
          <a:xfrm>
            <a:off x="179512" y="2204864"/>
            <a:ext cx="7956376" cy="441931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660688"/>
          </a:xfrm>
        </p:spPr>
        <p:txBody>
          <a:bodyPr/>
          <a:lstStyle/>
          <a:p>
            <a:pPr algn="ctr"/>
            <a:r>
              <a:rPr lang="ru-RU" dirty="0" smtClean="0"/>
              <a:t>В качестве заключения…</a:t>
            </a:r>
            <a:endParaRPr lang="ru-RU" dirty="0"/>
          </a:p>
        </p:txBody>
      </p:sp>
      <p:sp>
        <p:nvSpPr>
          <p:cNvPr id="3" name="Содержимое 2"/>
          <p:cNvSpPr>
            <a:spLocks noGrp="1"/>
          </p:cNvSpPr>
          <p:nvPr>
            <p:ph idx="1"/>
          </p:nvPr>
        </p:nvSpPr>
        <p:spPr>
          <a:xfrm>
            <a:off x="457200" y="980728"/>
            <a:ext cx="7239000" cy="3384376"/>
          </a:xfrm>
        </p:spPr>
        <p:txBody>
          <a:bodyPr/>
          <a:lstStyle/>
          <a:p>
            <a:pPr>
              <a:buNone/>
            </a:pPr>
            <a:r>
              <a:rPr lang="ru-RU" dirty="0" smtClean="0"/>
              <a:t>   </a:t>
            </a:r>
            <a:r>
              <a:rPr lang="ru-RU" dirty="0" smtClean="0">
                <a:solidFill>
                  <a:srgbClr val="00B0F0"/>
                </a:solidFill>
              </a:rPr>
              <a:t>Кризис трех лет является очень важным периодом в развитии любого человека. Любите, играйте, беседуйте с ребенком, учитывая его потребности. Уважайте его личность и учите уважать других. Этим Вы поможете малышу быстрее и безболезненно перерасти свой кризис 3 лет.</a:t>
            </a:r>
            <a:r>
              <a:rPr lang="ru-RU" dirty="0" smtClean="0"/>
              <a:t> </a:t>
            </a:r>
            <a:endParaRPr lang="ru-RU" dirty="0"/>
          </a:p>
        </p:txBody>
      </p:sp>
      <p:pic>
        <p:nvPicPr>
          <p:cNvPr id="4098" name="Picture 2" descr="C:\Users\Цифровой\Desktop\original.jpg"/>
          <p:cNvPicPr>
            <a:picLocks noChangeAspect="1" noChangeArrowheads="1"/>
          </p:cNvPicPr>
          <p:nvPr/>
        </p:nvPicPr>
        <p:blipFill>
          <a:blip r:embed="rId2" cstate="print"/>
          <a:srcRect/>
          <a:stretch>
            <a:fillRect/>
          </a:stretch>
        </p:blipFill>
        <p:spPr bwMode="auto">
          <a:xfrm>
            <a:off x="1619672" y="3768783"/>
            <a:ext cx="5106144" cy="3089217"/>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45719"/>
          </a:xfrm>
        </p:spPr>
        <p:txBody>
          <a:bodyPr>
            <a:normAutofit fontScale="90000"/>
          </a:bodyPr>
          <a:lstStyle/>
          <a:p>
            <a:pPr algn="ctr"/>
            <a:endParaRPr lang="ru-RU" dirty="0"/>
          </a:p>
        </p:txBody>
      </p:sp>
      <p:pic>
        <p:nvPicPr>
          <p:cNvPr id="5122" name="Picture 2" descr="C:\Users\Цифровой\Desktop\0016-016-Spasibo-za-vnimanie.jpg"/>
          <p:cNvPicPr>
            <a:picLocks noGrp="1" noChangeAspect="1" noChangeArrowheads="1"/>
          </p:cNvPicPr>
          <p:nvPr>
            <p:ph idx="1"/>
          </p:nvPr>
        </p:nvPicPr>
        <p:blipFill>
          <a:blip r:embed="rId2" cstate="print"/>
          <a:srcRect/>
          <a:stretch>
            <a:fillRect/>
          </a:stretch>
        </p:blipFill>
        <p:spPr bwMode="auto">
          <a:xfrm>
            <a:off x="0" y="-13517"/>
            <a:ext cx="8142417" cy="6871517"/>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В работе была использована литература:</a:t>
            </a:r>
            <a:endParaRPr lang="ru-RU" dirty="0"/>
          </a:p>
        </p:txBody>
      </p:sp>
      <p:sp>
        <p:nvSpPr>
          <p:cNvPr id="3" name="Содержимое 2"/>
          <p:cNvSpPr>
            <a:spLocks noGrp="1"/>
          </p:cNvSpPr>
          <p:nvPr>
            <p:ph idx="1"/>
          </p:nvPr>
        </p:nvSpPr>
        <p:spPr/>
        <p:txBody>
          <a:bodyPr>
            <a:normAutofit fontScale="92500" lnSpcReduction="10000"/>
          </a:bodyPr>
          <a:lstStyle/>
          <a:p>
            <a:r>
              <a:rPr lang="ru-RU" dirty="0" smtClean="0"/>
              <a:t>Власова З. И. Об общих и специальных проявлениях самостоятельности в период кризиса трёх лет // Психолог в детском саду. — 2004. — № 4. — С. 52 — 63</a:t>
            </a:r>
            <a:r>
              <a:rPr lang="ru-RU" dirty="0" smtClean="0"/>
              <a:t>.</a:t>
            </a:r>
            <a:endParaRPr lang="en-US" dirty="0" smtClean="0"/>
          </a:p>
          <a:p>
            <a:r>
              <a:rPr lang="ru-RU" dirty="0" smtClean="0"/>
              <a:t>Образцова Л. Н. Я сам! Упрямый ребёнок: маленькие подсказки для родителей. — М.: </a:t>
            </a:r>
            <a:r>
              <a:rPr lang="ru-RU" dirty="0" err="1" smtClean="0"/>
              <a:t>АСТ</a:t>
            </a:r>
            <a:r>
              <a:rPr lang="ru-RU" dirty="0" smtClean="0"/>
              <a:t>; СПб.: Сова, 2007</a:t>
            </a:r>
            <a:r>
              <a:rPr lang="ru-RU" dirty="0" smtClean="0"/>
              <a:t>.</a:t>
            </a:r>
            <a:endParaRPr lang="en-US" dirty="0" smtClean="0"/>
          </a:p>
          <a:p>
            <a:r>
              <a:rPr lang="ru-RU" dirty="0" err="1" smtClean="0"/>
              <a:t>Волженина</a:t>
            </a:r>
            <a:r>
              <a:rPr lang="ru-RU" dirty="0" smtClean="0"/>
              <a:t> Т. Воспитание самостоятельности: советы родителям детей всех возрастов // Виноград. — 2010. — № 37. </a:t>
            </a:r>
            <a:r>
              <a:rPr lang="ru-RU" dirty="0" err="1" smtClean="0"/>
              <a:t>www.materinstvo.ru</a:t>
            </a:r>
            <a:r>
              <a:rPr lang="ru-RU" dirty="0" smtClean="0"/>
              <a:t>/ </a:t>
            </a:r>
            <a:r>
              <a:rPr lang="ru-RU" dirty="0" err="1" smtClean="0"/>
              <a:t>art</a:t>
            </a:r>
            <a:r>
              <a:rPr lang="ru-RU" dirty="0" smtClean="0"/>
              <a:t>/5746</a:t>
            </a:r>
            <a:endParaRPr lang="en-US" smtClean="0"/>
          </a:p>
          <a:p>
            <a:r>
              <a:rPr lang="ru-RU" smtClean="0"/>
              <a:t> </a:t>
            </a:r>
            <a:r>
              <a:rPr lang="ru-RU" dirty="0" smtClean="0"/>
              <a:t>Выготский Л. С. Вопросы детской психологии. — СПб., 1997.</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588680"/>
          </a:xfrm>
        </p:spPr>
        <p:txBody>
          <a:bodyPr/>
          <a:lstStyle/>
          <a:p>
            <a:pPr algn="ctr"/>
            <a:r>
              <a:rPr lang="ru-RU" dirty="0" smtClean="0">
                <a:solidFill>
                  <a:schemeClr val="accent6"/>
                </a:solidFill>
              </a:rPr>
              <a:t>Что это такое?</a:t>
            </a:r>
            <a:endParaRPr lang="ru-RU" dirty="0"/>
          </a:p>
        </p:txBody>
      </p:sp>
      <p:pic>
        <p:nvPicPr>
          <p:cNvPr id="1026" name="Picture 2" descr="C:\Users\Цифровой\Desktop\635201011618777397_126440068.jpg"/>
          <p:cNvPicPr>
            <a:picLocks noGrp="1" noChangeAspect="1" noChangeArrowheads="1"/>
          </p:cNvPicPr>
          <p:nvPr>
            <p:ph idx="1"/>
          </p:nvPr>
        </p:nvPicPr>
        <p:blipFill>
          <a:blip r:embed="rId2" cstate="print"/>
          <a:srcRect/>
          <a:stretch>
            <a:fillRect/>
          </a:stretch>
        </p:blipFill>
        <p:spPr bwMode="auto">
          <a:xfrm>
            <a:off x="755576" y="1052736"/>
            <a:ext cx="6336704" cy="4135355"/>
          </a:xfrm>
          <a:prstGeom prst="rect">
            <a:avLst/>
          </a:prstGeom>
          <a:noFill/>
        </p:spPr>
      </p:pic>
      <p:sp>
        <p:nvSpPr>
          <p:cNvPr id="5" name="Прямоугольник 4"/>
          <p:cNvSpPr/>
          <p:nvPr/>
        </p:nvSpPr>
        <p:spPr>
          <a:xfrm>
            <a:off x="251520" y="5301208"/>
            <a:ext cx="7920880" cy="923330"/>
          </a:xfrm>
          <a:prstGeom prst="rect">
            <a:avLst/>
          </a:prstGeom>
        </p:spPr>
        <p:txBody>
          <a:bodyPr wrap="square">
            <a:spAutoFit/>
          </a:bodyPr>
          <a:lstStyle/>
          <a:p>
            <a:r>
              <a:rPr lang="ru-RU" dirty="0">
                <a:solidFill>
                  <a:schemeClr val="accent1">
                    <a:lumMod val="50000"/>
                  </a:schemeClr>
                </a:solidFill>
              </a:rPr>
              <a:t>"Кризис трёх лет" - условное понятие в психологии, так как его временные границы не имеют четкости и определяются в период со второго полугодия 3-го до первого полугодия 4-го гг. жизни детей.</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7239000" cy="1143000"/>
          </a:xfrm>
        </p:spPr>
        <p:txBody>
          <a:bodyPr>
            <a:normAutofit fontScale="90000"/>
          </a:bodyPr>
          <a:lstStyle/>
          <a:p>
            <a:pPr algn="ctr"/>
            <a:r>
              <a:rPr lang="ru-RU" dirty="0" smtClean="0"/>
              <a:t/>
            </a:r>
            <a:br>
              <a:rPr lang="ru-RU" dirty="0" smtClean="0"/>
            </a:br>
            <a:r>
              <a:rPr lang="ru-RU" dirty="0" smtClean="0"/>
              <a:t>Основные симптомы кризиса трех лет. </a:t>
            </a:r>
            <a:r>
              <a:rPr lang="ru-RU" dirty="0" smtClean="0">
                <a:solidFill>
                  <a:srgbClr val="002060"/>
                </a:solidFill>
              </a:rPr>
              <a:t>Негативизм.  </a:t>
            </a:r>
            <a:endParaRPr lang="ru-RU" dirty="0">
              <a:solidFill>
                <a:srgbClr val="002060"/>
              </a:solidFill>
            </a:endParaRPr>
          </a:p>
        </p:txBody>
      </p:sp>
      <p:sp>
        <p:nvSpPr>
          <p:cNvPr id="3" name="Содержимое 2"/>
          <p:cNvSpPr>
            <a:spLocks noGrp="1"/>
          </p:cNvSpPr>
          <p:nvPr>
            <p:ph idx="1"/>
          </p:nvPr>
        </p:nvSpPr>
        <p:spPr>
          <a:xfrm>
            <a:off x="457200" y="1412776"/>
            <a:ext cx="7239000" cy="2520280"/>
          </a:xfrm>
        </p:spPr>
        <p:txBody>
          <a:bodyPr>
            <a:normAutofit fontScale="85000" lnSpcReduction="20000"/>
          </a:bodyPr>
          <a:lstStyle/>
          <a:p>
            <a:pPr>
              <a:buNone/>
            </a:pPr>
            <a:r>
              <a:rPr lang="ru-RU" dirty="0" smtClean="0"/>
              <a:t>   </a:t>
            </a:r>
            <a:r>
              <a:rPr lang="ru-RU" dirty="0" smtClean="0">
                <a:solidFill>
                  <a:schemeClr val="bg2">
                    <a:lumMod val="25000"/>
                  </a:schemeClr>
                </a:solidFill>
              </a:rPr>
              <a:t>Его надо отличать от обычного непослушания. При непослушании дети отказываются делать то, что не хотят делать. При негативизме дети отказываются делать даже то, что хотят делать (т.е. им важно сделать именно наперекор тому, что требует взрослый). Негативизм – это такие проявления в поведении ребёнка, когда он не хочет что-либо делать только потому, что это предложил кто-то из взрослых. </a:t>
            </a:r>
            <a:endParaRPr lang="ru-RU" dirty="0">
              <a:solidFill>
                <a:schemeClr val="bg2">
                  <a:lumMod val="25000"/>
                </a:schemeClr>
              </a:solidFill>
            </a:endParaRPr>
          </a:p>
        </p:txBody>
      </p:sp>
      <p:pic>
        <p:nvPicPr>
          <p:cNvPr id="1028" name="Picture 4" descr="http://xn--80awb4co.xn--80aadkum9bf.xn--p1ai/wp-content/uploads/2015/07/kriz-7.jpg"/>
          <p:cNvPicPr>
            <a:picLocks noChangeAspect="1" noChangeArrowheads="1"/>
          </p:cNvPicPr>
          <p:nvPr/>
        </p:nvPicPr>
        <p:blipFill>
          <a:blip r:embed="rId2" cstate="print"/>
          <a:srcRect/>
          <a:stretch>
            <a:fillRect/>
          </a:stretch>
        </p:blipFill>
        <p:spPr bwMode="auto">
          <a:xfrm>
            <a:off x="2051720" y="3933056"/>
            <a:ext cx="4076700" cy="257175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
            </a:r>
            <a:br>
              <a:rPr lang="ru-RU" dirty="0" smtClean="0"/>
            </a:br>
            <a:r>
              <a:rPr lang="ru-RU" dirty="0" smtClean="0"/>
              <a:t>Основные симптомы кризиса трех лет. </a:t>
            </a:r>
            <a:r>
              <a:rPr lang="ru-RU" dirty="0" smtClean="0">
                <a:solidFill>
                  <a:srgbClr val="0070C0"/>
                </a:solidFill>
              </a:rPr>
              <a:t>Упрямство.  </a:t>
            </a:r>
            <a:endParaRPr lang="ru-RU" dirty="0">
              <a:solidFill>
                <a:srgbClr val="0070C0"/>
              </a:solidFill>
            </a:endParaRPr>
          </a:p>
        </p:txBody>
      </p:sp>
      <p:sp>
        <p:nvSpPr>
          <p:cNvPr id="3" name="Содержимое 2"/>
          <p:cNvSpPr>
            <a:spLocks noGrp="1"/>
          </p:cNvSpPr>
          <p:nvPr>
            <p:ph idx="1"/>
          </p:nvPr>
        </p:nvSpPr>
        <p:spPr>
          <a:xfrm>
            <a:off x="457200" y="1412776"/>
            <a:ext cx="7239000" cy="2808312"/>
          </a:xfrm>
        </p:spPr>
        <p:txBody>
          <a:bodyPr>
            <a:normAutofit lnSpcReduction="10000"/>
          </a:bodyPr>
          <a:lstStyle/>
          <a:p>
            <a:pPr>
              <a:buNone/>
            </a:pPr>
            <a:r>
              <a:rPr lang="ru-RU" dirty="0" smtClean="0"/>
              <a:t>   </a:t>
            </a:r>
            <a:r>
              <a:rPr lang="ru-RU" dirty="0" smtClean="0">
                <a:solidFill>
                  <a:schemeClr val="accent3">
                    <a:lumMod val="75000"/>
                  </a:schemeClr>
                </a:solidFill>
              </a:rPr>
              <a:t>Упрямство – это такая реакция ребёнка, когда он настаивает на чём-либо не потому, что ему этого очень хочется, а потому, что он это потребовал. Упрямство нужно уметь отличать от настойчивости, когда ребёнок хочет чего-нибудь и настойчиво добивается этого.</a:t>
            </a:r>
            <a:r>
              <a:rPr lang="ru-RU" dirty="0" smtClean="0"/>
              <a:t> </a:t>
            </a:r>
            <a:endParaRPr lang="ru-RU" dirty="0"/>
          </a:p>
        </p:txBody>
      </p:sp>
      <p:pic>
        <p:nvPicPr>
          <p:cNvPr id="20482" name="Picture 2" descr="https://content.schools.by/novsad33/library/yNGZkNjgt.jpg"/>
          <p:cNvPicPr>
            <a:picLocks noChangeAspect="1" noChangeArrowheads="1"/>
          </p:cNvPicPr>
          <p:nvPr/>
        </p:nvPicPr>
        <p:blipFill>
          <a:blip r:embed="rId2" cstate="print"/>
          <a:srcRect/>
          <a:stretch>
            <a:fillRect/>
          </a:stretch>
        </p:blipFill>
        <p:spPr bwMode="auto">
          <a:xfrm>
            <a:off x="2483768" y="4134072"/>
            <a:ext cx="3240360" cy="272392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7239000" cy="1143000"/>
          </a:xfrm>
        </p:spPr>
        <p:txBody>
          <a:bodyPr>
            <a:normAutofit fontScale="90000"/>
          </a:bodyPr>
          <a:lstStyle/>
          <a:p>
            <a:pPr algn="ctr"/>
            <a:r>
              <a:rPr lang="ru-RU" dirty="0" smtClean="0"/>
              <a:t/>
            </a:r>
            <a:br>
              <a:rPr lang="ru-RU" dirty="0" smtClean="0"/>
            </a:br>
            <a:r>
              <a:rPr lang="ru-RU" dirty="0" smtClean="0"/>
              <a:t>Основные симптомы кризиса трех лет. </a:t>
            </a:r>
            <a:r>
              <a:rPr lang="ru-RU" dirty="0" smtClean="0">
                <a:solidFill>
                  <a:schemeClr val="bg2">
                    <a:lumMod val="25000"/>
                  </a:schemeClr>
                </a:solidFill>
              </a:rPr>
              <a:t>Строптивость.</a:t>
            </a:r>
            <a:endParaRPr lang="ru-RU" dirty="0">
              <a:solidFill>
                <a:schemeClr val="bg2">
                  <a:lumMod val="25000"/>
                </a:schemeClr>
              </a:solidFill>
            </a:endParaRPr>
          </a:p>
        </p:txBody>
      </p:sp>
      <p:sp>
        <p:nvSpPr>
          <p:cNvPr id="3" name="Содержимое 2"/>
          <p:cNvSpPr>
            <a:spLocks noGrp="1"/>
          </p:cNvSpPr>
          <p:nvPr>
            <p:ph idx="1"/>
          </p:nvPr>
        </p:nvSpPr>
        <p:spPr>
          <a:xfrm>
            <a:off x="457200" y="1609416"/>
            <a:ext cx="7239000" cy="1675568"/>
          </a:xfrm>
        </p:spPr>
        <p:txBody>
          <a:bodyPr>
            <a:normAutofit lnSpcReduction="10000"/>
          </a:bodyPr>
          <a:lstStyle/>
          <a:p>
            <a:pPr>
              <a:buNone/>
            </a:pPr>
            <a:r>
              <a:rPr lang="ru-RU" dirty="0" smtClean="0"/>
              <a:t>   </a:t>
            </a:r>
            <a:r>
              <a:rPr lang="ru-RU" dirty="0" smtClean="0">
                <a:solidFill>
                  <a:schemeClr val="accent5">
                    <a:lumMod val="75000"/>
                  </a:schemeClr>
                </a:solidFill>
              </a:rPr>
              <a:t>Строптивость, в отличии от негативизма, безлична, а не направлена против человека.</a:t>
            </a:r>
            <a:r>
              <a:rPr lang="ru-RU" dirty="0">
                <a:solidFill>
                  <a:schemeClr val="accent5">
                    <a:lumMod val="75000"/>
                  </a:schemeClr>
                </a:solidFill>
              </a:rPr>
              <a:t> </a:t>
            </a:r>
            <a:r>
              <a:rPr lang="ru-RU" dirty="0" smtClean="0">
                <a:solidFill>
                  <a:schemeClr val="accent5">
                    <a:lumMod val="75000"/>
                  </a:schemeClr>
                </a:solidFill>
              </a:rPr>
              <a:t>Строптивость направлена против самого образа жизни, против правил.</a:t>
            </a:r>
          </a:p>
        </p:txBody>
      </p:sp>
      <p:pic>
        <p:nvPicPr>
          <p:cNvPr id="19460" name="Picture 4" descr="http://visual.hepimizaileyiz.com/99-351421635187277023510877.jpg"/>
          <p:cNvPicPr>
            <a:picLocks noChangeAspect="1" noChangeArrowheads="1"/>
          </p:cNvPicPr>
          <p:nvPr/>
        </p:nvPicPr>
        <p:blipFill>
          <a:blip r:embed="rId2" cstate="print"/>
          <a:srcRect/>
          <a:stretch>
            <a:fillRect/>
          </a:stretch>
        </p:blipFill>
        <p:spPr bwMode="auto">
          <a:xfrm>
            <a:off x="1691680" y="3257600"/>
            <a:ext cx="5040560" cy="36004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800" dirty="0" smtClean="0"/>
              <a:t/>
            </a:r>
            <a:br>
              <a:rPr lang="ru-RU" sz="2800" dirty="0" smtClean="0"/>
            </a:br>
            <a:r>
              <a:rPr lang="ru-RU" sz="3200" dirty="0" smtClean="0"/>
              <a:t>Основные симптомы кризиса трех лет. </a:t>
            </a:r>
            <a:r>
              <a:rPr lang="ru-RU" sz="3200" dirty="0" smtClean="0">
                <a:solidFill>
                  <a:srgbClr val="00B0F0"/>
                </a:solidFill>
              </a:rPr>
              <a:t>Своеволие. </a:t>
            </a:r>
            <a:endParaRPr lang="ru-RU" sz="3200" dirty="0">
              <a:solidFill>
                <a:srgbClr val="00B0F0"/>
              </a:solidFill>
            </a:endParaRPr>
          </a:p>
        </p:txBody>
      </p:sp>
      <p:sp>
        <p:nvSpPr>
          <p:cNvPr id="3" name="Содержимое 2"/>
          <p:cNvSpPr>
            <a:spLocks noGrp="1"/>
          </p:cNvSpPr>
          <p:nvPr>
            <p:ph idx="1"/>
          </p:nvPr>
        </p:nvSpPr>
        <p:spPr>
          <a:xfrm>
            <a:off x="467544" y="1556792"/>
            <a:ext cx="7239000" cy="2467656"/>
          </a:xfrm>
        </p:spPr>
        <p:txBody>
          <a:bodyPr>
            <a:normAutofit lnSpcReduction="10000"/>
          </a:bodyPr>
          <a:lstStyle/>
          <a:p>
            <a:pPr>
              <a:buNone/>
            </a:pPr>
            <a:r>
              <a:rPr lang="ru-RU" dirty="0" smtClean="0"/>
              <a:t>   </a:t>
            </a:r>
            <a:r>
              <a:rPr lang="ru-RU" dirty="0" smtClean="0">
                <a:solidFill>
                  <a:schemeClr val="accent2">
                    <a:lumMod val="50000"/>
                  </a:schemeClr>
                </a:solidFill>
              </a:rPr>
              <a:t>Стремление ребёнка все делать самому (ключевые слова в речи "Я сам!"), проявление инициативы собственного действия, которая неадекватна возможностям ребёнка и вызывает дополнительные конфликты со взрослыми.</a:t>
            </a:r>
            <a:endParaRPr lang="ru-RU" dirty="0">
              <a:solidFill>
                <a:schemeClr val="accent2">
                  <a:lumMod val="50000"/>
                </a:schemeClr>
              </a:solidFill>
            </a:endParaRPr>
          </a:p>
        </p:txBody>
      </p:sp>
      <p:pic>
        <p:nvPicPr>
          <p:cNvPr id="18434" name="Picture 2" descr="http://webstitch.narod.ru/006.jpg"/>
          <p:cNvPicPr>
            <a:picLocks noChangeAspect="1" noChangeArrowheads="1"/>
          </p:cNvPicPr>
          <p:nvPr/>
        </p:nvPicPr>
        <p:blipFill>
          <a:blip r:embed="rId2" cstate="print"/>
          <a:srcRect/>
          <a:stretch>
            <a:fillRect/>
          </a:stretch>
        </p:blipFill>
        <p:spPr bwMode="auto">
          <a:xfrm>
            <a:off x="2123728" y="3861048"/>
            <a:ext cx="3810000" cy="279082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
            </a:r>
            <a:br>
              <a:rPr lang="ru-RU" dirty="0" smtClean="0"/>
            </a:br>
            <a:r>
              <a:rPr lang="ru-RU" dirty="0" smtClean="0"/>
              <a:t>Основные симптомы кризиса трех лет. </a:t>
            </a:r>
            <a:r>
              <a:rPr lang="ru-RU" dirty="0" smtClean="0">
                <a:solidFill>
                  <a:srgbClr val="7030A0"/>
                </a:solidFill>
              </a:rPr>
              <a:t>Протест</a:t>
            </a:r>
            <a:r>
              <a:rPr lang="en-US" dirty="0" smtClean="0">
                <a:solidFill>
                  <a:srgbClr val="7030A0"/>
                </a:solidFill>
              </a:rPr>
              <a:t>-</a:t>
            </a:r>
            <a:r>
              <a:rPr lang="ru-RU" dirty="0" smtClean="0">
                <a:solidFill>
                  <a:srgbClr val="7030A0"/>
                </a:solidFill>
              </a:rPr>
              <a:t>бунт.</a:t>
            </a:r>
            <a:endParaRPr lang="ru-RU" dirty="0">
              <a:solidFill>
                <a:srgbClr val="7030A0"/>
              </a:solidFill>
            </a:endParaRPr>
          </a:p>
        </p:txBody>
      </p:sp>
      <p:sp>
        <p:nvSpPr>
          <p:cNvPr id="3" name="Содержимое 2"/>
          <p:cNvSpPr>
            <a:spLocks noGrp="1"/>
          </p:cNvSpPr>
          <p:nvPr>
            <p:ph idx="1"/>
          </p:nvPr>
        </p:nvSpPr>
        <p:spPr>
          <a:xfrm>
            <a:off x="457200" y="1484784"/>
            <a:ext cx="7239000" cy="1872208"/>
          </a:xfrm>
        </p:spPr>
        <p:txBody>
          <a:bodyPr>
            <a:normAutofit/>
          </a:bodyPr>
          <a:lstStyle/>
          <a:p>
            <a:pPr>
              <a:buNone/>
            </a:pPr>
            <a:r>
              <a:rPr lang="ru-RU" dirty="0" smtClean="0"/>
              <a:t>   </a:t>
            </a:r>
            <a:r>
              <a:rPr lang="ru-RU" dirty="0" smtClean="0">
                <a:solidFill>
                  <a:schemeClr val="accent4">
                    <a:lumMod val="50000"/>
                  </a:schemeClr>
                </a:solidFill>
              </a:rPr>
              <a:t>Все поведение ребенка носит протестующий характер, как будто ребенок находится в состоянии войны с окружающими.</a:t>
            </a:r>
            <a:r>
              <a:rPr lang="ru-RU" dirty="0" smtClean="0"/>
              <a:t> </a:t>
            </a:r>
            <a:endParaRPr lang="ru-RU" dirty="0"/>
          </a:p>
        </p:txBody>
      </p:sp>
      <p:pic>
        <p:nvPicPr>
          <p:cNvPr id="17412" name="Picture 4" descr="http://polyn-art.ru/_ld/68/22233156.gif"/>
          <p:cNvPicPr>
            <a:picLocks noChangeAspect="1" noChangeArrowheads="1"/>
          </p:cNvPicPr>
          <p:nvPr/>
        </p:nvPicPr>
        <p:blipFill>
          <a:blip r:embed="rId2" cstate="print"/>
          <a:srcRect/>
          <a:stretch>
            <a:fillRect/>
          </a:stretch>
        </p:blipFill>
        <p:spPr bwMode="auto">
          <a:xfrm>
            <a:off x="3707904" y="2780928"/>
            <a:ext cx="3810000" cy="3810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7239000" cy="1143000"/>
          </a:xfrm>
        </p:spPr>
        <p:txBody>
          <a:bodyPr>
            <a:normAutofit fontScale="90000"/>
          </a:bodyPr>
          <a:lstStyle/>
          <a:p>
            <a:pPr algn="ctr"/>
            <a:r>
              <a:rPr lang="ru-RU" dirty="0" smtClean="0"/>
              <a:t/>
            </a:r>
            <a:br>
              <a:rPr lang="ru-RU" dirty="0" smtClean="0"/>
            </a:br>
            <a:r>
              <a:rPr lang="ru-RU" dirty="0" smtClean="0"/>
              <a:t>Основные симптомы кризиса трех лет. </a:t>
            </a:r>
            <a:r>
              <a:rPr lang="ru-RU" dirty="0" smtClean="0">
                <a:solidFill>
                  <a:srgbClr val="00B050"/>
                </a:solidFill>
              </a:rPr>
              <a:t>Обесценивание.  </a:t>
            </a:r>
            <a:endParaRPr lang="ru-RU" dirty="0">
              <a:solidFill>
                <a:srgbClr val="00B050"/>
              </a:solidFill>
            </a:endParaRPr>
          </a:p>
        </p:txBody>
      </p:sp>
      <p:sp>
        <p:nvSpPr>
          <p:cNvPr id="3" name="Содержимое 2"/>
          <p:cNvSpPr>
            <a:spLocks noGrp="1"/>
          </p:cNvSpPr>
          <p:nvPr>
            <p:ph idx="1"/>
          </p:nvPr>
        </p:nvSpPr>
        <p:spPr>
          <a:xfrm>
            <a:off x="457200" y="1609416"/>
            <a:ext cx="7239000" cy="2467656"/>
          </a:xfrm>
        </p:spPr>
        <p:txBody>
          <a:bodyPr>
            <a:normAutofit lnSpcReduction="10000"/>
          </a:bodyPr>
          <a:lstStyle/>
          <a:p>
            <a:pPr>
              <a:buNone/>
            </a:pPr>
            <a:r>
              <a:rPr lang="ru-RU" dirty="0" smtClean="0"/>
              <a:t>   </a:t>
            </a:r>
            <a:r>
              <a:rPr lang="ru-RU" dirty="0" smtClean="0">
                <a:solidFill>
                  <a:schemeClr val="accent5">
                    <a:lumMod val="50000"/>
                  </a:schemeClr>
                </a:solidFill>
              </a:rPr>
              <a:t>Ребёнок перестаёт ценить то, что ценил раньше. К этому относятся и люди, и вещи, и даже собственные переживания. В лексиконе ребёнка появляются слова, которые обозначают всё плохое, отрицательное</a:t>
            </a:r>
            <a:r>
              <a:rPr lang="ru-RU" dirty="0" smtClean="0"/>
              <a:t>.</a:t>
            </a:r>
            <a:endParaRPr lang="ru-RU" dirty="0"/>
          </a:p>
        </p:txBody>
      </p:sp>
      <p:pic>
        <p:nvPicPr>
          <p:cNvPr id="16388" name="Picture 4" descr="http://xn--80awb4co.xn--80aadkum9bf.xn--p1ai/wp-content/uploads/2015/07/kriz-3.png"/>
          <p:cNvPicPr>
            <a:picLocks noChangeAspect="1" noChangeArrowheads="1"/>
          </p:cNvPicPr>
          <p:nvPr/>
        </p:nvPicPr>
        <p:blipFill>
          <a:blip r:embed="rId2" cstate="print"/>
          <a:srcRect/>
          <a:stretch>
            <a:fillRect/>
          </a:stretch>
        </p:blipFill>
        <p:spPr bwMode="auto">
          <a:xfrm>
            <a:off x="3419872" y="2984351"/>
            <a:ext cx="5354960" cy="4096544"/>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199</TotalTime>
  <Words>764</Words>
  <Application>Microsoft Office PowerPoint</Application>
  <PresentationFormat>Экран (4:3)</PresentationFormat>
  <Paragraphs>68</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Изящная</vt:lpstr>
      <vt:lpstr>Влияние Кризиса трех лет на ребенка в период адаптации к доу</vt:lpstr>
      <vt:lpstr>Что это такое?</vt:lpstr>
      <vt:lpstr>Что это такое?</vt:lpstr>
      <vt:lpstr> Основные симптомы кризиса трех лет. Негативизм.  </vt:lpstr>
      <vt:lpstr> Основные симптомы кризиса трех лет. Упрямство.  </vt:lpstr>
      <vt:lpstr> Основные симптомы кризиса трех лет. Строптивость.</vt:lpstr>
      <vt:lpstr> Основные симптомы кризиса трех лет. Своеволие. </vt:lpstr>
      <vt:lpstr> Основные симптомы кризиса трех лет. Протест-бунт.</vt:lpstr>
      <vt:lpstr> Основные симптомы кризиса трех лет. Обесценивание.  </vt:lpstr>
      <vt:lpstr> Основные симптомы кризиса трех лет. Деспотизм. Ревность. </vt:lpstr>
      <vt:lpstr> Суть кризиса 3-х лет</vt:lpstr>
      <vt:lpstr> Как усугубить ситуацию или вредные советы родителям и воспитателям</vt:lpstr>
      <vt:lpstr> Что делать при кризисе  3-х лет</vt:lpstr>
      <vt:lpstr>Что делать при кризисе  3-х лет</vt:lpstr>
      <vt:lpstr>Что делать при кризисе  3-х лет</vt:lpstr>
      <vt:lpstr>Что делать при кризисе  3-х лет</vt:lpstr>
      <vt:lpstr>Что делать при кризисе  3-х лет</vt:lpstr>
      <vt:lpstr>Что делать при кризисе  3-х лет</vt:lpstr>
      <vt:lpstr>Что делать при кризисе  3-х лет</vt:lpstr>
      <vt:lpstr>Что делать при кризисе  3-х лет</vt:lpstr>
      <vt:lpstr>В качестве заключения…</vt:lpstr>
      <vt:lpstr>Слайд 22</vt:lpstr>
      <vt:lpstr>В работе была использована литература:</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Цифровой</dc:creator>
  <cp:lastModifiedBy>Цифровой</cp:lastModifiedBy>
  <cp:revision>22</cp:revision>
  <dcterms:created xsi:type="dcterms:W3CDTF">2015-09-30T06:03:49Z</dcterms:created>
  <dcterms:modified xsi:type="dcterms:W3CDTF">2015-10-03T13:09:26Z</dcterms:modified>
</cp:coreProperties>
</file>