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9" r:id="rId3"/>
    <p:sldId id="264" r:id="rId4"/>
    <p:sldId id="268" r:id="rId5"/>
    <p:sldId id="269" r:id="rId6"/>
    <p:sldId id="301" r:id="rId7"/>
    <p:sldId id="272" r:id="rId8"/>
    <p:sldId id="273" r:id="rId9"/>
    <p:sldId id="274" r:id="rId10"/>
    <p:sldId id="275" r:id="rId11"/>
    <p:sldId id="299" r:id="rId12"/>
    <p:sldId id="300" r:id="rId13"/>
    <p:sldId id="302" r:id="rId14"/>
    <p:sldId id="303" r:id="rId15"/>
    <p:sldId id="304" r:id="rId16"/>
    <p:sldId id="305" r:id="rId17"/>
    <p:sldId id="30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660"/>
  </p:normalViewPr>
  <p:slideViewPr>
    <p:cSldViewPr>
      <p:cViewPr varScale="1">
        <p:scale>
          <a:sx n="45" d="100"/>
          <a:sy n="4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228710462286979E-2"/>
          <c:y val="5.7471264367816133E-2"/>
          <c:w val="0.90754257907542557"/>
          <c:h val="0.88505747126436762"/>
        </c:manualLayout>
      </c:layout>
      <c:lineChart>
        <c:grouping val="standard"/>
        <c:varyColors val="0"/>
        <c:ser>
          <c:idx val="0"/>
          <c:order val="0"/>
          <c:tx>
            <c:strRef>
              <c:f>'Исходные данные'!$B$9</c:f>
              <c:strCache>
                <c:ptCount val="1"/>
                <c:pt idx="0">
                  <c:v>Физический</c:v>
                </c:pt>
              </c:strCache>
            </c:strRef>
          </c:tx>
          <c:marker>
            <c:symbol val="none"/>
          </c:marker>
          <c:val>
            <c:numRef>
              <c:f>'Исходные данные'!$B$10:$B$40</c:f>
              <c:numCache>
                <c:formatCode>General</c:formatCode>
                <c:ptCount val="31"/>
                <c:pt idx="0">
                  <c:v>0.81696989301032952</c:v>
                </c:pt>
                <c:pt idx="1">
                  <c:v>-1.0192020838406541E-13</c:v>
                </c:pt>
                <c:pt idx="2">
                  <c:v>-0.97908408768226962</c:v>
                </c:pt>
                <c:pt idx="3">
                  <c:v>0.39840108984627526</c:v>
                </c:pt>
                <c:pt idx="4">
                  <c:v>0.73083596427825315</c:v>
                </c:pt>
                <c:pt idx="5">
                  <c:v>-0.97908408768234478</c:v>
                </c:pt>
                <c:pt idx="6">
                  <c:v>0.13616664909612991</c:v>
                </c:pt>
                <c:pt idx="7">
                  <c:v>0.73083596427831221</c:v>
                </c:pt>
                <c:pt idx="8">
                  <c:v>-0.97908408768232724</c:v>
                </c:pt>
                <c:pt idx="9">
                  <c:v>0.13616664909604445</c:v>
                </c:pt>
                <c:pt idx="10">
                  <c:v>0.73083596427806063</c:v>
                </c:pt>
                <c:pt idx="11">
                  <c:v>-0.88788521840231438</c:v>
                </c:pt>
                <c:pt idx="12">
                  <c:v>0.13616664909595902</c:v>
                </c:pt>
                <c:pt idx="13">
                  <c:v>0.73083596427811959</c:v>
                </c:pt>
                <c:pt idx="14">
                  <c:v>-0.73083596427792807</c:v>
                </c:pt>
                <c:pt idx="15">
                  <c:v>-0.13616664909623671</c:v>
                </c:pt>
                <c:pt idx="16">
                  <c:v>0.97908408768236665</c:v>
                </c:pt>
                <c:pt idx="17">
                  <c:v>-0.73083596427817976</c:v>
                </c:pt>
                <c:pt idx="18">
                  <c:v>-0.39840108984637407</c:v>
                </c:pt>
                <c:pt idx="19">
                  <c:v>0.97908408768229171</c:v>
                </c:pt>
                <c:pt idx="20">
                  <c:v>-0.73083596427812081</c:v>
                </c:pt>
                <c:pt idx="21">
                  <c:v>-0.39840108984603612</c:v>
                </c:pt>
                <c:pt idx="22">
                  <c:v>0.97908408768240174</c:v>
                </c:pt>
                <c:pt idx="23">
                  <c:v>-0.51958395003529723</c:v>
                </c:pt>
                <c:pt idx="24">
                  <c:v>-0.39840108984653227</c:v>
                </c:pt>
                <c:pt idx="25">
                  <c:v>0.9790840876823268</c:v>
                </c:pt>
                <c:pt idx="26">
                  <c:v>3.8222940437759897E-13</c:v>
                </c:pt>
                <c:pt idx="27">
                  <c:v>-0.81696989301049128</c:v>
                </c:pt>
                <c:pt idx="28">
                  <c:v>0.81696989301026268</c:v>
                </c:pt>
                <c:pt idx="29">
                  <c:v>1.372730054627348E-14</c:v>
                </c:pt>
                <c:pt idx="30">
                  <c:v>-0.94226092211890067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'Исходные данные'!$C$9</c:f>
              <c:strCache>
                <c:ptCount val="1"/>
                <c:pt idx="0">
                  <c:v>Эмоциональный</c:v>
                </c:pt>
              </c:strCache>
            </c:strRef>
          </c:tx>
          <c:marker>
            <c:symbol val="none"/>
          </c:marker>
          <c:val>
            <c:numRef>
              <c:f>'Исходные данные'!$C$10:$C$40</c:f>
              <c:numCache>
                <c:formatCode>General</c:formatCode>
                <c:ptCount val="31"/>
                <c:pt idx="0">
                  <c:v>-0.90096886790232833</c:v>
                </c:pt>
                <c:pt idx="1">
                  <c:v>-0.97492791218183039</c:v>
                </c:pt>
                <c:pt idx="2">
                  <c:v>-0.97492791218188579</c:v>
                </c:pt>
                <c:pt idx="3">
                  <c:v>-0.62348980185863379</c:v>
                </c:pt>
                <c:pt idx="4">
                  <c:v>-0.22252093395645003</c:v>
                </c:pt>
                <c:pt idx="5">
                  <c:v>0.43388373911738937</c:v>
                </c:pt>
                <c:pt idx="6">
                  <c:v>0.78183148246803036</c:v>
                </c:pt>
                <c:pt idx="7">
                  <c:v>1</c:v>
                </c:pt>
                <c:pt idx="8">
                  <c:v>0.78183148246808976</c:v>
                </c:pt>
                <c:pt idx="9">
                  <c:v>0.43388373911747513</c:v>
                </c:pt>
                <c:pt idx="10">
                  <c:v>-0.22252093395635736</c:v>
                </c:pt>
                <c:pt idx="11">
                  <c:v>-0.62348980185855951</c:v>
                </c:pt>
                <c:pt idx="12">
                  <c:v>-0.97492791218176333</c:v>
                </c:pt>
                <c:pt idx="13">
                  <c:v>-0.90096886790255759</c:v>
                </c:pt>
                <c:pt idx="14">
                  <c:v>-0.7818314824679643</c:v>
                </c:pt>
                <c:pt idx="15">
                  <c:v>-0.22252093395625891</c:v>
                </c:pt>
                <c:pt idx="16">
                  <c:v>0.22252093395610989</c:v>
                </c:pt>
                <c:pt idx="17">
                  <c:v>0.78183148246815271</c:v>
                </c:pt>
                <c:pt idx="18">
                  <c:v>0.97492791218180819</c:v>
                </c:pt>
                <c:pt idx="19">
                  <c:v>0.90096886790247044</c:v>
                </c:pt>
                <c:pt idx="20">
                  <c:v>0.43388373911770822</c:v>
                </c:pt>
                <c:pt idx="21">
                  <c:v>-2.1556107593356815E-14</c:v>
                </c:pt>
                <c:pt idx="22">
                  <c:v>-0.62348980185871272</c:v>
                </c:pt>
                <c:pt idx="23">
                  <c:v>-0.90096886790248909</c:v>
                </c:pt>
                <c:pt idx="24">
                  <c:v>-0.97492791218189978</c:v>
                </c:pt>
                <c:pt idx="25">
                  <c:v>-0.62348980185868275</c:v>
                </c:pt>
                <c:pt idx="26">
                  <c:v>-0.6234898018588777</c:v>
                </c:pt>
                <c:pt idx="27">
                  <c:v>-2.3227925659286012E-13</c:v>
                </c:pt>
                <c:pt idx="28">
                  <c:v>0.43388373911751837</c:v>
                </c:pt>
                <c:pt idx="29">
                  <c:v>0.90096886790237896</c:v>
                </c:pt>
                <c:pt idx="30">
                  <c:v>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'Исходные данные'!$D$9</c:f>
              <c:strCache>
                <c:ptCount val="1"/>
                <c:pt idx="0">
                  <c:v>Интеллектуальный</c:v>
                </c:pt>
              </c:strCache>
            </c:strRef>
          </c:tx>
          <c:marker>
            <c:symbol val="none"/>
          </c:marker>
          <c:val>
            <c:numRef>
              <c:f>'Исходные данные'!$D$10:$D$40</c:f>
              <c:numCache>
                <c:formatCode>General</c:formatCode>
                <c:ptCount val="31"/>
                <c:pt idx="0">
                  <c:v>-0.37166245566020761</c:v>
                </c:pt>
                <c:pt idx="1">
                  <c:v>3.9206485280551842E-14</c:v>
                </c:pt>
                <c:pt idx="2">
                  <c:v>0.81457595205047306</c:v>
                </c:pt>
                <c:pt idx="3">
                  <c:v>0.9718115683235764</c:v>
                </c:pt>
                <c:pt idx="4">
                  <c:v>0.94500081871459396</c:v>
                </c:pt>
                <c:pt idx="5">
                  <c:v>0.7557495743541679</c:v>
                </c:pt>
                <c:pt idx="6">
                  <c:v>0.28173255684121873</c:v>
                </c:pt>
                <c:pt idx="7">
                  <c:v>-9.5056043304312027E-2</c:v>
                </c:pt>
                <c:pt idx="8">
                  <c:v>-0.45822652172744593</c:v>
                </c:pt>
                <c:pt idx="9">
                  <c:v>-0.86602540378449966</c:v>
                </c:pt>
                <c:pt idx="10">
                  <c:v>-0.98982144188093713</c:v>
                </c:pt>
                <c:pt idx="11">
                  <c:v>-0.90963199535447159</c:v>
                </c:pt>
                <c:pt idx="12">
                  <c:v>-0.69007901148193074</c:v>
                </c:pt>
                <c:pt idx="13">
                  <c:v>-0.37166245566017847</c:v>
                </c:pt>
                <c:pt idx="14">
                  <c:v>0.3716624556605006</c:v>
                </c:pt>
                <c:pt idx="15">
                  <c:v>0.69007901148218209</c:v>
                </c:pt>
                <c:pt idx="16">
                  <c:v>0.97181156832358362</c:v>
                </c:pt>
                <c:pt idx="17">
                  <c:v>0.98982144188092014</c:v>
                </c:pt>
                <c:pt idx="18">
                  <c:v>0.75574957435414736</c:v>
                </c:pt>
                <c:pt idx="19">
                  <c:v>0.45822652172733958</c:v>
                </c:pt>
                <c:pt idx="20">
                  <c:v>9.5056043303966664E-2</c:v>
                </c:pt>
                <c:pt idx="21">
                  <c:v>-0.45822652172747386</c:v>
                </c:pt>
                <c:pt idx="22">
                  <c:v>-0.75574957435439516</c:v>
                </c:pt>
                <c:pt idx="23">
                  <c:v>-0.98982144188094157</c:v>
                </c:pt>
                <c:pt idx="24">
                  <c:v>-0.97181156832349458</c:v>
                </c:pt>
                <c:pt idx="25">
                  <c:v>-0.81457595205027189</c:v>
                </c:pt>
                <c:pt idx="26">
                  <c:v>8.0369304961136542E-14</c:v>
                </c:pt>
                <c:pt idx="27">
                  <c:v>0.37166245566031858</c:v>
                </c:pt>
                <c:pt idx="28">
                  <c:v>0.81457595205037769</c:v>
                </c:pt>
                <c:pt idx="29">
                  <c:v>0.97181156832353743</c:v>
                </c:pt>
                <c:pt idx="30">
                  <c:v>0.94500081871464769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22880"/>
        <c:axId val="64528768"/>
      </c:lineChart>
      <c:catAx>
        <c:axId val="645228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52876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6452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45228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794D-4EF7-4C5D-85E6-2FFB5C46E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3453-2B12-4EB8-A933-EC13F5240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61FD-7B33-448D-9E48-52C58D7F4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4185-0C76-4863-AD60-5C8CCF387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2A9B9-EDC5-4E49-9829-0783625AF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3749-5417-4CA9-A362-24496808F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33356-51BB-4420-813B-CDD7074D3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0A5C-984D-42AA-A4B3-0D3BD5CED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52EF-D0ED-405D-A807-F69D3D54C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5C538-2378-443A-BBD5-CB3068BEE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B3A4-4549-45FA-A09A-648A6D46D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023A-11C9-4B93-B7BF-CF245F89C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91D8-6BE3-4E49-88F8-B9BFC6933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FEF5-0CE3-416C-BC0B-DEBA9E432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18F-A939-46FC-8D77-7C4AAACAE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C9BE48-AF2A-4998-A983-72927F3DB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5" r:id="rId4"/>
    <p:sldLayoutId id="2147483809" r:id="rId5"/>
    <p:sldLayoutId id="2147483804" r:id="rId6"/>
    <p:sldLayoutId id="2147483810" r:id="rId7"/>
    <p:sldLayoutId id="2147483811" r:id="rId8"/>
    <p:sldLayoutId id="2147483812" r:id="rId9"/>
    <p:sldLayoutId id="2147483803" r:id="rId10"/>
    <p:sldLayoutId id="2147483813" r:id="rId11"/>
    <p:sldLayoutId id="2147483814" r:id="rId12"/>
    <p:sldLayoutId id="2147483815" r:id="rId13"/>
    <p:sldLayoutId id="2147483816" r:id="rId14"/>
    <p:sldLayoutId id="2147483817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Rectangle 2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4718050"/>
            <a:ext cx="9045575" cy="1493838"/>
          </a:xfrm>
        </p:spPr>
      </p:pic>
      <p:pic>
        <p:nvPicPr>
          <p:cNvPr id="7" name="Picture 4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214313"/>
            <a:ext cx="1893887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77825" y="2378075"/>
          <a:ext cx="6619875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/>
              <a:t>Характерные признаки «голубей»:</a:t>
            </a:r>
            <a:r>
              <a:rPr lang="ru-RU" sz="400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989138"/>
            <a:ext cx="6048375" cy="46878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биоритмы и показатели находятся между показателями "жаворонков" и "сов".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пик активности физиологических функций приходится на дневные часы. </a:t>
            </a:r>
          </a:p>
        </p:txBody>
      </p:sp>
      <p:pic>
        <p:nvPicPr>
          <p:cNvPr id="66564" name="Picture 4" descr="голуб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989138"/>
            <a:ext cx="2674937" cy="3336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625" y="285750"/>
            <a:ext cx="8286750" cy="614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 ритмичной жизни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Обычно, когда человек согласует режим дня со своими биоритмами, уровень его физической и умственной работоспособности значительно выше. Биологические ритмы являются основой рационального распорядка дня, так как высокая работоспособность, хорошее самочувствие могут быть достигнуты лишь в том случае, если ритм жизни </a:t>
            </a:r>
            <a:r>
              <a:rPr lang="ru-RU" b="1" cap="sm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ветствует свойственному организму ритму физиологических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88" y="357188"/>
            <a:ext cx="8286750" cy="614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Вследствие рассогласования биоритмов возникают «болезни биоритмов».</a:t>
            </a:r>
          </a:p>
          <a:p>
            <a:pPr algn="ctr"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Их причины: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несоответствие режима умственной и физической активности потребностям организма;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частые перестройки организма, связанные с интенсивными миграциями людей. Для тех, кто часто меняет часовые пояса, характерно заболевание — </a:t>
            </a:r>
            <a:r>
              <a:rPr lang="ru-RU" sz="2400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десинхроноз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типичная болезнь цивилизации конца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начала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алкоголь: после приема большой дозы биоритмы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   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станавливаются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только на третьи сутки.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625" y="357188"/>
            <a:ext cx="8286750" cy="6215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сожалению, жизнь современного человека такова, что нарушения биологических ритмов для него практически неизбежны, поскольку режим трудового дня часто не совпадает с индивидуальными потребностями, а командировки требуют частых переездов. Нарушение биологических ритмов вызывает неврозы, раздражительность, приводит к глубоким расстройствам физиологических процессов. Одним из основных их проявлений является постоянное ощущение усталости.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75" y="214313"/>
            <a:ext cx="8715375" cy="642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 по профилактике утомления и переутомления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14313"/>
            <a:ext cx="8715375" cy="63579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профилактики переутомления 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отдыха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устраните или уменьшите воздействие вредных раздражающих факторов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среды обитания. В первую очередь — снизьте уровень шума, яркость света;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лучшим отдыхом служит переключение на другой вид деятельности, чередование умственных нагрузок с физическими упражнениями.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Отдых, состоящий из чередования разных видов деятельности, называ­ется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активным отдыхом.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более эффективен, чем пассивный, осуществляющийся в условиях полного покоя. Так, работники умственного труда, имеющие регулярную физическую нагрузку, живут в среднем на 10 лет больше тех, кто ведет сидячий образ жизни; </a:t>
            </a:r>
          </a:p>
          <a:p>
            <a:pPr algn="ctr"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3" y="214313"/>
            <a:ext cx="8715375" cy="63579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важным фактором профилактики усталости является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рациональное питание;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природные ландшафты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лучшее место отдыха.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Врачи все больше обращаются к природе как к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немедикаментозному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лечебно-профилактическому средству воздействия на человека. Природные ландшафты воздействуют на организм человека психологически целостно, одновременно через все органы чувств, вы­зывая ощущение прекрасного. Особенно сильным оздоровительным эффектом обладают леса с их прохладой, тишиной, мягким освещением, гармонией звуков и красок, приятным запахом;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3" y="142875"/>
            <a:ext cx="8429625" cy="292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Регулярно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отдыхайте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Обязателен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отдых после занятий в школе, необходимы перерывы во время выпол­нения домашних заданий. Недопустимо работать без перерыва на обед, не использовать для полноценного отдыха выходные дни.</a:t>
            </a:r>
          </a:p>
          <a:p>
            <a:pPr algn="ctr"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2" descr="D:\ЗАСТАВКИ\НАГЛЯДНОСТЬ\ПО ОБЖ\СПОРТ и ТУРИЗМ\{5BAF09C3-D4CD-4798-8281-8243EB0B88DD}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214688"/>
            <a:ext cx="4095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3" descr="D:\ЗАСТАВКИ\НАГЛЯДНОСТЬ\ПО ОБЖ\СПОРТ и ТУРИЗМ\{4289D2F6-51F8-4F5D-A30E-31E7FF31A218}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0" y="3214688"/>
            <a:ext cx="4095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5329238" cy="5661025"/>
          </a:xfrm>
        </p:spPr>
        <p:txBody>
          <a:bodyPr>
            <a:normAutofit/>
          </a:bodyPr>
          <a:lstStyle/>
          <a:p>
            <a:pPr marL="87313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tabLst>
                <a:tab pos="87313" algn="l"/>
                <a:tab pos="174625" algn="l"/>
              </a:tabLs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всех этих явлений, и развития, и жизни совершенно естественно измерять периодами. Я называю периодами день и ночь, месяц, год и времена, измеряемые ими… Подобно тому, как море и всякого рода воды стоят, как мы видим, неподвижно или волнуются соответственно движению или покою ветров, а воздух и ветры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соответственно периодам солнца и луны, а также и то, что возникает из них или в них, необходимо должно следовать за этими периодами, ибо в порядке вещей, чтобы периоды менее важные следовали за более важными. </a:t>
            </a:r>
          </a:p>
        </p:txBody>
      </p:sp>
      <p:pic>
        <p:nvPicPr>
          <p:cNvPr id="47108" name="Picture 4" descr="aristot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557338"/>
            <a:ext cx="3132138" cy="4411662"/>
          </a:xfrm>
          <a:noFill/>
        </p:spPr>
      </p:pic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95288" y="47625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Идея учения о биоритмах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786438" y="6143625"/>
            <a:ext cx="3024187" cy="549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latin typeface="Arial Narrow" pitchFamily="34" charset="0"/>
              </a:rPr>
              <a:t>(384– 322 до н. э),</a:t>
            </a:r>
          </a:p>
          <a:p>
            <a:pPr algn="ctr">
              <a:spcBef>
                <a:spcPct val="50000"/>
              </a:spcBef>
            </a:pPr>
            <a:r>
              <a:rPr lang="ru-RU" sz="1200" b="1">
                <a:latin typeface="Arial Narrow" pitchFamily="34" charset="0"/>
              </a:rPr>
              <a:t> древнегреческий философ и педагог. 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588125" y="1125538"/>
            <a:ext cx="1912938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u="sng">
                <a:solidFill>
                  <a:srgbClr val="FF0000"/>
                </a:solidFill>
                <a:latin typeface="Book Antiqua" pitchFamily="18" charset="0"/>
              </a:rPr>
              <a:t>Аристотель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  <p:bldP spid="47111" grpId="0"/>
      <p:bldP spid="47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Rectangle 2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450850"/>
            <a:ext cx="8699500" cy="1103313"/>
          </a:xfrm>
        </p:spPr>
      </p:pic>
      <p:pic>
        <p:nvPicPr>
          <p:cNvPr id="52236" name="Picture 12" descr="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2938" y="1571625"/>
            <a:ext cx="2736850" cy="2736850"/>
          </a:xfrm>
          <a:noFill/>
        </p:spPr>
      </p:pic>
      <p:pic>
        <p:nvPicPr>
          <p:cNvPr id="52233" name="Picture 9" descr="Безымянный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14875" y="3214688"/>
            <a:ext cx="4060825" cy="3143250"/>
          </a:xfr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42875" y="4786313"/>
            <a:ext cx="4427538" cy="15573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/>
              <a:t>Физиологические ритмы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071938" y="1428750"/>
            <a:ext cx="4643437" cy="14398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75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/>
              <a:t>Природные</a:t>
            </a:r>
          </a:p>
          <a:p>
            <a:pPr algn="ctr">
              <a:lnSpc>
                <a:spcPct val="75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/>
              <a:t>ритмы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u="sng"/>
              <a:t>Физиологические биоритмы</a:t>
            </a:r>
            <a:r>
              <a:rPr lang="ru-RU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194300" cy="4876800"/>
          </a:xfrm>
        </p:spPr>
        <p:txBody>
          <a:bodyPr/>
          <a:lstStyle/>
          <a:p>
            <a:pPr eaLnBrk="1" hangingPunct="1"/>
            <a:r>
              <a:rPr lang="ru-RU" sz="2800" i="1" smtClean="0"/>
              <a:t>ритмы биения сердца,</a:t>
            </a:r>
          </a:p>
          <a:p>
            <a:pPr eaLnBrk="1" hangingPunct="1"/>
            <a:endParaRPr lang="ru-RU" sz="2800" i="1" smtClean="0"/>
          </a:p>
          <a:p>
            <a:pPr eaLnBrk="1" hangingPunct="1"/>
            <a:endParaRPr lang="ru-RU" sz="2800" i="1" smtClean="0"/>
          </a:p>
          <a:p>
            <a:pPr eaLnBrk="1" hangingPunct="1"/>
            <a:r>
              <a:rPr lang="ru-RU" sz="2800" i="1" smtClean="0"/>
              <a:t>ритмы давления, </a:t>
            </a:r>
          </a:p>
          <a:p>
            <a:pPr eaLnBrk="1" hangingPunct="1"/>
            <a:endParaRPr lang="ru-RU" sz="2800" i="1" smtClean="0"/>
          </a:p>
          <a:p>
            <a:pPr eaLnBrk="1" hangingPunct="1"/>
            <a:endParaRPr lang="ru-RU" sz="2800" i="1" smtClean="0"/>
          </a:p>
          <a:p>
            <a:pPr eaLnBrk="1" hangingPunct="1"/>
            <a:r>
              <a:rPr lang="ru-RU" sz="2800" i="1" smtClean="0"/>
              <a:t>ритмы артериального давления</a:t>
            </a:r>
            <a:r>
              <a:rPr lang="ru-RU" sz="2800" smtClean="0"/>
              <a:t> </a:t>
            </a:r>
          </a:p>
        </p:txBody>
      </p:sp>
      <p:pic>
        <p:nvPicPr>
          <p:cNvPr id="58372" name="Picture 4" descr="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91250" y="2628900"/>
            <a:ext cx="952500" cy="571500"/>
          </a:xfrm>
          <a:noFill/>
        </p:spPr>
      </p:pic>
      <p:pic>
        <p:nvPicPr>
          <p:cNvPr id="58374" name="Picture 6" descr="Безымянный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1341438"/>
            <a:ext cx="1879600" cy="2952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b="1" u="sng">
                <a:cs typeface="Times New Roman" pitchFamily="18" charset="0"/>
              </a:rPr>
              <a:t>Биологические ритмы человека</a:t>
            </a:r>
            <a:r>
              <a:rPr lang="ru-RU" sz="2800" u="sng">
                <a:cs typeface="Times New Roman" pitchFamily="18" charset="0"/>
              </a:rPr>
              <a:t> </a:t>
            </a:r>
            <a:br>
              <a:rPr lang="ru-RU" sz="2800" u="sng">
                <a:cs typeface="Times New Roman" pitchFamily="18" charset="0"/>
              </a:rPr>
            </a:br>
            <a:endParaRPr lang="ru-RU" sz="2800" u="sng">
              <a:cs typeface="Times New Roman" pitchFamily="18" charset="0"/>
            </a:endParaRPr>
          </a:p>
        </p:txBody>
      </p:sp>
      <p:pic>
        <p:nvPicPr>
          <p:cNvPr id="26627" name="Picture 8" descr="j023646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628775"/>
            <a:ext cx="1655762" cy="1655763"/>
          </a:xfrm>
          <a:noFill/>
        </p:spPr>
      </p:pic>
      <p:pic>
        <p:nvPicPr>
          <p:cNvPr id="26628" name="Picture 10" descr="j0318093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88125" y="1700213"/>
            <a:ext cx="1301750" cy="1585912"/>
          </a:xfrm>
          <a:noFill/>
        </p:spPr>
      </p:pic>
      <p:pic>
        <p:nvPicPr>
          <p:cNvPr id="26629" name="Picture 12" descr="j028274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4213" y="3573463"/>
            <a:ext cx="1219200" cy="1219200"/>
          </a:xfrm>
          <a:noFill/>
        </p:spPr>
      </p:pic>
      <p:pic>
        <p:nvPicPr>
          <p:cNvPr id="26630" name="Picture 14" descr="j028273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948488" y="3357563"/>
            <a:ext cx="1219200" cy="1219200"/>
          </a:xfr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555875" y="2276475"/>
            <a:ext cx="3455988" cy="10080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>
                <a:cs typeface="Times New Roman" pitchFamily="18" charset="0"/>
              </a:rPr>
              <a:t>физический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484438" y="3716338"/>
            <a:ext cx="3600450" cy="1008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>
                <a:cs typeface="Times New Roman" pitchFamily="18" charset="0"/>
              </a:rPr>
              <a:t>эмоциональный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86000" y="5084763"/>
            <a:ext cx="4000500" cy="1008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dirty="0">
                <a:cs typeface="Times New Roman" pitchFamily="18" charset="0"/>
              </a:rPr>
              <a:t>интеллектуальный</a:t>
            </a:r>
          </a:p>
        </p:txBody>
      </p:sp>
      <p:pic>
        <p:nvPicPr>
          <p:cNvPr id="26634" name="Picture 16" descr="j028274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49418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8" descr="j028274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50133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SOFT\биоритмы\суточная ритмика работоспособности челове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00013"/>
            <a:ext cx="82867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71500" y="5643563"/>
            <a:ext cx="8001000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Суточная ритмика работоспособности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u="sng"/>
              <a:t>Группы людей</a:t>
            </a:r>
          </a:p>
        </p:txBody>
      </p:sp>
      <p:pic>
        <p:nvPicPr>
          <p:cNvPr id="62473" name="Picture 9" descr="голубь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7050" y="1341438"/>
            <a:ext cx="2038350" cy="2543175"/>
          </a:xfrm>
          <a:noFill/>
        </p:spPr>
      </p:pic>
      <p:pic>
        <p:nvPicPr>
          <p:cNvPr id="62475" name="Picture 11" descr="жаворонок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341438"/>
            <a:ext cx="2178050" cy="2592387"/>
          </a:xfrm>
          <a:noFill/>
        </p:spPr>
      </p:pic>
      <p:pic>
        <p:nvPicPr>
          <p:cNvPr id="62477" name="Picture 13" descr="сов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63938" y="2420938"/>
            <a:ext cx="2152650" cy="2736850"/>
          </a:xfrm>
          <a:noFill/>
        </p:spPr>
      </p:pic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588125" y="4005263"/>
            <a:ext cx="2555875" cy="1008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1"/>
              <a:t>голуби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843213" y="5373688"/>
            <a:ext cx="3455987" cy="1008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1"/>
              <a:t>совы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14313" y="4071938"/>
            <a:ext cx="2700337" cy="9366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25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1" dirty="0"/>
              <a:t>жаворонки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/>
              <a:t>Характерные признаки "жаворонка":</a:t>
            </a:r>
            <a:r>
              <a:rPr lang="ru-RU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0" y="1981200"/>
            <a:ext cx="5651500" cy="4687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максимальная работоспособность утром,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следование общепринятым нормам,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неконфликтность,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любовь к спокойствию,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неуверенность в себе,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наличие психологических проблем</a:t>
            </a:r>
            <a:r>
              <a:rPr lang="ru-RU" sz="2000" smtClean="0"/>
              <a:t>. </a:t>
            </a:r>
          </a:p>
        </p:txBody>
      </p:sp>
      <p:pic>
        <p:nvPicPr>
          <p:cNvPr id="63492" name="Picture 4" descr="жаворо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276475"/>
            <a:ext cx="3021013" cy="3595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/>
              <a:t>Характерные признаки «сов»:</a:t>
            </a:r>
            <a:r>
              <a:rPr lang="ru-RU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6275387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максимальная работоспособность вечером (ночью),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легко приспосабливаются к изменению режимов,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не страшатся трудностей и эмоциональных переживаний,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относятся к экстравертам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стрессостойки,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latin typeface="Bookman Old Style" pitchFamily="18" charset="0"/>
              </a:rPr>
              <a:t>легко относятся к удачам и неудачам.</a:t>
            </a:r>
          </a:p>
        </p:txBody>
      </p:sp>
      <p:pic>
        <p:nvPicPr>
          <p:cNvPr id="64517" name="Picture 5" descr="сов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2225" y="2133600"/>
            <a:ext cx="2576513" cy="34623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1086</TotalTime>
  <Words>589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Физиологические биоритмы </vt:lpstr>
      <vt:lpstr>Биологические ритмы человека  </vt:lpstr>
      <vt:lpstr>Презентация PowerPoint</vt:lpstr>
      <vt:lpstr>Группы людей</vt:lpstr>
      <vt:lpstr>Характерные признаки "жаворонка": </vt:lpstr>
      <vt:lpstr>Характерные признаки «сов»: </vt:lpstr>
      <vt:lpstr>Характерные признаки «голубей»: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112</cp:revision>
  <dcterms:created xsi:type="dcterms:W3CDTF">1601-01-01T00:00:00Z</dcterms:created>
  <dcterms:modified xsi:type="dcterms:W3CDTF">2013-08-20T19:29:09Z</dcterms:modified>
</cp:coreProperties>
</file>