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b="1" i="1" dirty="0">
                <a:ln w="900" cmpd="sng">
                  <a:solidFill>
                    <a:srgbClr val="FDA023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FDA023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FDA023">
                      <a:satMod val="190000"/>
                      <a:tint val="100000"/>
                      <a:alpha val="74000"/>
                    </a:srgbClr>
                  </a:innerShdw>
                </a:effectLst>
              </a:rPr>
              <a:t>Тема: </a:t>
            </a:r>
            <a:r>
              <a:rPr lang="en-US" sz="5400" b="1" dirty="0">
                <a:ln w="900" cmpd="sng">
                  <a:solidFill>
                    <a:srgbClr val="FDA023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FDA023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FDA023">
                      <a:satMod val="190000"/>
                      <a:tint val="100000"/>
                      <a:alpha val="74000"/>
                    </a:srgbClr>
                  </a:innerShdw>
                </a:effectLst>
              </a:rPr>
              <a:t>“</a:t>
            </a:r>
            <a:r>
              <a:rPr lang="ru-RU" sz="5400" b="1" dirty="0">
                <a:ln w="900" cmpd="sng">
                  <a:solidFill>
                    <a:srgbClr val="FDA023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FDA023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FDA023">
                      <a:satMod val="190000"/>
                      <a:tint val="100000"/>
                      <a:alpha val="74000"/>
                    </a:srgbClr>
                  </a:innerShdw>
                </a:effectLst>
              </a:rPr>
              <a:t>Познавательное развитие в соответствии с ФГОС.</a:t>
            </a:r>
            <a:r>
              <a:rPr lang="en-US" sz="5400" b="1" dirty="0">
                <a:ln w="900" cmpd="sng">
                  <a:solidFill>
                    <a:srgbClr val="FDA023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FDA023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FDA023">
                      <a:satMod val="190000"/>
                      <a:tint val="100000"/>
                      <a:alpha val="74000"/>
                    </a:srgbClr>
                  </a:innerShdw>
                </a:effectLst>
              </a:rPr>
              <a:t>”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5703824"/>
            <a:ext cx="5210806" cy="1149452"/>
          </a:xfrm>
        </p:spPr>
        <p:txBody>
          <a:bodyPr>
            <a:normAutofit/>
          </a:bodyPr>
          <a:lstStyle/>
          <a:p>
            <a:pPr lvl="0">
              <a:buClr>
                <a:srgbClr val="CCDDEA"/>
              </a:buClr>
            </a:pPr>
            <a:r>
              <a:rPr lang="ru-RU" sz="2800" b="1" dirty="0">
                <a:solidFill>
                  <a:srgbClr val="CCDDEA"/>
                </a:solidFill>
              </a:rPr>
              <a:t>Силаева Галина Васильевна.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856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0"/>
            <a:ext cx="7125112" cy="6858000"/>
          </a:xfrm>
        </p:spPr>
        <p:txBody>
          <a:bodyPr>
            <a:normAutofit/>
          </a:bodyPr>
          <a:lstStyle/>
          <a:p>
            <a:pPr marL="0" lvl="0" indent="0">
              <a:buClr>
                <a:srgbClr val="CCDDEA"/>
              </a:buClr>
              <a:buNone/>
            </a:pPr>
            <a:r>
              <a:rPr lang="ru-RU" sz="4000" dirty="0">
                <a:solidFill>
                  <a:prstClr val="white"/>
                </a:solidFill>
              </a:rPr>
              <a:t>В ФГОС используются три термина познавательного развития детей: «познавательное развитие», «познавательные интересы» и «познавательные действия».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483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496944" cy="6552727"/>
          </a:xfrm>
        </p:spPr>
        <p:txBody>
          <a:bodyPr>
            <a:normAutofit/>
          </a:bodyPr>
          <a:lstStyle/>
          <a:p>
            <a:pPr lvl="0">
              <a:buClr>
                <a:srgbClr val="CCDDEA"/>
              </a:buClr>
            </a:pPr>
            <a:r>
              <a:rPr lang="ru-RU" sz="2000" dirty="0">
                <a:solidFill>
                  <a:prstClr val="white"/>
                </a:solidFill>
              </a:rPr>
              <a:t>Познавательные интересы – это стремление ребёнка познавать новое, выяснять непонятное о качествах, свойствах предметов, явлений действительности, и желании вникнуть в их сущность, найти между ними связи и отношения.</a:t>
            </a:r>
          </a:p>
          <a:p>
            <a:pPr lvl="0">
              <a:buClr>
                <a:srgbClr val="CCDDEA"/>
              </a:buClr>
            </a:pPr>
            <a:r>
              <a:rPr lang="ru-RU" sz="2000" dirty="0">
                <a:solidFill>
                  <a:prstClr val="white"/>
                </a:solidFill>
              </a:rPr>
              <a:t>Познавательные действия – это активность детей, при помощи которой, он стремится получить новые знаний, умения и навыки. При этом развивается внутренняя целеустремленность и формируется постоянная потребность использовать разные способы действия для накопления, расширения знаний и кругозора.</a:t>
            </a:r>
          </a:p>
          <a:p>
            <a:pPr lvl="0">
              <a:buClr>
                <a:srgbClr val="CCDDEA"/>
              </a:buClr>
            </a:pPr>
            <a:r>
              <a:rPr lang="ru-RU" sz="2000" dirty="0">
                <a:solidFill>
                  <a:prstClr val="white"/>
                </a:solidFill>
              </a:rPr>
              <a:t>Познавательное развитие – это совокупность количественных и качественных изменений, происходящих в познавательных психических процессах, в связи с возрастом, под влиянием среды и собственного опыта ребёнка. Ядром познавательного развития является развитие умственных способностей. А способности, в свою очередь, рассматриваются, как условия успешного овладения и выполнения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332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6336703"/>
          </a:xfrm>
        </p:spPr>
        <p:txBody>
          <a:bodyPr>
            <a:normAutofit/>
          </a:bodyPr>
          <a:lstStyle/>
          <a:p>
            <a:pPr marL="0" lvl="0" indent="0">
              <a:buClr>
                <a:srgbClr val="CCDDEA"/>
              </a:buClr>
              <a:buNone/>
            </a:pPr>
            <a:r>
              <a:rPr lang="ru-RU" sz="4000" dirty="0">
                <a:solidFill>
                  <a:prstClr val="white"/>
                </a:solidFill>
              </a:rPr>
              <a:t>ФГОС считает формирование познавательных интересов и познавательных действий ребёнка в различных видах деятельности одним из принципов дошкольного образования.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087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552728"/>
          </a:xfrm>
        </p:spPr>
        <p:txBody>
          <a:bodyPr>
            <a:normAutofit/>
          </a:bodyPr>
          <a:lstStyle/>
          <a:p>
            <a:pPr marL="0" lvl="0" indent="0">
              <a:buClr>
                <a:srgbClr val="CCDDEA"/>
              </a:buClr>
              <a:buNone/>
            </a:pPr>
            <a:r>
              <a:rPr lang="ru-RU" sz="4400" dirty="0">
                <a:solidFill>
                  <a:prstClr val="white"/>
                </a:solidFill>
              </a:rPr>
              <a:t>«Формирование общей культуры личности детей… развитие интеллектуальных качеств, формирование предпосылок учебной деятельности – одна из задач познавательной деятельности</a:t>
            </a:r>
            <a:r>
              <a:rPr lang="ru-RU" sz="4400" dirty="0" smtClean="0">
                <a:solidFill>
                  <a:prstClr val="white"/>
                </a:solidFill>
              </a:rPr>
              <a:t>.</a:t>
            </a:r>
            <a:r>
              <a:rPr lang="en-US" sz="4400" dirty="0" smtClean="0">
                <a:solidFill>
                  <a:prstClr val="white"/>
                </a:solidFill>
              </a:rPr>
              <a:t>”</a:t>
            </a:r>
            <a:r>
              <a:rPr lang="ru-RU" sz="4400" dirty="0" smtClean="0">
                <a:solidFill>
                  <a:prstClr val="white"/>
                </a:solidFill>
              </a:rPr>
              <a:t> </a:t>
            </a:r>
            <a:endParaRPr lang="ru-RU" sz="4400" dirty="0">
              <a:solidFill>
                <a:prstClr val="white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624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340769"/>
            <a:ext cx="7125112" cy="4518030"/>
          </a:xfrm>
        </p:spPr>
        <p:txBody>
          <a:bodyPr/>
          <a:lstStyle/>
          <a:p>
            <a:pPr marL="0" lvl="0" indent="0">
              <a:buClr>
                <a:srgbClr val="CCDDEA"/>
              </a:buClr>
              <a:buNone/>
            </a:pPr>
            <a:r>
              <a:rPr lang="ru-RU" dirty="0">
                <a:solidFill>
                  <a:prstClr val="white"/>
                </a:solidFill>
              </a:rPr>
              <a:t>Формирование познавательных интересов детей в моей группе чаще всего проходят через проектную деятельность.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917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424936" cy="6480719"/>
          </a:xfrm>
        </p:spPr>
        <p:txBody>
          <a:bodyPr>
            <a:normAutofit/>
          </a:bodyPr>
          <a:lstStyle/>
          <a:p>
            <a:pPr lvl="0" algn="ctr">
              <a:buClr>
                <a:srgbClr val="CCDDEA"/>
              </a:buClr>
            </a:pPr>
            <a:r>
              <a:rPr lang="ru-RU" sz="2800" dirty="0">
                <a:solidFill>
                  <a:prstClr val="white"/>
                </a:solidFill>
                <a:latin typeface="Arial"/>
              </a:rPr>
              <a:t>Использование проектного метода позволяет сочетать интересы всех участников:</a:t>
            </a:r>
          </a:p>
          <a:p>
            <a:pPr marL="0" lvl="0" indent="0" algn="ctr">
              <a:buClr>
                <a:srgbClr val="CCDDEA"/>
              </a:buClr>
              <a:buNone/>
            </a:pPr>
            <a:r>
              <a:rPr lang="ru-RU" sz="2800" dirty="0">
                <a:solidFill>
                  <a:prstClr val="white"/>
                </a:solidFill>
                <a:latin typeface="Arial"/>
              </a:rPr>
              <a:t>1. Педагог имеет возможность проявлять свои творческие способности в соответствии с собственным профессиональным уровнем.</a:t>
            </a:r>
          </a:p>
          <a:p>
            <a:pPr marL="0" lvl="0" indent="0" algn="ctr">
              <a:buClr>
                <a:srgbClr val="CCDDEA"/>
              </a:buClr>
              <a:buNone/>
            </a:pPr>
            <a:r>
              <a:rPr lang="ru-RU" sz="2800" dirty="0">
                <a:solidFill>
                  <a:prstClr val="white"/>
                </a:solidFill>
                <a:latin typeface="Arial"/>
              </a:rPr>
              <a:t>2. Деятельность детей организована в соответствии с их интересами, желаниями и потребностями.</a:t>
            </a:r>
          </a:p>
          <a:p>
            <a:pPr marL="0" lvl="0" indent="0" algn="ctr">
              <a:buClr>
                <a:srgbClr val="CCDDEA"/>
              </a:buClr>
              <a:buNone/>
            </a:pPr>
            <a:r>
              <a:rPr lang="ru-RU" sz="2800" dirty="0">
                <a:solidFill>
                  <a:prstClr val="white"/>
                </a:solidFill>
                <a:latin typeface="Arial"/>
              </a:rPr>
              <a:t>3. Родители имеют возможность активно участвовать в значимом для них процессе воспитания и обучения.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882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Другая 2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FF0000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FF0000"/>
      </a:hlink>
      <a:folHlink>
        <a:srgbClr val="ED7D27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TM01972873[[fn=Лето]]</Template>
  <TotalTime>2</TotalTime>
  <Words>279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Summer</vt:lpstr>
      <vt:lpstr>Тема: “Познавательное развитие в соответствии с ФГОС.”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“Познавательное развитие в соответствии с ФГОС.”</dc:title>
  <dc:creator>user</dc:creator>
  <cp:lastModifiedBy>user</cp:lastModifiedBy>
  <cp:revision>6</cp:revision>
  <dcterms:created xsi:type="dcterms:W3CDTF">2015-03-17T20:04:46Z</dcterms:created>
  <dcterms:modified xsi:type="dcterms:W3CDTF">2015-11-04T19:04:13Z</dcterms:modified>
</cp:coreProperties>
</file>