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339" r:id="rId3"/>
    <p:sldId id="257" r:id="rId4"/>
    <p:sldId id="25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5DFF"/>
    <a:srgbClr val="642F04"/>
    <a:srgbClr val="351413"/>
    <a:srgbClr val="212911"/>
    <a:srgbClr val="1A210D"/>
    <a:srgbClr val="460046"/>
    <a:srgbClr val="800080"/>
    <a:srgbClr val="D4D3D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E99DC03-C081-488E-B2BE-05E6812DAC9D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63DCA7-5D0D-4074-8280-BDADA1AF0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5BE68C-2654-4AB4-8BB6-4F13DF93C66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C50CD6-EBFB-4228-913C-A14F9A91645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2823A9-FB9E-4F17-9F7A-58CDEB9546D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87BD93-D3B5-4216-8C90-75563EEB0D8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9F9165-BCBC-4CEF-951A-1C6797B7014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E73AB0-0DCA-4574-AD75-4548C736D70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37C1B3-DDD5-4200-B456-D671483DC0F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2D5091-517A-414B-907F-05513638BCE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BE7FA6-9801-4FB1-A10D-CCD5B079129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992CC6-3258-4109-82E5-E12DF90822B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82009-058D-47F8-AF72-46981278B8F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98CD2F-E08D-4AE7-9CCD-651FBD0CF01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874E69-93E7-4CEB-AC55-9E8C8E49C9F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6F8C9B-4C6C-42DE-BDB7-1EB74B47C19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D4B657-D240-4CA2-AA12-9385B5BB0E8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EFC95D-E20C-46F0-8EA9-56054D5993F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EEEFA8-86D3-4148-BB48-63052F2DE12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E26BD3-96D3-45D8-A1C4-4238BD6EA0A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94757C-EB14-4C6E-9332-B7A6D741414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A0A5AC-E358-4795-84DB-256A176418D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047AF1-9880-4743-BE82-BC7CAC4C8C9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AAA982-C67A-454C-AA6A-98C767DC303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C472D-A6B8-4683-8A57-854EA2FB991F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DF794-99CB-4F4E-AC12-3AA6690FFF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A70C1-9FDF-43BA-B501-3AA7D1AACFDA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50DFC-3BB4-40C6-B8F2-BB7CED8BA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08C94-2A26-4811-BB38-6E83ADF3B5AF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C35E8-A030-48D7-8DB7-940B39320B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screen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59EA725-8F6E-4D64-AEAF-B9AC88B68593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0C2CCD5-7DAE-4F69-9932-044BA02E0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4B44A-3E21-47CA-B77D-BB39E4CD3B4F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008D3-BB70-4C59-8764-80D7BEAA6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201323-431B-47AA-BD81-C463529F24AB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9B11AA-690F-4835-8BE3-AC85EA046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ED3790-732D-45FD-AF2E-3E452B3BE328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CD18A3-9408-4719-9172-F129138D8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88EEA2-0117-45DF-B66C-B755E4235B03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5D2699-A1F5-4841-B5C3-A9A1A761F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C80420-333F-4472-BB70-85A9219C848C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13045C-9E9A-44FC-99FA-439E358D7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9071D-0FB9-4142-8E6B-6D199DF19E03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3EAEA-8C91-4F77-9674-9FD4BE364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4E4BA1-0090-44EB-A582-3A94F43E60CB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3BE939-D374-4757-AAFD-0C75CF2DE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2CF54-BF58-4F54-8D82-C7DE80A745AB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58394-527D-4C09-98AE-C991E014A4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F3B6810-BE44-4CD9-858A-AC6DA843743B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FB73B89-F94B-4637-B7EF-307A33B1F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62A43-2967-48B7-9BC4-25AD3BD43B44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F550C-4728-4F9D-9A99-A8CF15695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11889-46F0-459D-B014-C7273D50A305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5F696-F346-4D8F-97FC-4C89CCD8B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57BCE-C006-4A96-908B-59353A04D6CB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C19D4-2D90-44E1-9598-EDE390C46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15C9D-17A5-4659-A675-60570FDB46B7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E885B-3C5C-4A58-BEF6-CF9E3ED82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15845-9D10-422E-84CD-6E31361ABE7E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BFBB8-1030-4351-AFDE-973259AC3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7B5DE-B4EB-402D-899F-F88ED307E80A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D56F6-F6C7-403D-8BC0-67B3FB4F2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C0BB5-02B1-4A16-AB31-CB6FEAC9468C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719F6-EF64-4C5D-9200-2C589F992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6CA9A-C6F7-4306-B04F-B8DCBA47040C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BBD5E-F727-414C-8D0E-FF3C6E1B3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064E8-452E-4207-99A3-7F25BF6623EB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D0183-5A56-48DF-8D62-7ABB09B5B7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B52C15-E007-4C2C-8BE1-FFF5AA2D7905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9EAD71-5A9B-46FB-B57F-0F12A0F24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6809089-ABD2-441E-A5AC-4681537726FF}" type="datetimeFigureOut">
              <a:rPr lang="ru-RU"/>
              <a:pPr>
                <a:defRPr/>
              </a:pPr>
              <a:t>15.11.2015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CA35E18-FE62-4B34-822C-61F133784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8" r:id="rId2"/>
    <p:sldLayoutId id="2147483753" r:id="rId3"/>
    <p:sldLayoutId id="2147483754" r:id="rId4"/>
    <p:sldLayoutId id="2147483755" r:id="rId5"/>
    <p:sldLayoutId id="2147483756" r:id="rId6"/>
    <p:sldLayoutId id="2147483749" r:id="rId7"/>
    <p:sldLayoutId id="2147483757" r:id="rId8"/>
    <p:sldLayoutId id="2147483758" r:id="rId9"/>
    <p:sldLayoutId id="2147483750" r:id="rId10"/>
    <p:sldLayoutId id="21474837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image" Target="../media/image10.png"/><Relationship Id="rId3" Type="http://schemas.openxmlformats.org/officeDocument/2006/relationships/image" Target="../media/image5.jpeg"/><Relationship Id="rId21" Type="http://schemas.openxmlformats.org/officeDocument/2006/relationships/slide" Target="slide2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image" Target="../media/image8.png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36950"/>
            <a:ext cx="7772400" cy="460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1024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765675"/>
            <a:ext cx="7772400" cy="46038"/>
          </a:xfrm>
        </p:spPr>
        <p:txBody>
          <a:bodyPr/>
          <a:lstStyle/>
          <a:p>
            <a:pPr marR="0" eaLnBrk="1" hangingPunct="1"/>
            <a:endParaRPr lang="ru-RU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8313" y="908050"/>
            <a:ext cx="8361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FF0000"/>
                </a:solidFill>
                <a:latin typeface="Arial Narrow" pitchFamily="34" charset="0"/>
              </a:rPr>
              <a:t>Викторина  для обучающихся 8 класса</a:t>
            </a: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1547813" y="4221163"/>
            <a:ext cx="7586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Воспитатель </a:t>
            </a:r>
            <a:r>
              <a:rPr lang="en-US"/>
              <a:t>I </a:t>
            </a:r>
            <a:r>
              <a:rPr lang="ru-RU"/>
              <a:t>квалификационной  категории : Н.Н. Крылова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50825" y="4149725"/>
            <a:ext cx="76438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>
                <a:latin typeface="Georgia" pitchFamily="18" charset="0"/>
              </a:rPr>
              <a:t>Слово «Конституция» в переводе с латинского означает                                        «у</a:t>
            </a:r>
            <a:r>
              <a:rPr lang="ru-RU" sz="2400">
                <a:latin typeface="Georgia" pitchFamily="18" charset="0"/>
              </a:rPr>
              <a:t>стройство, установление, сложение</a:t>
            </a:r>
            <a:r>
              <a:rPr lang="ru-RU" sz="2400" i="1">
                <a:latin typeface="Georgia" pitchFamily="18" charset="0"/>
              </a:rPr>
              <a:t>»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1979613" y="1268413"/>
            <a:ext cx="66960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>
                <a:latin typeface="Georgia" pitchFamily="18" charset="0"/>
              </a:rPr>
              <a:t>Как на латинский язык переводятся слова  «устройство, установление, сложение »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7164288" y="2276883"/>
            <a:ext cx="900000" cy="1655315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46166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КОНСТИТУЦИЯ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40011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8888" y="3500438"/>
            <a:ext cx="7634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>
                <a:latin typeface="Georgia" pitchFamily="18" charset="0"/>
              </a:rPr>
              <a:t>На 6 года.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785938" y="1628775"/>
            <a:ext cx="70342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>
                <a:latin typeface="Georgia" pitchFamily="18" charset="0"/>
              </a:rPr>
              <a:t>На какой срок избирается Президент  России?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6286512" y="2857507"/>
            <a:ext cx="900000" cy="1655315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46166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КОНСТИТУЦИЯ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40011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8888" y="3500438"/>
            <a:ext cx="681355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>
                <a:latin typeface="Georgia" pitchFamily="18" charset="0"/>
              </a:rPr>
              <a:t>В конституции  два раздела,                                              а основному тексту предшествует Преамбула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2124075" y="1628775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>
                <a:latin typeface="Georgia" pitchFamily="18" charset="0"/>
              </a:rPr>
              <a:t>Сколько разделов в Конституции РФ?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7072330" y="2214565"/>
            <a:ext cx="900000" cy="1655315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46166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КОНСТИТУЦИЯ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40011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00063" y="3500438"/>
            <a:ext cx="66436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>
                <a:latin typeface="Georgia" pitchFamily="18" charset="0"/>
              </a:rPr>
              <a:t>Чтобы граждане различных национальностей, проживающие в одной стране могли понимать друг друга.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1857375" y="1628775"/>
            <a:ext cx="69627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>
                <a:latin typeface="Georgia" pitchFamily="18" charset="0"/>
              </a:rPr>
              <a:t>Для чего существует государственный язык?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7143768" y="2500317"/>
            <a:ext cx="900000" cy="1655315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60648"/>
            <a:ext cx="5832648" cy="46166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КОНСТИТУЦИЯ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40011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8888" y="3500438"/>
            <a:ext cx="67421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>
                <a:latin typeface="Georgia" pitchFamily="18" charset="0"/>
              </a:rPr>
              <a:t>Все граждане РФ пользуются правами и свободами.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2124075" y="1628775"/>
            <a:ext cx="66960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>
                <a:latin typeface="Georgia" pitchFamily="18" charset="0"/>
              </a:rPr>
              <a:t>Кто в РФ пользуется правами и свободами?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Права и свободы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64288" y="2492907"/>
            <a:ext cx="900000" cy="1655315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40011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39750" y="4868863"/>
            <a:ext cx="7634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>
                <a:latin typeface="Georgia" pitchFamily="18" charset="0"/>
              </a:rPr>
              <a:t>С совершеннолетия, т.е с 18-летия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2124075" y="1628775"/>
            <a:ext cx="66960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>
                <a:latin typeface="Georgia" pitchFamily="18" charset="0"/>
              </a:rPr>
              <a:t>С какого возраста можно голосовать на  выборах?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48264" y="2852947"/>
            <a:ext cx="900000" cy="1655315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Права и свободы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40011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755650" y="4437063"/>
            <a:ext cx="6215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>
                <a:latin typeface="Georgia" pitchFamily="18" charset="0"/>
              </a:rPr>
              <a:t>Паспорт гражданина России</a:t>
            </a: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2124075" y="1628775"/>
            <a:ext cx="66960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>
                <a:latin typeface="Georgia" pitchFamily="18" charset="0"/>
              </a:rPr>
              <a:t>Какой личный документ  позволяет каждому гражданину России иметь конституционные права?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08304" y="2924955"/>
            <a:ext cx="900000" cy="1655315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Права и свободы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40011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827088" y="5373688"/>
            <a:ext cx="7634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>
                <a:latin typeface="Georgia" pitchFamily="18" charset="0"/>
              </a:rPr>
              <a:t>Конвенция ООН о правах ребёнка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2124075" y="1628775"/>
            <a:ext cx="66960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>
                <a:latin typeface="Georgia" pitchFamily="18" charset="0"/>
              </a:rPr>
              <a:t>Назовите первый и основной международно-правовой документ о правах ребёнка.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87816" y="1700819"/>
            <a:ext cx="900000" cy="1655315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Права и свободы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40011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42938" y="3500438"/>
            <a:ext cx="607218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>
                <a:latin typeface="Georgia" pitchFamily="18" charset="0"/>
              </a:rPr>
              <a:t>Право на жизнь, мысли,право избирать и быть избранным, труд, частную собственность, отдых, образование, на свободу творчества, доступ к культурным ценностям и т.д..</a:t>
            </a: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1752600" y="1125538"/>
            <a:ext cx="7391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>
                <a:latin typeface="Georgia" pitchFamily="18" charset="0"/>
              </a:rPr>
              <a:t>Конституцией гарантированы личные, политические,экономические,социальные, культурные права. Назовите 5, известных Вам. 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72330" y="3214697"/>
            <a:ext cx="900000" cy="1655315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Права и свободы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40011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11188" y="4437063"/>
            <a:ext cx="7634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>
                <a:latin typeface="Georgia" pitchFamily="18" charset="0"/>
              </a:rPr>
              <a:t>Право на образование</a:t>
            </a: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2124075" y="1628775"/>
            <a:ext cx="66960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>
                <a:latin typeface="Georgia" pitchFamily="18" charset="0"/>
              </a:rPr>
              <a:t>Какое право Буратино хотели нарушить  кот Базилио и лиса Алиса?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92280" y="3068971"/>
            <a:ext cx="900000" cy="1655315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95410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Сказка ложь, да в ней намёк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40011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1" descr="Рисунок19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6237288"/>
            <a:ext cx="270033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51720" y="908720"/>
            <a:ext cx="6768752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>
                <a:ln w="1143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Викторина</a:t>
            </a:r>
          </a:p>
        </p:txBody>
      </p:sp>
      <p:pic>
        <p:nvPicPr>
          <p:cNvPr id="1026" name="Picture 2" descr="C:\Users\Елена\Desktop\Безимени-1.png"/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24128" y="3212981"/>
            <a:ext cx="864000" cy="1589105"/>
          </a:xfrm>
          <a:prstGeom prst="rect">
            <a:avLst/>
          </a:prstGeom>
          <a:noFill/>
        </p:spPr>
      </p:pic>
      <p:pic>
        <p:nvPicPr>
          <p:cNvPr id="8" name="Picture 2" descr="C:\Users\Елена\Desktop\Безимени-1.png"/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2123728" y="2132861"/>
            <a:ext cx="864000" cy="1589105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116013" y="4149725"/>
            <a:ext cx="7634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>
                <a:latin typeface="Georgia" pitchFamily="18" charset="0"/>
              </a:rPr>
              <a:t>Правом на свободу перемещения</a:t>
            </a: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2124075" y="1628775"/>
            <a:ext cx="66960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>
                <a:latin typeface="Georgia" pitchFamily="18" charset="0"/>
              </a:rPr>
              <a:t>Каким правом воспользовалась лягушка-путешественница?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36296" y="1556803"/>
            <a:ext cx="900000" cy="1655315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83099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Сказка ложь, да в ней намёк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40011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8888" y="3500438"/>
            <a:ext cx="7634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>
                <a:latin typeface="Georgia" pitchFamily="18" charset="0"/>
              </a:rPr>
              <a:t>Права на жизнь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2124075" y="1628775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>
                <a:latin typeface="Georgia" pitchFamily="18" charset="0"/>
              </a:rPr>
              <a:t>Какого права лишила колобка лиса?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76256" y="2276883"/>
            <a:ext cx="900000" cy="1655315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83099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Сказка ложь, да в ней намёк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40011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8888" y="3500438"/>
            <a:ext cx="7634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>
                <a:latin typeface="Georgia" pitchFamily="18" charset="0"/>
              </a:rPr>
              <a:t>Права на отдых и личную жизнь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2124075" y="1628775"/>
            <a:ext cx="66960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>
                <a:latin typeface="Georgia" pitchFamily="18" charset="0"/>
              </a:rPr>
              <a:t>Какого права постоянно лишала Золушку злая мачеха?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64288" y="3429011"/>
            <a:ext cx="900000" cy="1655315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83099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Сказка ложь, да в ней намёк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40011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11188" y="4437063"/>
            <a:ext cx="76342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>
                <a:latin typeface="Georgia" pitchFamily="18" charset="0"/>
              </a:rPr>
              <a:t>Неприкосновенность частной жизни, право личной тайны</a:t>
            </a: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2124075" y="1628775"/>
            <a:ext cx="66960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>
                <a:latin typeface="Georgia" pitchFamily="18" charset="0"/>
              </a:rPr>
              <a:t>Какого права лишил свою жену Иван-царевич, укравший и спаливший лягушачью шкуру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48264" y="3429011"/>
            <a:ext cx="900000" cy="1655315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83099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Сказка ложь, да в ней намёк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40011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AutoShape 4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364163" y="2133600"/>
            <a:ext cx="503237" cy="50165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10</a:t>
            </a:r>
          </a:p>
        </p:txBody>
      </p:sp>
      <p:sp>
        <p:nvSpPr>
          <p:cNvPr id="3121" name="AutoShape 4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084888" y="2133600"/>
            <a:ext cx="501650" cy="50165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20</a:t>
            </a:r>
          </a:p>
        </p:txBody>
      </p:sp>
      <p:sp>
        <p:nvSpPr>
          <p:cNvPr id="3122" name="AutoShape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805613" y="2133600"/>
            <a:ext cx="501650" cy="50165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30</a:t>
            </a:r>
          </a:p>
        </p:txBody>
      </p:sp>
      <p:sp>
        <p:nvSpPr>
          <p:cNvPr id="3123" name="AutoShape 5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524750" y="2133600"/>
            <a:ext cx="503238" cy="50165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40</a:t>
            </a:r>
          </a:p>
        </p:txBody>
      </p:sp>
      <p:sp>
        <p:nvSpPr>
          <p:cNvPr id="3124" name="AutoShape 5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243888" y="2133600"/>
            <a:ext cx="503237" cy="50165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50</a:t>
            </a:r>
          </a:p>
        </p:txBody>
      </p:sp>
      <p:sp>
        <p:nvSpPr>
          <p:cNvPr id="3125" name="AutoShape 5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364163" y="2852738"/>
            <a:ext cx="503237" cy="503237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10</a:t>
            </a:r>
          </a:p>
        </p:txBody>
      </p:sp>
      <p:sp>
        <p:nvSpPr>
          <p:cNvPr id="3126" name="AutoShape 5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6084888" y="2852738"/>
            <a:ext cx="501650" cy="503237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20</a:t>
            </a:r>
          </a:p>
        </p:txBody>
      </p:sp>
      <p:sp>
        <p:nvSpPr>
          <p:cNvPr id="3127" name="AutoShape 5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6805613" y="2852738"/>
            <a:ext cx="501650" cy="503237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30</a:t>
            </a:r>
          </a:p>
        </p:txBody>
      </p:sp>
      <p:sp>
        <p:nvSpPr>
          <p:cNvPr id="3128" name="AutoShape 5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7524750" y="2852738"/>
            <a:ext cx="503238" cy="503237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40</a:t>
            </a:r>
          </a:p>
        </p:txBody>
      </p:sp>
      <p:sp>
        <p:nvSpPr>
          <p:cNvPr id="3129" name="AutoShape 5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8243888" y="2852738"/>
            <a:ext cx="503237" cy="503237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50</a:t>
            </a:r>
          </a:p>
        </p:txBody>
      </p:sp>
      <p:sp>
        <p:nvSpPr>
          <p:cNvPr id="3130" name="AutoShape 5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364163" y="3573463"/>
            <a:ext cx="503237" cy="503237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10</a:t>
            </a:r>
          </a:p>
        </p:txBody>
      </p:sp>
      <p:sp>
        <p:nvSpPr>
          <p:cNvPr id="3131" name="AutoShape 5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084888" y="3573463"/>
            <a:ext cx="501650" cy="503237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20</a:t>
            </a:r>
          </a:p>
        </p:txBody>
      </p:sp>
      <p:sp>
        <p:nvSpPr>
          <p:cNvPr id="3132" name="AutoShape 60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805613" y="3573463"/>
            <a:ext cx="501650" cy="503237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30</a:t>
            </a:r>
          </a:p>
        </p:txBody>
      </p:sp>
      <p:sp>
        <p:nvSpPr>
          <p:cNvPr id="3133" name="AutoShape 6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524750" y="3573463"/>
            <a:ext cx="503238" cy="503237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40</a:t>
            </a:r>
          </a:p>
        </p:txBody>
      </p:sp>
      <p:sp>
        <p:nvSpPr>
          <p:cNvPr id="3134" name="AutoShape 6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8243888" y="3573463"/>
            <a:ext cx="503237" cy="503237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50</a:t>
            </a:r>
          </a:p>
        </p:txBody>
      </p:sp>
      <p:sp>
        <p:nvSpPr>
          <p:cNvPr id="3135" name="AutoShape 63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364163" y="4292600"/>
            <a:ext cx="503237" cy="503238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10</a:t>
            </a:r>
          </a:p>
        </p:txBody>
      </p:sp>
      <p:sp>
        <p:nvSpPr>
          <p:cNvPr id="3136" name="AutoShape 6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084888" y="4292600"/>
            <a:ext cx="501650" cy="503238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20</a:t>
            </a:r>
          </a:p>
        </p:txBody>
      </p:sp>
      <p:sp>
        <p:nvSpPr>
          <p:cNvPr id="3137" name="AutoShape 65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805613" y="4292600"/>
            <a:ext cx="501650" cy="503238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30</a:t>
            </a:r>
          </a:p>
        </p:txBody>
      </p:sp>
      <p:sp>
        <p:nvSpPr>
          <p:cNvPr id="3138" name="AutoShape 66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7596188" y="4292600"/>
            <a:ext cx="503237" cy="503238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40</a:t>
            </a:r>
          </a:p>
        </p:txBody>
      </p:sp>
      <p:sp>
        <p:nvSpPr>
          <p:cNvPr id="3139" name="AutoShape 67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8243888" y="4292600"/>
            <a:ext cx="503237" cy="503238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50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0" y="2133600"/>
            <a:ext cx="5143500" cy="50165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atin typeface="Times New Roman" pitchFamily="18" charset="0"/>
                <a:cs typeface="Times New Roman" pitchFamily="18" charset="0"/>
              </a:rPr>
              <a:t>Государственные символы</a:t>
            </a: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0" y="4292600"/>
            <a:ext cx="5214938" cy="503238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atin typeface="Times New Roman" pitchFamily="18" charset="0"/>
                <a:cs typeface="Times New Roman" pitchFamily="18" charset="0"/>
              </a:rPr>
              <a:t>Сказка ложь, да в ней намёк</a:t>
            </a: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1979613" y="2852738"/>
            <a:ext cx="2951162" cy="503237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atin typeface="Times New Roman" pitchFamily="18" charset="0"/>
                <a:cs typeface="Times New Roman" pitchFamily="18" charset="0"/>
              </a:rPr>
              <a:t>конституция</a:t>
            </a: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1785938" y="3573463"/>
            <a:ext cx="3144837" cy="503237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atin typeface="Times New Roman" pitchFamily="18" charset="0"/>
                <a:cs typeface="Times New Roman" pitchFamily="18" charset="0"/>
              </a:rPr>
              <a:t>Права и свободы</a:t>
            </a:r>
          </a:p>
        </p:txBody>
      </p:sp>
      <p:pic>
        <p:nvPicPr>
          <p:cNvPr id="12314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740650" y="6381750"/>
            <a:ext cx="115252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Прямоугольник 33"/>
          <p:cNvSpPr/>
          <p:nvPr/>
        </p:nvSpPr>
        <p:spPr>
          <a:xfrm>
            <a:off x="2867075" y="116632"/>
            <a:ext cx="5379293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Викторина</a:t>
            </a:r>
          </a:p>
        </p:txBody>
      </p:sp>
      <p:pic>
        <p:nvPicPr>
          <p:cNvPr id="55298" name="Picture 2" descr="http://img-fotki.yandex.ru/get/6212/160878850.8c/0_76668_4259918f_XL"/>
          <p:cNvPicPr>
            <a:picLocks noChangeAspect="1" noChangeArrowheads="1"/>
          </p:cNvPicPr>
          <p:nvPr/>
        </p:nvPicPr>
        <p:blipFill>
          <a:blip r:embed="rId25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779912" y="1268760"/>
            <a:ext cx="2736304" cy="578044"/>
          </a:xfrm>
          <a:prstGeom prst="rect">
            <a:avLst/>
          </a:prstGeom>
          <a:noFill/>
        </p:spPr>
      </p:pic>
      <p:pic>
        <p:nvPicPr>
          <p:cNvPr id="37" name="Picture 2" descr="http://img-fotki.yandex.ru/get/6212/160878850.8c/0_76668_4259918f_XL"/>
          <p:cNvPicPr>
            <a:picLocks noChangeAspect="1" noChangeArrowheads="1"/>
          </p:cNvPicPr>
          <p:nvPr/>
        </p:nvPicPr>
        <p:blipFill>
          <a:blip r:embed="rId26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3779912" y="5844868"/>
            <a:ext cx="2880320" cy="60846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8888" y="3500438"/>
            <a:ext cx="7634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>
                <a:latin typeface="Georgia" pitchFamily="18" charset="0"/>
              </a:rPr>
              <a:t>Гимн, герб, флаг.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124075" y="1628775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>
                <a:latin typeface="Georgia" pitchFamily="18" charset="0"/>
              </a:rPr>
              <a:t>Назовите государственные символы.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7744" y="260648"/>
            <a:ext cx="5832648" cy="830997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Государственные символы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20279" y="2636917"/>
            <a:ext cx="1044000" cy="1920163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400110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288" y="3933825"/>
            <a:ext cx="7786687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Красный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- мужество, смелость;                                        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синий 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- верность, честность;                                         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белый 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- благородство и откровенность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124075" y="1628775"/>
            <a:ext cx="66960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>
                <a:latin typeface="Georgia" pitchFamily="18" charset="0"/>
              </a:rPr>
              <a:t>Назовите правильное расположение цветов флага РФ снизу вверх и что означает каждый из них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87816" y="3356997"/>
            <a:ext cx="900000" cy="1654413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830997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Государственные символы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400110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79388" y="3500438"/>
            <a:ext cx="86074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i="1">
                <a:latin typeface="Times New Roman" pitchFamily="18" charset="0"/>
                <a:cs typeface="Times New Roman" pitchFamily="18" charset="0"/>
              </a:rPr>
              <a:t>Это торжественная песнь государства. Исполняется на торжественных или праздничных мероприятиях, ежедневно транслируется государственными телевизионными и радиовещательными компаниями перед началом и по окончании вещания, при проведении официальных церемоний во время спортивных соревнований . 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2124075" y="1628775"/>
            <a:ext cx="66960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>
                <a:latin typeface="Georgia" pitchFamily="18" charset="0"/>
              </a:rPr>
              <a:t>Что такое гимн?                                                                   Когда он исполняется?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87816" y="908731"/>
            <a:ext cx="900000" cy="1655315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830997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Государственные символы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400110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000125" y="3500438"/>
            <a:ext cx="6572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i="1">
                <a:latin typeface="Georgia" pitchFamily="18" charset="0"/>
              </a:rPr>
              <a:t>На государственных наградах, печатях, денежных знаках,  на паспортах, свидетельстве о рождении, аттестатах и т.д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2124075" y="1628775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>
                <a:latin typeface="Georgia" pitchFamily="18" charset="0"/>
              </a:rPr>
              <a:t>Где изображается герб РФ?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36296" y="2204875"/>
            <a:ext cx="900000" cy="1655315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830997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Государственные символы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400110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511300" y="3571875"/>
            <a:ext cx="44894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>
                <a:latin typeface="Georgia" pitchFamily="18" charset="0"/>
              </a:rPr>
              <a:t>Сергей Михалков-                         автор текста гимна РФ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2124075" y="1628775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>
                <a:latin typeface="Georgia" pitchFamily="18" charset="0"/>
              </a:rPr>
              <a:t>Назовите автора слов гимна РФ 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2636923"/>
            <a:ext cx="900000" cy="1655315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830997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Государственные символы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400110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8888" y="3500438"/>
            <a:ext cx="61706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>
                <a:latin typeface="Georgia" pitchFamily="18" charset="0"/>
              </a:rPr>
              <a:t>Первая конституция РФ была принята в 1918 году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2124075" y="1628775"/>
            <a:ext cx="66960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>
                <a:latin typeface="Georgia" pitchFamily="18" charset="0"/>
              </a:rPr>
              <a:t>В каком году была принята первая конституция РФ?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7744" y="260648"/>
            <a:ext cx="5832648" cy="46166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КОСТИТУЦИЯ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7215206" y="2143127"/>
            <a:ext cx="900000" cy="1655315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40011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1761</TotalTime>
  <Words>537</Words>
  <Application>Microsoft Office PowerPoint</Application>
  <PresentationFormat>Экран (4:3)</PresentationFormat>
  <Paragraphs>130</Paragraphs>
  <Slides>23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4" baseType="lpstr">
      <vt:lpstr>Arial</vt:lpstr>
      <vt:lpstr>Calibri</vt:lpstr>
      <vt:lpstr>Century Gothic</vt:lpstr>
      <vt:lpstr>Wingdings 3</vt:lpstr>
      <vt:lpstr>Verdana</vt:lpstr>
      <vt:lpstr>Wingdings 2</vt:lpstr>
      <vt:lpstr>Arial Narrow</vt:lpstr>
      <vt:lpstr>Times New Roman</vt:lpstr>
      <vt:lpstr>Georgia</vt:lpstr>
      <vt:lpstr>Тема Office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евросеть</cp:lastModifiedBy>
  <cp:revision>78</cp:revision>
  <dcterms:created xsi:type="dcterms:W3CDTF">2014-01-06T16:00:12Z</dcterms:created>
  <dcterms:modified xsi:type="dcterms:W3CDTF">2015-11-15T15:01:18Z</dcterms:modified>
</cp:coreProperties>
</file>