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2"/>
  </p:notesMasterIdLst>
  <p:sldIdLst>
    <p:sldId id="256" r:id="rId2"/>
    <p:sldId id="257" r:id="rId3"/>
    <p:sldId id="259" r:id="rId4"/>
    <p:sldId id="260" r:id="rId5"/>
    <p:sldId id="258" r:id="rId6"/>
    <p:sldId id="261" r:id="rId7"/>
    <p:sldId id="264" r:id="rId8"/>
    <p:sldId id="265" r:id="rId9"/>
    <p:sldId id="266" r:id="rId10"/>
    <p:sldId id="267"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82" autoAdjust="0"/>
    <p:restoredTop sz="95380" autoAdjust="0"/>
  </p:normalViewPr>
  <p:slideViewPr>
    <p:cSldViewPr snapToGrid="0">
      <p:cViewPr varScale="1">
        <p:scale>
          <a:sx n="44" d="100"/>
          <a:sy n="44" d="100"/>
        </p:scale>
        <p:origin x="54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835C1-7597-404B-98FC-444A8AF48E6B}" type="datetimeFigureOut">
              <a:rPr lang="ru-RU" smtClean="0"/>
              <a:t>11.07.2015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1E0FD-8C5F-4852-A6D3-4D7392B46C2F}" type="slidenum">
              <a:rPr lang="ru-RU" smtClean="0"/>
              <a:t>‹#›</a:t>
            </a:fld>
            <a:endParaRPr lang="ru-RU"/>
          </a:p>
        </p:txBody>
      </p:sp>
    </p:spTree>
    <p:extLst>
      <p:ext uri="{BB962C8B-B14F-4D97-AF65-F5344CB8AC3E}">
        <p14:creationId xmlns:p14="http://schemas.microsoft.com/office/powerpoint/2010/main" val="176932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11E0FD-8C5F-4852-A6D3-4D7392B46C2F}" type="slidenum">
              <a:rPr lang="ru-RU" smtClean="0"/>
              <a:t>1</a:t>
            </a:fld>
            <a:endParaRPr lang="ru-RU"/>
          </a:p>
        </p:txBody>
      </p:sp>
    </p:spTree>
    <p:extLst>
      <p:ext uri="{BB962C8B-B14F-4D97-AF65-F5344CB8AC3E}">
        <p14:creationId xmlns:p14="http://schemas.microsoft.com/office/powerpoint/2010/main" val="302421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11E0FD-8C5F-4852-A6D3-4D7392B46C2F}" type="slidenum">
              <a:rPr lang="ru-RU" smtClean="0"/>
              <a:t>4</a:t>
            </a:fld>
            <a:endParaRPr lang="ru-RU"/>
          </a:p>
        </p:txBody>
      </p:sp>
    </p:spTree>
    <p:extLst>
      <p:ext uri="{BB962C8B-B14F-4D97-AF65-F5344CB8AC3E}">
        <p14:creationId xmlns:p14="http://schemas.microsoft.com/office/powerpoint/2010/main" val="9269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11E0FD-8C5F-4852-A6D3-4D7392B46C2F}" type="slidenum">
              <a:rPr lang="ru-RU" smtClean="0"/>
              <a:t>5</a:t>
            </a:fld>
            <a:endParaRPr lang="ru-RU"/>
          </a:p>
        </p:txBody>
      </p:sp>
    </p:spTree>
    <p:extLst>
      <p:ext uri="{BB962C8B-B14F-4D97-AF65-F5344CB8AC3E}">
        <p14:creationId xmlns:p14="http://schemas.microsoft.com/office/powerpoint/2010/main" val="72143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11E0FD-8C5F-4852-A6D3-4D7392B46C2F}" type="slidenum">
              <a:rPr lang="ru-RU" smtClean="0"/>
              <a:t>6</a:t>
            </a:fld>
            <a:endParaRPr lang="ru-RU"/>
          </a:p>
        </p:txBody>
      </p:sp>
    </p:spTree>
    <p:extLst>
      <p:ext uri="{BB962C8B-B14F-4D97-AF65-F5344CB8AC3E}">
        <p14:creationId xmlns:p14="http://schemas.microsoft.com/office/powerpoint/2010/main" val="421504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AB3E170-F630-42D5-9243-2F1305FF9390}" type="datetimeFigureOut">
              <a:rPr lang="ru-RU" smtClean="0"/>
              <a:t>11.07.2015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555748-5212-468B-BF41-39CE3085E7A6}" type="slidenum">
              <a:rPr lang="ru-RU" smtClean="0"/>
              <a:t>‹#›</a:t>
            </a:fld>
            <a:endParaRPr lang="ru-RU"/>
          </a:p>
        </p:txBody>
      </p:sp>
    </p:spTree>
    <p:extLst>
      <p:ext uri="{BB962C8B-B14F-4D97-AF65-F5344CB8AC3E}">
        <p14:creationId xmlns:p14="http://schemas.microsoft.com/office/powerpoint/2010/main" val="56328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AB3E170-F630-42D5-9243-2F1305FF9390}" type="datetimeFigureOut">
              <a:rPr lang="ru-RU" smtClean="0"/>
              <a:t>11.07.2015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555748-5212-468B-BF41-39CE3085E7A6}" type="slidenum">
              <a:rPr lang="ru-RU" smtClean="0"/>
              <a:t>‹#›</a:t>
            </a:fld>
            <a:endParaRPr lang="ru-RU"/>
          </a:p>
        </p:txBody>
      </p:sp>
    </p:spTree>
    <p:extLst>
      <p:ext uri="{BB962C8B-B14F-4D97-AF65-F5344CB8AC3E}">
        <p14:creationId xmlns:p14="http://schemas.microsoft.com/office/powerpoint/2010/main" val="261752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AB3E170-F630-42D5-9243-2F1305FF9390}" type="datetimeFigureOut">
              <a:rPr lang="ru-RU" smtClean="0"/>
              <a:t>11.07.2015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555748-5212-468B-BF41-39CE3085E7A6}" type="slidenum">
              <a:rPr lang="ru-RU" smtClean="0"/>
              <a:t>‹#›</a:t>
            </a:fld>
            <a:endParaRPr lang="ru-RU"/>
          </a:p>
        </p:txBody>
      </p:sp>
    </p:spTree>
    <p:extLst>
      <p:ext uri="{BB962C8B-B14F-4D97-AF65-F5344CB8AC3E}">
        <p14:creationId xmlns:p14="http://schemas.microsoft.com/office/powerpoint/2010/main" val="4265396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AB3E170-F630-42D5-9243-2F1305FF9390}" type="datetimeFigureOut">
              <a:rPr lang="ru-RU" smtClean="0"/>
              <a:t>11.07.2015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555748-5212-468B-BF41-39CE3085E7A6}"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69852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AB3E170-F630-42D5-9243-2F1305FF9390}" type="datetimeFigureOut">
              <a:rPr lang="ru-RU" smtClean="0"/>
              <a:t>11.07.2015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555748-5212-468B-BF41-39CE3085E7A6}" type="slidenum">
              <a:rPr lang="ru-RU" smtClean="0"/>
              <a:t>‹#›</a:t>
            </a:fld>
            <a:endParaRPr lang="ru-RU"/>
          </a:p>
        </p:txBody>
      </p:sp>
    </p:spTree>
    <p:extLst>
      <p:ext uri="{BB962C8B-B14F-4D97-AF65-F5344CB8AC3E}">
        <p14:creationId xmlns:p14="http://schemas.microsoft.com/office/powerpoint/2010/main" val="918002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0AB3E170-F630-42D5-9243-2F1305FF9390}" type="datetimeFigureOut">
              <a:rPr lang="ru-RU" smtClean="0"/>
              <a:t>11.07.2015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D555748-5212-468B-BF41-39CE3085E7A6}" type="slidenum">
              <a:rPr lang="ru-RU" smtClean="0"/>
              <a:t>‹#›</a:t>
            </a:fld>
            <a:endParaRPr lang="ru-RU"/>
          </a:p>
        </p:txBody>
      </p:sp>
    </p:spTree>
    <p:extLst>
      <p:ext uri="{BB962C8B-B14F-4D97-AF65-F5344CB8AC3E}">
        <p14:creationId xmlns:p14="http://schemas.microsoft.com/office/powerpoint/2010/main" val="3728685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0AB3E170-F630-42D5-9243-2F1305FF9390}" type="datetimeFigureOut">
              <a:rPr lang="ru-RU" smtClean="0"/>
              <a:t>11.07.2015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D555748-5212-468B-BF41-39CE3085E7A6}" type="slidenum">
              <a:rPr lang="ru-RU" smtClean="0"/>
              <a:t>‹#›</a:t>
            </a:fld>
            <a:endParaRPr lang="ru-RU"/>
          </a:p>
        </p:txBody>
      </p:sp>
    </p:spTree>
    <p:extLst>
      <p:ext uri="{BB962C8B-B14F-4D97-AF65-F5344CB8AC3E}">
        <p14:creationId xmlns:p14="http://schemas.microsoft.com/office/powerpoint/2010/main" val="3508718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B3E170-F630-42D5-9243-2F1305FF9390}" type="datetimeFigureOut">
              <a:rPr lang="ru-RU" smtClean="0"/>
              <a:t>11.07.2015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555748-5212-468B-BF41-39CE3085E7A6}" type="slidenum">
              <a:rPr lang="ru-RU" smtClean="0"/>
              <a:t>‹#›</a:t>
            </a:fld>
            <a:endParaRPr lang="ru-RU"/>
          </a:p>
        </p:txBody>
      </p:sp>
    </p:spTree>
    <p:extLst>
      <p:ext uri="{BB962C8B-B14F-4D97-AF65-F5344CB8AC3E}">
        <p14:creationId xmlns:p14="http://schemas.microsoft.com/office/powerpoint/2010/main" val="603003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B3E170-F630-42D5-9243-2F1305FF9390}" type="datetimeFigureOut">
              <a:rPr lang="ru-RU" smtClean="0"/>
              <a:t>11.07.2015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555748-5212-468B-BF41-39CE3085E7A6}" type="slidenum">
              <a:rPr lang="ru-RU" smtClean="0"/>
              <a:t>‹#›</a:t>
            </a:fld>
            <a:endParaRPr lang="ru-RU"/>
          </a:p>
        </p:txBody>
      </p:sp>
    </p:spTree>
    <p:extLst>
      <p:ext uri="{BB962C8B-B14F-4D97-AF65-F5344CB8AC3E}">
        <p14:creationId xmlns:p14="http://schemas.microsoft.com/office/powerpoint/2010/main" val="59336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AB3E170-F630-42D5-9243-2F1305FF9390}" type="datetimeFigureOut">
              <a:rPr lang="ru-RU" smtClean="0"/>
              <a:t>11.07.2015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555748-5212-468B-BF41-39CE3085E7A6}" type="slidenum">
              <a:rPr lang="ru-RU" smtClean="0"/>
              <a:t>‹#›</a:t>
            </a:fld>
            <a:endParaRPr lang="ru-RU"/>
          </a:p>
        </p:txBody>
      </p:sp>
    </p:spTree>
    <p:extLst>
      <p:ext uri="{BB962C8B-B14F-4D97-AF65-F5344CB8AC3E}">
        <p14:creationId xmlns:p14="http://schemas.microsoft.com/office/powerpoint/2010/main" val="1847860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AB3E170-F630-42D5-9243-2F1305FF9390}" type="datetimeFigureOut">
              <a:rPr lang="ru-RU" smtClean="0"/>
              <a:t>11.07.2015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555748-5212-468B-BF41-39CE3085E7A6}" type="slidenum">
              <a:rPr lang="ru-RU" smtClean="0"/>
              <a:t>‹#›</a:t>
            </a:fld>
            <a:endParaRPr lang="ru-RU"/>
          </a:p>
        </p:txBody>
      </p:sp>
    </p:spTree>
    <p:extLst>
      <p:ext uri="{BB962C8B-B14F-4D97-AF65-F5344CB8AC3E}">
        <p14:creationId xmlns:p14="http://schemas.microsoft.com/office/powerpoint/2010/main" val="75284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AB3E170-F630-42D5-9243-2F1305FF9390}" type="datetimeFigureOut">
              <a:rPr lang="ru-RU" smtClean="0"/>
              <a:t>11.07.2015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555748-5212-468B-BF41-39CE3085E7A6}" type="slidenum">
              <a:rPr lang="ru-RU" smtClean="0"/>
              <a:t>‹#›</a:t>
            </a:fld>
            <a:endParaRPr lang="ru-RU"/>
          </a:p>
        </p:txBody>
      </p:sp>
    </p:spTree>
    <p:extLst>
      <p:ext uri="{BB962C8B-B14F-4D97-AF65-F5344CB8AC3E}">
        <p14:creationId xmlns:p14="http://schemas.microsoft.com/office/powerpoint/2010/main" val="175791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AB3E170-F630-42D5-9243-2F1305FF9390}" type="datetimeFigureOut">
              <a:rPr lang="ru-RU" smtClean="0"/>
              <a:t>11.07.2015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D555748-5212-468B-BF41-39CE3085E7A6}" type="slidenum">
              <a:rPr lang="ru-RU" smtClean="0"/>
              <a:t>‹#›</a:t>
            </a:fld>
            <a:endParaRPr lang="ru-RU"/>
          </a:p>
        </p:txBody>
      </p:sp>
    </p:spTree>
    <p:extLst>
      <p:ext uri="{BB962C8B-B14F-4D97-AF65-F5344CB8AC3E}">
        <p14:creationId xmlns:p14="http://schemas.microsoft.com/office/powerpoint/2010/main" val="33897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AB3E170-F630-42D5-9243-2F1305FF9390}" type="datetimeFigureOut">
              <a:rPr lang="ru-RU" smtClean="0"/>
              <a:t>11.07.2015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D555748-5212-468B-BF41-39CE3085E7A6}" type="slidenum">
              <a:rPr lang="ru-RU" smtClean="0"/>
              <a:t>‹#›</a:t>
            </a:fld>
            <a:endParaRPr lang="ru-RU"/>
          </a:p>
        </p:txBody>
      </p:sp>
    </p:spTree>
    <p:extLst>
      <p:ext uri="{BB962C8B-B14F-4D97-AF65-F5344CB8AC3E}">
        <p14:creationId xmlns:p14="http://schemas.microsoft.com/office/powerpoint/2010/main" val="305657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AB3E170-F630-42D5-9243-2F1305FF9390}" type="datetimeFigureOut">
              <a:rPr lang="ru-RU" smtClean="0"/>
              <a:t>11.07.2015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D555748-5212-468B-BF41-39CE3085E7A6}" type="slidenum">
              <a:rPr lang="ru-RU" smtClean="0"/>
              <a:t>‹#›</a:t>
            </a:fld>
            <a:endParaRPr lang="ru-RU"/>
          </a:p>
        </p:txBody>
      </p:sp>
    </p:spTree>
    <p:extLst>
      <p:ext uri="{BB962C8B-B14F-4D97-AF65-F5344CB8AC3E}">
        <p14:creationId xmlns:p14="http://schemas.microsoft.com/office/powerpoint/2010/main" val="302780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AB3E170-F630-42D5-9243-2F1305FF9390}" type="datetimeFigureOut">
              <a:rPr lang="ru-RU" smtClean="0"/>
              <a:t>11.07.2015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555748-5212-468B-BF41-39CE3085E7A6}" type="slidenum">
              <a:rPr lang="ru-RU" smtClean="0"/>
              <a:t>‹#›</a:t>
            </a:fld>
            <a:endParaRPr lang="ru-RU"/>
          </a:p>
        </p:txBody>
      </p:sp>
    </p:spTree>
    <p:extLst>
      <p:ext uri="{BB962C8B-B14F-4D97-AF65-F5344CB8AC3E}">
        <p14:creationId xmlns:p14="http://schemas.microsoft.com/office/powerpoint/2010/main" val="1261578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AB3E170-F630-42D5-9243-2F1305FF9390}" type="datetimeFigureOut">
              <a:rPr lang="ru-RU" smtClean="0"/>
              <a:t>11.07.2015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555748-5212-468B-BF41-39CE3085E7A6}" type="slidenum">
              <a:rPr lang="ru-RU" smtClean="0"/>
              <a:t>‹#›</a:t>
            </a:fld>
            <a:endParaRPr lang="ru-RU"/>
          </a:p>
        </p:txBody>
      </p:sp>
    </p:spTree>
    <p:extLst>
      <p:ext uri="{BB962C8B-B14F-4D97-AF65-F5344CB8AC3E}">
        <p14:creationId xmlns:p14="http://schemas.microsoft.com/office/powerpoint/2010/main" val="142231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AB3E170-F630-42D5-9243-2F1305FF9390}" type="datetimeFigureOut">
              <a:rPr lang="ru-RU" smtClean="0"/>
              <a:t>11.07.2015</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D555748-5212-468B-BF41-39CE3085E7A6}" type="slidenum">
              <a:rPr lang="ru-RU" smtClean="0"/>
              <a:t>‹#›</a:t>
            </a:fld>
            <a:endParaRPr lang="ru-RU"/>
          </a:p>
        </p:txBody>
      </p:sp>
    </p:spTree>
    <p:extLst>
      <p:ext uri="{BB962C8B-B14F-4D97-AF65-F5344CB8AC3E}">
        <p14:creationId xmlns:p14="http://schemas.microsoft.com/office/powerpoint/2010/main" val="17666158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244699"/>
            <a:ext cx="7721600" cy="1108613"/>
          </a:xfrm>
        </p:spPr>
        <p:txBody>
          <a:bodyPr>
            <a:noAutofit/>
          </a:bodyPr>
          <a:lstStyle/>
          <a:p>
            <a:r>
              <a:rPr kumimoji="0" lang="ru-RU" sz="2800" b="1" i="0" u="none" strike="noStrike" kern="0" cap="none" spc="0" normalizeH="0" baseline="0" noProof="0" dirty="0" smtClean="0">
                <a:ln>
                  <a:noFill/>
                </a:ln>
                <a:solidFill>
                  <a:srgbClr val="00B050"/>
                </a:solidFill>
                <a:effectLst/>
                <a:uLnTx/>
                <a:uFillTx/>
                <a:latin typeface="Times New Roman" panose="02020603050405020304" pitchFamily="18" charset="0"/>
                <a:cs typeface="Arial"/>
              </a:rPr>
              <a:t>Наши умные дети без вредных привычек</a:t>
            </a:r>
            <a:endParaRPr lang="ru-RU" sz="4400" dirty="0">
              <a:solidFill>
                <a:srgbClr val="00B050"/>
              </a:solidFill>
            </a:endParaRPr>
          </a:p>
        </p:txBody>
      </p:sp>
      <p:sp>
        <p:nvSpPr>
          <p:cNvPr id="3" name="Подзаголовок 2"/>
          <p:cNvSpPr>
            <a:spLocks noGrp="1"/>
          </p:cNvSpPr>
          <p:nvPr>
            <p:ph type="subTitle" idx="1"/>
          </p:nvPr>
        </p:nvSpPr>
        <p:spPr>
          <a:xfrm>
            <a:off x="1203817" y="1353312"/>
            <a:ext cx="8968883" cy="3240459"/>
          </a:xfrm>
        </p:spPr>
        <p:txBody>
          <a:bodyPr/>
          <a:lstStyle/>
          <a:p>
            <a:pPr lvl="0" algn="l" fontAlgn="base">
              <a:lnSpc>
                <a:spcPct val="100000"/>
              </a:lnSpc>
              <a:spcBef>
                <a:spcPct val="0"/>
              </a:spcBef>
              <a:spcAft>
                <a:spcPct val="0"/>
              </a:spcAft>
              <a:buClrTx/>
            </a:pPr>
            <a:r>
              <a:rPr lang="ru-RU" sz="2800" b="1" i="1" cap="none" dirty="0" smtClean="0">
                <a:solidFill>
                  <a:srgbClr val="000000"/>
                </a:solidFill>
                <a:latin typeface="Times New Roman" panose="02020603050405020304" pitchFamily="18" charset="0"/>
                <a:cs typeface="Arial" panose="020B0604020202020204" pitchFamily="34" charset="0"/>
              </a:rPr>
              <a:t>.</a:t>
            </a:r>
            <a:endParaRPr lang="ru-RU" sz="2800" b="1" i="1" cap="none" dirty="0">
              <a:solidFill>
                <a:srgbClr val="000000"/>
              </a:solidFill>
              <a:latin typeface="Times New Roman" panose="02020603050405020304" pitchFamily="18" charset="0"/>
              <a:cs typeface="Arial" panose="020B0604020202020204" pitchFamily="34" charset="0"/>
            </a:endParaRPr>
          </a:p>
          <a:p>
            <a:pPr lvl="0" algn="l" fontAlgn="base">
              <a:lnSpc>
                <a:spcPct val="100000"/>
              </a:lnSpc>
              <a:spcBef>
                <a:spcPct val="0"/>
              </a:spcBef>
              <a:spcAft>
                <a:spcPct val="0"/>
              </a:spcAft>
              <a:buClrTx/>
            </a:pPr>
            <a:r>
              <a:rPr lang="ru-RU" sz="2800" b="1" cap="none" dirty="0">
                <a:solidFill>
                  <a:srgbClr val="C00000"/>
                </a:solidFill>
                <a:latin typeface="Times New Roman" panose="02020603050405020304" pitchFamily="18" charset="0"/>
                <a:cs typeface="Arial" panose="020B0604020202020204" pitchFamily="34" charset="0"/>
              </a:rPr>
              <a:t>Задачи:</a:t>
            </a:r>
            <a:r>
              <a:rPr lang="ru-RU" sz="2800" b="1" i="1" cap="none" dirty="0">
                <a:solidFill>
                  <a:srgbClr val="000000"/>
                </a:solidFill>
                <a:latin typeface="Times New Roman" panose="02020603050405020304" pitchFamily="18" charset="0"/>
                <a:cs typeface="Arial" panose="020B0604020202020204" pitchFamily="34" charset="0"/>
              </a:rPr>
              <a:t> устранение дефицита знаний у родителей по профилактике вредных привычек  у детей и поддержка семьи в образовании и воспитании дошкольников.</a:t>
            </a:r>
          </a:p>
          <a:p>
            <a:pPr lvl="0" algn="l" fontAlgn="base">
              <a:lnSpc>
                <a:spcPct val="100000"/>
              </a:lnSpc>
              <a:spcBef>
                <a:spcPct val="0"/>
              </a:spcBef>
              <a:spcAft>
                <a:spcPct val="0"/>
              </a:spcAft>
              <a:buClrTx/>
            </a:pPr>
            <a:endParaRPr lang="ru-RU" dirty="0"/>
          </a:p>
        </p:txBody>
      </p:sp>
      <p:pic>
        <p:nvPicPr>
          <p:cNvPr id="4" name="Рисунок 3"/>
          <p:cNvPicPr>
            <a:picLocks noChangeAspect="1"/>
          </p:cNvPicPr>
          <p:nvPr/>
        </p:nvPicPr>
        <p:blipFill>
          <a:blip r:embed="rId3"/>
          <a:stretch>
            <a:fillRect/>
          </a:stretch>
        </p:blipFill>
        <p:spPr>
          <a:xfrm>
            <a:off x="8403771" y="4202601"/>
            <a:ext cx="2733913" cy="21328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51783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13774" y="556054"/>
            <a:ext cx="10363826" cy="6153665"/>
          </a:xfrm>
        </p:spPr>
        <p:txBody>
          <a:bodyPr/>
          <a:lstStyle/>
          <a:p>
            <a:pPr marL="342900" lvl="0" indent="-342900" algn="ctr" eaLnBrk="0" fontAlgn="base" hangingPunct="0">
              <a:lnSpc>
                <a:spcPct val="100000"/>
              </a:lnSpc>
              <a:spcBef>
                <a:spcPct val="20000"/>
              </a:spcBef>
              <a:spcAft>
                <a:spcPct val="0"/>
              </a:spcAft>
              <a:buClrTx/>
              <a:buNone/>
            </a:pPr>
            <a:endParaRPr lang="ru-RU" sz="3200" b="1" kern="0" cap="none" dirty="0" smtClean="0">
              <a:solidFill>
                <a:srgbClr val="00B050"/>
              </a:solidFill>
              <a:latin typeface="Arial"/>
              <a:cs typeface="Arial"/>
            </a:endParaRPr>
          </a:p>
          <a:p>
            <a:pPr marL="342900" lvl="0" indent="-342900" algn="ctr" eaLnBrk="0" fontAlgn="base" hangingPunct="0">
              <a:lnSpc>
                <a:spcPct val="100000"/>
              </a:lnSpc>
              <a:spcBef>
                <a:spcPct val="20000"/>
              </a:spcBef>
              <a:spcAft>
                <a:spcPct val="0"/>
              </a:spcAft>
              <a:buClrTx/>
              <a:buNone/>
            </a:pPr>
            <a:r>
              <a:rPr lang="ru-RU" sz="3600" b="1" kern="0" cap="none" dirty="0" smtClean="0">
                <a:solidFill>
                  <a:srgbClr val="00B050"/>
                </a:solidFill>
                <a:latin typeface="Arial"/>
                <a:cs typeface="Arial"/>
              </a:rPr>
              <a:t>СПАСИБО </a:t>
            </a:r>
            <a:r>
              <a:rPr lang="ru-RU" sz="3600" b="1" kern="0" cap="none" dirty="0">
                <a:solidFill>
                  <a:srgbClr val="00B050"/>
                </a:solidFill>
                <a:latin typeface="Arial"/>
                <a:cs typeface="Arial"/>
              </a:rPr>
              <a:t>ЗА ВНИМАНИЕ!</a:t>
            </a:r>
          </a:p>
          <a:p>
            <a:pPr algn="ctr"/>
            <a:endParaRPr lang="ru-RU" sz="2400" dirty="0"/>
          </a:p>
        </p:txBody>
      </p:sp>
      <p:pic>
        <p:nvPicPr>
          <p:cNvPr id="4" name="Рисунок 3"/>
          <p:cNvPicPr>
            <a:picLocks noChangeAspect="1"/>
          </p:cNvPicPr>
          <p:nvPr/>
        </p:nvPicPr>
        <p:blipFill>
          <a:blip r:embed="rId2"/>
          <a:stretch>
            <a:fillRect/>
          </a:stretch>
        </p:blipFill>
        <p:spPr>
          <a:xfrm>
            <a:off x="2416628" y="2242456"/>
            <a:ext cx="6703835" cy="4141867"/>
          </a:xfrm>
          <a:prstGeom prst="rect">
            <a:avLst/>
          </a:prstGeom>
        </p:spPr>
      </p:pic>
    </p:spTree>
    <p:extLst>
      <p:ext uri="{BB962C8B-B14F-4D97-AF65-F5344CB8AC3E}">
        <p14:creationId xmlns:p14="http://schemas.microsoft.com/office/powerpoint/2010/main" val="3544828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44699"/>
            <a:ext cx="10364451" cy="1081825"/>
          </a:xfrm>
        </p:spPr>
        <p:txBody>
          <a:bodyPr>
            <a:normAutofit/>
          </a:bodyPr>
          <a:lstStyle/>
          <a:p>
            <a:r>
              <a:rPr lang="ru-RU" sz="2400" b="1" kern="0" dirty="0">
                <a:solidFill>
                  <a:srgbClr val="00B050"/>
                </a:solidFill>
                <a:latin typeface="Arial"/>
                <a:cs typeface="Arial"/>
              </a:rPr>
              <a:t>Актуальность</a:t>
            </a:r>
            <a:endParaRPr lang="ru-RU" sz="1800" dirty="0"/>
          </a:p>
        </p:txBody>
      </p:sp>
      <p:sp>
        <p:nvSpPr>
          <p:cNvPr id="3" name="Объект 2"/>
          <p:cNvSpPr>
            <a:spLocks noGrp="1"/>
          </p:cNvSpPr>
          <p:nvPr>
            <p:ph sz="quarter" idx="13"/>
          </p:nvPr>
        </p:nvSpPr>
        <p:spPr>
          <a:xfrm>
            <a:off x="1663700" y="1536700"/>
            <a:ext cx="8902700" cy="4978400"/>
          </a:xfrm>
        </p:spPr>
        <p:txBody>
          <a:bodyPr>
            <a:normAutofit fontScale="92500" lnSpcReduction="20000"/>
          </a:bodyPr>
          <a:lstStyle/>
          <a:p>
            <a:pPr marL="0" lvl="0" indent="0" fontAlgn="base">
              <a:lnSpc>
                <a:spcPct val="100000"/>
              </a:lnSpc>
              <a:spcBef>
                <a:spcPct val="0"/>
              </a:spcBef>
              <a:spcAft>
                <a:spcPct val="0"/>
              </a:spcAft>
              <a:buClrTx/>
              <a:buNone/>
            </a:pPr>
            <a:r>
              <a:rPr lang="ru-RU" sz="2200" b="1" i="1" kern="0" cap="none" dirty="0">
                <a:solidFill>
                  <a:srgbClr val="000000"/>
                </a:solidFill>
                <a:latin typeface="Times New Roman" panose="02020603050405020304" pitchFamily="18" charset="0"/>
                <a:cs typeface="Arial"/>
              </a:rPr>
              <a:t>Не всегда дети дошкольного возраста </a:t>
            </a:r>
            <a:r>
              <a:rPr lang="ru-RU" sz="2200" b="1" i="1" kern="0" cap="none" dirty="0" smtClean="0">
                <a:solidFill>
                  <a:srgbClr val="000000"/>
                </a:solidFill>
                <a:latin typeface="Times New Roman" panose="02020603050405020304" pitchFamily="18" charset="0"/>
                <a:cs typeface="Arial"/>
              </a:rPr>
              <a:t>способны </a:t>
            </a:r>
            <a:r>
              <a:rPr lang="ru-RU" sz="2200" b="1" i="1" kern="0" cap="none" dirty="0">
                <a:solidFill>
                  <a:srgbClr val="000000"/>
                </a:solidFill>
                <a:latin typeface="Times New Roman" panose="02020603050405020304" pitchFamily="18" charset="0"/>
                <a:cs typeface="Arial"/>
              </a:rPr>
              <a:t>понять, почему, общаясь с окружающими людьми и сверстниками, они должны соблюдать общепринятые культурно-гигиенические правила. </a:t>
            </a:r>
            <a:r>
              <a:rPr lang="ru-RU" sz="2200" b="1" i="1" kern="0" cap="none" dirty="0" smtClean="0">
                <a:solidFill>
                  <a:srgbClr val="000000"/>
                </a:solidFill>
                <a:latin typeface="Times New Roman" panose="02020603050405020304" pitchFamily="18" charset="0"/>
                <a:cs typeface="Arial"/>
              </a:rPr>
              <a:t>Отучать </a:t>
            </a:r>
            <a:r>
              <a:rPr lang="ru-RU" sz="2200" b="1" i="1" kern="0" cap="none" dirty="0">
                <a:solidFill>
                  <a:srgbClr val="000000"/>
                </a:solidFill>
                <a:latin typeface="Times New Roman" panose="02020603050405020304" pitchFamily="18" charset="0"/>
                <a:cs typeface="Arial"/>
              </a:rPr>
              <a:t>детей от вредных привычек- это не значит постоянно читать им </a:t>
            </a:r>
            <a:r>
              <a:rPr lang="ru-RU" sz="2200" b="1" i="1" kern="0" cap="none" dirty="0" smtClean="0">
                <a:solidFill>
                  <a:srgbClr val="000000"/>
                </a:solidFill>
                <a:latin typeface="Times New Roman" panose="02020603050405020304" pitchFamily="18" charset="0"/>
                <a:cs typeface="Arial"/>
              </a:rPr>
              <a:t>нотации. Показ </a:t>
            </a:r>
            <a:r>
              <a:rPr lang="ru-RU" sz="2200" b="1" i="1" kern="0" cap="none" dirty="0">
                <a:solidFill>
                  <a:srgbClr val="000000"/>
                </a:solidFill>
                <a:latin typeface="Times New Roman" panose="02020603050405020304" pitchFamily="18" charset="0"/>
                <a:cs typeface="Arial"/>
              </a:rPr>
              <a:t>и разъяснение не должны превращать в нудное натаскивание, а совершаться в обычных, естественных условиях, вытекающих из жизненных ситуаций</a:t>
            </a:r>
            <a:r>
              <a:rPr lang="ru-RU" sz="2200" b="1" i="1" kern="0" cap="none" dirty="0" smtClean="0">
                <a:solidFill>
                  <a:srgbClr val="000000"/>
                </a:solidFill>
                <a:latin typeface="Times New Roman" panose="02020603050405020304" pitchFamily="18" charset="0"/>
                <a:cs typeface="Arial"/>
              </a:rPr>
              <a:t>.</a:t>
            </a:r>
            <a:r>
              <a:rPr lang="ru-RU" sz="2200" b="1" i="1" cap="none" dirty="0">
                <a:solidFill>
                  <a:srgbClr val="000000"/>
                </a:solidFill>
                <a:latin typeface="Times New Roman" panose="02020603050405020304" pitchFamily="18" charset="0"/>
                <a:cs typeface="Arial" panose="020B0604020202020204" pitchFamily="34" charset="0"/>
              </a:rPr>
              <a:t> Всем известно, что кроме полезных привычек, помогающих детям сохранять здоровье и облегчать нашу жизнь, </a:t>
            </a:r>
            <a:r>
              <a:rPr lang="ru-RU" sz="2200" b="1" i="1" cap="none" dirty="0" smtClean="0">
                <a:solidFill>
                  <a:srgbClr val="000000"/>
                </a:solidFill>
                <a:latin typeface="Times New Roman" panose="02020603050405020304" pitchFamily="18" charset="0"/>
                <a:cs typeface="Arial" panose="020B0604020202020204" pitchFamily="34" charset="0"/>
              </a:rPr>
              <a:t>существуют </a:t>
            </a:r>
            <a:r>
              <a:rPr lang="ru-RU" sz="2200" b="1" i="1" cap="none" dirty="0">
                <a:solidFill>
                  <a:srgbClr val="000000"/>
                </a:solidFill>
                <a:latin typeface="Times New Roman" panose="02020603050405020304" pitchFamily="18" charset="0"/>
                <a:cs typeface="Arial" panose="020B0604020202020204" pitchFamily="34" charset="0"/>
              </a:rPr>
              <a:t>и вредные привычки, которые плохо влияют на организм ребенка и доставляют немало забот взрослым</a:t>
            </a:r>
            <a:r>
              <a:rPr lang="ru-RU" sz="2200" b="1" i="1" cap="none" dirty="0" smtClean="0">
                <a:solidFill>
                  <a:srgbClr val="000000"/>
                </a:solidFill>
                <a:latin typeface="Times New Roman" panose="02020603050405020304" pitchFamily="18" charset="0"/>
                <a:cs typeface="Arial" panose="020B0604020202020204" pitchFamily="34" charset="0"/>
              </a:rPr>
              <a:t>.</a:t>
            </a:r>
            <a:r>
              <a:rPr lang="ru-RU" sz="2200" b="1" i="1" kern="0" cap="none" dirty="0" smtClean="0">
                <a:solidFill>
                  <a:srgbClr val="000000"/>
                </a:solidFill>
                <a:latin typeface="Times New Roman" panose="02020603050405020304" pitchFamily="18" charset="0"/>
                <a:cs typeface="Arial"/>
              </a:rPr>
              <a:t> </a:t>
            </a:r>
            <a:endParaRPr lang="ru-RU" sz="2200" b="1" i="1" cap="none" dirty="0" smtClean="0">
              <a:solidFill>
                <a:srgbClr val="000000"/>
              </a:solidFill>
              <a:latin typeface="Times New Roman" panose="02020603050405020304" pitchFamily="18" charset="0"/>
              <a:cs typeface="Arial" panose="020B0604020202020204" pitchFamily="34" charset="0"/>
            </a:endParaRPr>
          </a:p>
          <a:p>
            <a:pPr marL="0" lvl="0" indent="0" fontAlgn="base">
              <a:lnSpc>
                <a:spcPct val="100000"/>
              </a:lnSpc>
              <a:spcBef>
                <a:spcPct val="0"/>
              </a:spcBef>
              <a:spcAft>
                <a:spcPct val="0"/>
              </a:spcAft>
              <a:buClrTx/>
              <a:buNone/>
            </a:pPr>
            <a:r>
              <a:rPr lang="ru-RU" sz="2200" b="1" i="1" kern="0" cap="none" dirty="0">
                <a:solidFill>
                  <a:srgbClr val="000000"/>
                </a:solidFill>
                <a:latin typeface="Times New Roman" panose="02020603050405020304" pitchFamily="18" charset="0"/>
                <a:cs typeface="Arial"/>
              </a:rPr>
              <a:t>Попробуем разобраться с некоторыми вредными детскими </a:t>
            </a:r>
            <a:r>
              <a:rPr lang="ru-RU" sz="2200" b="1" i="1" kern="0" cap="none" dirty="0" smtClean="0">
                <a:solidFill>
                  <a:srgbClr val="000000"/>
                </a:solidFill>
                <a:latin typeface="Times New Roman" panose="02020603050405020304" pitchFamily="18" charset="0"/>
                <a:cs typeface="Arial"/>
              </a:rPr>
              <a:t>привычками.</a:t>
            </a:r>
            <a:endParaRPr lang="ru-RU" sz="2200" b="1" i="1" cap="none" dirty="0">
              <a:solidFill>
                <a:srgbClr val="0C788E"/>
              </a:solidFill>
              <a:latin typeface="Times New Roman" panose="02020603050405020304" pitchFamily="18" charset="0"/>
              <a:cs typeface="Arial" panose="020B0604020202020204" pitchFamily="34" charset="0"/>
            </a:endParaRPr>
          </a:p>
          <a:p>
            <a:pPr marL="0" lvl="0" indent="0" fontAlgn="base">
              <a:lnSpc>
                <a:spcPct val="100000"/>
              </a:lnSpc>
              <a:spcBef>
                <a:spcPct val="0"/>
              </a:spcBef>
              <a:spcAft>
                <a:spcPct val="0"/>
              </a:spcAft>
              <a:buClrTx/>
              <a:buNone/>
            </a:pPr>
            <a:endParaRPr lang="ru-RU" sz="2200" b="1" i="1" cap="none" dirty="0">
              <a:solidFill>
                <a:srgbClr val="0C788E"/>
              </a:solidFill>
              <a:latin typeface="Times New Roman" panose="02020603050405020304" pitchFamily="18" charset="0"/>
              <a:cs typeface="Arial" panose="020B0604020202020204" pitchFamily="34" charset="0"/>
            </a:endParaRPr>
          </a:p>
          <a:p>
            <a:pPr marL="0" lvl="0" indent="0" algn="ctr">
              <a:buClr>
                <a:prstClr val="black"/>
              </a:buClr>
              <a:buNone/>
            </a:pPr>
            <a:endParaRPr lang="ru-RU" sz="2600" dirty="0">
              <a:solidFill>
                <a:prstClr val="white">
                  <a:lumMod val="50000"/>
                </a:prstClr>
              </a:solidFill>
              <a:latin typeface="Times New Roman" panose="02020603050405020304" pitchFamily="18" charset="0"/>
              <a:cs typeface="Times New Roman" panose="02020603050405020304" pitchFamily="18" charset="0"/>
            </a:endParaRPr>
          </a:p>
          <a:p>
            <a:pPr marL="0" lvl="0" indent="0" eaLnBrk="0" fontAlgn="base" hangingPunct="0">
              <a:lnSpc>
                <a:spcPct val="90000"/>
              </a:lnSpc>
              <a:spcBef>
                <a:spcPct val="20000"/>
              </a:spcBef>
              <a:spcAft>
                <a:spcPct val="0"/>
              </a:spcAft>
              <a:buClrTx/>
              <a:buNone/>
            </a:pPr>
            <a:endParaRPr lang="ru-RU" b="1" i="1" kern="0" cap="none" dirty="0">
              <a:solidFill>
                <a:srgbClr val="000000"/>
              </a:solidFill>
              <a:latin typeface="Times New Roman" panose="02020603050405020304" pitchFamily="18" charset="0"/>
              <a:cs typeface="Arial"/>
            </a:endParaRPr>
          </a:p>
          <a:p>
            <a:pPr marL="0" lvl="0" indent="0" eaLnBrk="0" fontAlgn="base" hangingPunct="0">
              <a:lnSpc>
                <a:spcPct val="90000"/>
              </a:lnSpc>
              <a:spcBef>
                <a:spcPct val="20000"/>
              </a:spcBef>
              <a:spcAft>
                <a:spcPct val="0"/>
              </a:spcAft>
              <a:buClrTx/>
              <a:buNone/>
            </a:pPr>
            <a:endParaRPr lang="ru-RU" sz="2400" b="1" i="1" kern="0" cap="none" dirty="0" smtClean="0">
              <a:solidFill>
                <a:srgbClr val="000000"/>
              </a:solidFill>
              <a:latin typeface="Times New Roman" panose="02020603050405020304" pitchFamily="18" charset="0"/>
              <a:cs typeface="Arial"/>
            </a:endParaRPr>
          </a:p>
          <a:p>
            <a:pPr marL="0" lvl="0" indent="0" eaLnBrk="0" fontAlgn="base" hangingPunct="0">
              <a:lnSpc>
                <a:spcPct val="90000"/>
              </a:lnSpc>
              <a:spcBef>
                <a:spcPct val="20000"/>
              </a:spcBef>
              <a:spcAft>
                <a:spcPct val="0"/>
              </a:spcAft>
              <a:buClrTx/>
              <a:buNone/>
            </a:pPr>
            <a:endParaRPr lang="ru-RU" sz="2400" b="1" i="1" kern="0" cap="none" dirty="0">
              <a:solidFill>
                <a:srgbClr val="000000"/>
              </a:solidFill>
              <a:latin typeface="Times New Roman" panose="02020603050405020304" pitchFamily="18" charset="0"/>
              <a:cs typeface="Arial"/>
            </a:endParaRPr>
          </a:p>
          <a:p>
            <a:pPr marL="0" indent="0">
              <a:buNone/>
            </a:pPr>
            <a:r>
              <a:rPr lang="ru-RU" dirty="0" smtClean="0"/>
              <a:t>                                                                                   </a:t>
            </a:r>
            <a:endParaRPr lang="ru-RU" dirty="0"/>
          </a:p>
        </p:txBody>
      </p:sp>
    </p:spTree>
    <p:extLst>
      <p:ext uri="{BB962C8B-B14F-4D97-AF65-F5344CB8AC3E}">
        <p14:creationId xmlns:p14="http://schemas.microsoft.com/office/powerpoint/2010/main" val="2673709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3" y="210064"/>
            <a:ext cx="10364451" cy="1206611"/>
          </a:xfrm>
        </p:spPr>
        <p:txBody>
          <a:bodyPr>
            <a:normAutofit/>
          </a:bodyPr>
          <a:lstStyle/>
          <a:p>
            <a:r>
              <a:rPr lang="ru-RU" sz="2800" b="1" kern="0" cap="none" dirty="0" smtClean="0">
                <a:solidFill>
                  <a:srgbClr val="333399"/>
                </a:solidFill>
                <a:latin typeface="Times New Roman" panose="02020603050405020304" pitchFamily="18" charset="0"/>
                <a:cs typeface="Times New Roman" panose="02020603050405020304" pitchFamily="18" charset="0"/>
              </a:rPr>
              <a:t>1-й тип вредных привычек</a:t>
            </a:r>
            <a:r>
              <a:rPr lang="ru-RU" sz="2800" kern="0" cap="none" dirty="0" smtClean="0">
                <a:solidFill>
                  <a:srgbClr val="333399"/>
                </a:solidFill>
                <a:latin typeface="Times New Roman" panose="02020603050405020304" pitchFamily="18" charset="0"/>
                <a:cs typeface="Times New Roman" panose="02020603050405020304" pitchFamily="18" charset="0"/>
              </a:rPr>
              <a:t>.</a:t>
            </a:r>
            <a:br>
              <a:rPr lang="ru-RU" sz="2800" kern="0" cap="none" dirty="0" smtClean="0">
                <a:solidFill>
                  <a:srgbClr val="333399"/>
                </a:solidFill>
                <a:latin typeface="Times New Roman" panose="02020603050405020304" pitchFamily="18" charset="0"/>
                <a:cs typeface="Times New Roman" panose="02020603050405020304" pitchFamily="18" charset="0"/>
              </a:rPr>
            </a:br>
            <a:r>
              <a:rPr lang="ru-RU" sz="2400" kern="0" cap="none" dirty="0">
                <a:solidFill>
                  <a:srgbClr val="333399"/>
                </a:solidFill>
                <a:latin typeface="Arial"/>
                <a:cs typeface="Arial"/>
              </a:rPr>
              <a:t>П</a:t>
            </a:r>
            <a:r>
              <a:rPr lang="ru-RU" sz="2400" kern="0" cap="none" dirty="0" smtClean="0">
                <a:solidFill>
                  <a:srgbClr val="333399"/>
                </a:solidFill>
                <a:latin typeface="Arial"/>
                <a:cs typeface="Arial"/>
              </a:rPr>
              <a:t>ривычка </a:t>
            </a:r>
            <a:r>
              <a:rPr lang="ru-RU" sz="2400" kern="0" cap="none" dirty="0">
                <a:solidFill>
                  <a:srgbClr val="333399"/>
                </a:solidFill>
                <a:latin typeface="Arial"/>
                <a:cs typeface="Arial"/>
              </a:rPr>
              <a:t>грызть ногти</a:t>
            </a:r>
            <a:r>
              <a:rPr lang="ru-RU" sz="2800" kern="0" cap="none" dirty="0">
                <a:solidFill>
                  <a:srgbClr val="333399"/>
                </a:solidFill>
                <a:latin typeface="Arial"/>
                <a:cs typeface="Arial"/>
              </a:rPr>
              <a:t>.</a:t>
            </a:r>
            <a:endParaRPr lang="ru-RU" sz="2000" dirty="0"/>
          </a:p>
        </p:txBody>
      </p:sp>
      <p:sp>
        <p:nvSpPr>
          <p:cNvPr id="3" name="Объект 2"/>
          <p:cNvSpPr>
            <a:spLocks noGrp="1"/>
          </p:cNvSpPr>
          <p:nvPr>
            <p:ph sz="quarter" idx="13"/>
          </p:nvPr>
        </p:nvSpPr>
        <p:spPr>
          <a:xfrm>
            <a:off x="1422400" y="1416675"/>
            <a:ext cx="9309100" cy="4323726"/>
          </a:xfrm>
        </p:spPr>
        <p:txBody>
          <a:bodyPr>
            <a:normAutofit/>
          </a:bodyPr>
          <a:lstStyle/>
          <a:p>
            <a:pPr marL="342900" lvl="0" indent="-342900" eaLnBrk="0" fontAlgn="base" hangingPunct="0">
              <a:lnSpc>
                <a:spcPct val="80000"/>
              </a:lnSpc>
              <a:spcBef>
                <a:spcPct val="20000"/>
              </a:spcBef>
              <a:spcAft>
                <a:spcPct val="0"/>
              </a:spcAft>
              <a:buClrTx/>
              <a:buFontTx/>
              <a:buChar char="•"/>
            </a:pPr>
            <a:r>
              <a:rPr lang="ru-RU" sz="2400" i="1" kern="0" cap="none" dirty="0">
                <a:solidFill>
                  <a:srgbClr val="000000"/>
                </a:solidFill>
                <a:latin typeface="Times New Roman" panose="02020603050405020304" pitchFamily="18" charset="0"/>
                <a:cs typeface="Times New Roman" panose="02020603050405020304" pitchFamily="18" charset="0"/>
              </a:rPr>
              <a:t>Ногти нам необходимы. Благодаря ногтям мы можем крепко уцепиться за что-либо; они позволяют нам брать пальцами мелкие предметы; без ногтей нам было бы трудно почесаться или удержать в руке мяч. Без ногтей мы испытывали бы множество неудобств, поэтому о хорошем состоянии ногтей стоит позаботиться.</a:t>
            </a:r>
          </a:p>
          <a:p>
            <a:pPr marL="342900" lvl="0" indent="-342900" eaLnBrk="0" fontAlgn="base" hangingPunct="0">
              <a:lnSpc>
                <a:spcPct val="80000"/>
              </a:lnSpc>
              <a:spcBef>
                <a:spcPct val="20000"/>
              </a:spcBef>
              <a:spcAft>
                <a:spcPct val="0"/>
              </a:spcAft>
              <a:buClrTx/>
              <a:buFontTx/>
              <a:buChar char="•"/>
            </a:pPr>
            <a:r>
              <a:rPr lang="ru-RU" sz="2400" i="1" kern="0" cap="none" dirty="0">
                <a:solidFill>
                  <a:srgbClr val="000000"/>
                </a:solidFill>
                <a:latin typeface="Times New Roman" panose="02020603050405020304" pitchFamily="18" charset="0"/>
                <a:cs typeface="Times New Roman" panose="02020603050405020304" pitchFamily="18" charset="0"/>
              </a:rPr>
              <a:t>Если ваш ребенок все еще сомневается в том, что ногти- большая ценность, проделайте вместе такой эксперимент: заклейте ребенку (в игре) кончики пальцев скотчем или лейкопластырем на 15-20 минут. Он почувствует, что оказался как будто бы без ногтей. Пусть ребенок с вашей помощью понаблюдает за собой: как непривычно, неудобно еще будет выполнять самые обычные повседневные действия</a:t>
            </a:r>
            <a:r>
              <a:rPr lang="ru-RU" sz="2400" i="1" kern="0" cap="none" dirty="0">
                <a:solidFill>
                  <a:srgbClr val="000000"/>
                </a:solidFill>
                <a:latin typeface="Arial"/>
                <a:cs typeface="Arial"/>
              </a:rPr>
              <a:t>.</a:t>
            </a:r>
          </a:p>
          <a:p>
            <a:endParaRPr lang="ru-RU" sz="2800" dirty="0"/>
          </a:p>
        </p:txBody>
      </p:sp>
    </p:spTree>
    <p:extLst>
      <p:ext uri="{BB962C8B-B14F-4D97-AF65-F5344CB8AC3E}">
        <p14:creationId xmlns:p14="http://schemas.microsoft.com/office/powerpoint/2010/main" val="1883507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57577"/>
            <a:ext cx="10364451" cy="598869"/>
          </a:xfrm>
        </p:spPr>
        <p:txBody>
          <a:bodyPr>
            <a:noAutofit/>
          </a:bodyPr>
          <a:lstStyle/>
          <a:p>
            <a:r>
              <a:rPr lang="ru-RU" sz="2400" b="1" kern="0" cap="none" dirty="0">
                <a:solidFill>
                  <a:schemeClr val="accent1">
                    <a:lumMod val="50000"/>
                  </a:schemeClr>
                </a:solidFill>
                <a:latin typeface="Times New Roman" panose="02020603050405020304" pitchFamily="18" charset="0"/>
                <a:cs typeface="Arial"/>
              </a:rPr>
              <a:t>Есть два важных правила, касающихся ногтей и ухода за ними. </a:t>
            </a:r>
            <a:r>
              <a:rPr lang="ru-RU" sz="2400" b="1" kern="0" cap="none" dirty="0" smtClean="0">
                <a:solidFill>
                  <a:schemeClr val="accent1">
                    <a:lumMod val="50000"/>
                  </a:schemeClr>
                </a:solidFill>
                <a:latin typeface="Times New Roman" panose="02020603050405020304" pitchFamily="18" charset="0"/>
                <a:cs typeface="Arial"/>
              </a:rPr>
              <a:t/>
            </a:r>
            <a:br>
              <a:rPr lang="ru-RU" sz="2400" b="1" kern="0" cap="none" dirty="0" smtClean="0">
                <a:solidFill>
                  <a:schemeClr val="accent1">
                    <a:lumMod val="50000"/>
                  </a:schemeClr>
                </a:solidFill>
                <a:latin typeface="Times New Roman" panose="02020603050405020304" pitchFamily="18" charset="0"/>
                <a:cs typeface="Arial"/>
              </a:rPr>
            </a:br>
            <a:r>
              <a:rPr lang="ru-RU" sz="2400" b="1" kern="0" cap="none" dirty="0" smtClean="0">
                <a:solidFill>
                  <a:schemeClr val="accent1">
                    <a:lumMod val="50000"/>
                  </a:schemeClr>
                </a:solidFill>
                <a:latin typeface="Times New Roman" panose="02020603050405020304" pitchFamily="18" charset="0"/>
                <a:cs typeface="Arial"/>
              </a:rPr>
              <a:t>Эти </a:t>
            </a:r>
            <a:r>
              <a:rPr lang="ru-RU" sz="2400" b="1" kern="0" cap="none" dirty="0">
                <a:solidFill>
                  <a:schemeClr val="accent1">
                    <a:lumMod val="50000"/>
                  </a:schemeClr>
                </a:solidFill>
                <a:latin typeface="Times New Roman" panose="02020603050405020304" pitchFamily="18" charset="0"/>
                <a:cs typeface="Arial"/>
              </a:rPr>
              <a:t>правила должен запомнить каждый</a:t>
            </a:r>
            <a:r>
              <a:rPr lang="ru-RU" sz="4400" kern="0" cap="none" dirty="0">
                <a:solidFill>
                  <a:schemeClr val="accent1">
                    <a:lumMod val="50000"/>
                  </a:schemeClr>
                </a:solidFill>
                <a:latin typeface="Arial"/>
                <a:cs typeface="Arial"/>
              </a:rPr>
              <a:t> </a:t>
            </a:r>
            <a:endParaRPr lang="ru-RU" dirty="0">
              <a:solidFill>
                <a:schemeClr val="accent1">
                  <a:lumMod val="50000"/>
                </a:schemeClr>
              </a:solidFill>
            </a:endParaRPr>
          </a:p>
        </p:txBody>
      </p:sp>
      <p:sp>
        <p:nvSpPr>
          <p:cNvPr id="3" name="Объект 2"/>
          <p:cNvSpPr>
            <a:spLocks noGrp="1"/>
          </p:cNvSpPr>
          <p:nvPr>
            <p:ph sz="quarter" idx="13"/>
          </p:nvPr>
        </p:nvSpPr>
        <p:spPr>
          <a:xfrm>
            <a:off x="342900" y="1004552"/>
            <a:ext cx="9931578" cy="5460642"/>
          </a:xfrm>
        </p:spPr>
        <p:txBody>
          <a:bodyPr>
            <a:normAutofit/>
          </a:bodyPr>
          <a:lstStyle/>
          <a:p>
            <a:pPr marL="342900" lvl="0" indent="-342900" eaLnBrk="0" fontAlgn="base" hangingPunct="0">
              <a:lnSpc>
                <a:spcPct val="80000"/>
              </a:lnSpc>
              <a:spcBef>
                <a:spcPct val="20000"/>
              </a:spcBef>
              <a:spcAft>
                <a:spcPct val="0"/>
              </a:spcAft>
              <a:buClrTx/>
              <a:buFontTx/>
              <a:buChar char="•"/>
            </a:pPr>
            <a:r>
              <a:rPr lang="ru-RU" sz="2400" b="1" kern="0" cap="none" dirty="0" smtClean="0">
                <a:solidFill>
                  <a:srgbClr val="C00000"/>
                </a:solidFill>
                <a:latin typeface="Times New Roman" panose="02020603050405020304" pitchFamily="18" charset="0"/>
                <a:cs typeface="Arial"/>
              </a:rPr>
              <a:t>1. </a:t>
            </a:r>
            <a:r>
              <a:rPr lang="ru-RU" sz="2400" kern="0" cap="none" dirty="0" smtClean="0">
                <a:solidFill>
                  <a:srgbClr val="C00000"/>
                </a:solidFill>
                <a:latin typeface="Times New Roman" panose="02020603050405020304" pitchFamily="18" charset="0"/>
                <a:cs typeface="Arial"/>
              </a:rPr>
              <a:t>Нельзя </a:t>
            </a:r>
            <a:r>
              <a:rPr lang="ru-RU" sz="2400" kern="0" cap="none" dirty="0">
                <a:solidFill>
                  <a:srgbClr val="C00000"/>
                </a:solidFill>
                <a:latin typeface="Times New Roman" panose="02020603050405020304" pitchFamily="18" charset="0"/>
                <a:cs typeface="Arial"/>
              </a:rPr>
              <a:t>грызть </a:t>
            </a:r>
            <a:r>
              <a:rPr lang="ru-RU" sz="2400" kern="0" cap="none" dirty="0" smtClean="0">
                <a:solidFill>
                  <a:srgbClr val="C00000"/>
                </a:solidFill>
                <a:latin typeface="Times New Roman" panose="02020603050405020304" pitchFamily="18" charset="0"/>
                <a:cs typeface="Arial"/>
              </a:rPr>
              <a:t>ногти. </a:t>
            </a:r>
            <a:r>
              <a:rPr lang="ru-RU" sz="2400" i="1" kern="0" cap="none" dirty="0" smtClean="0">
                <a:solidFill>
                  <a:srgbClr val="000000"/>
                </a:solidFill>
                <a:latin typeface="Times New Roman" panose="02020603050405020304" pitchFamily="18" charset="0"/>
                <a:cs typeface="Arial"/>
              </a:rPr>
              <a:t>Пальцы </a:t>
            </a:r>
            <a:r>
              <a:rPr lang="ru-RU" sz="2400" i="1" kern="0" cap="none" dirty="0">
                <a:solidFill>
                  <a:srgbClr val="000000"/>
                </a:solidFill>
                <a:latin typeface="Times New Roman" panose="02020603050405020304" pitchFamily="18" charset="0"/>
                <a:cs typeface="Arial"/>
              </a:rPr>
              <a:t>от этого становятся неловкими и безобразно выглядят. Дети, которые постоянно обгрызают ногти, рискуют получить воспаление мякоти пальца, а оно бывает очень болезненным и может даже потребоваться операция для его лечения.</a:t>
            </a:r>
          </a:p>
          <a:p>
            <a:pPr marL="342900" lvl="0" indent="-342900" eaLnBrk="0" fontAlgn="base" hangingPunct="0">
              <a:lnSpc>
                <a:spcPct val="80000"/>
              </a:lnSpc>
              <a:spcBef>
                <a:spcPct val="20000"/>
              </a:spcBef>
              <a:spcAft>
                <a:spcPct val="0"/>
              </a:spcAft>
              <a:buClrTx/>
              <a:buFontTx/>
              <a:buChar char="•"/>
            </a:pPr>
            <a:r>
              <a:rPr lang="ru-RU" sz="2400" kern="0" cap="none" dirty="0">
                <a:solidFill>
                  <a:srgbClr val="C00000"/>
                </a:solidFill>
                <a:latin typeface="Times New Roman" panose="02020603050405020304" pitchFamily="18" charset="0"/>
                <a:cs typeface="Arial"/>
              </a:rPr>
              <a:t>2</a:t>
            </a:r>
            <a:r>
              <a:rPr lang="ru-RU" sz="2400" kern="0" cap="none" dirty="0" smtClean="0">
                <a:solidFill>
                  <a:srgbClr val="C00000"/>
                </a:solidFill>
                <a:latin typeface="Times New Roman" panose="02020603050405020304" pitchFamily="18" charset="0"/>
                <a:cs typeface="Arial"/>
              </a:rPr>
              <a:t>. Ногти </a:t>
            </a:r>
            <a:r>
              <a:rPr lang="ru-RU" sz="2400" kern="0" cap="none" dirty="0">
                <a:solidFill>
                  <a:srgbClr val="C00000"/>
                </a:solidFill>
                <a:latin typeface="Times New Roman" panose="02020603050405020304" pitchFamily="18" charset="0"/>
                <a:cs typeface="Arial"/>
              </a:rPr>
              <a:t>следует держать в чистоте. </a:t>
            </a:r>
            <a:r>
              <a:rPr lang="ru-RU" sz="2400" i="1" kern="0" cap="none" dirty="0">
                <a:solidFill>
                  <a:srgbClr val="000000"/>
                </a:solidFill>
                <a:latin typeface="Times New Roman" panose="02020603050405020304" pitchFamily="18" charset="0"/>
                <a:cs typeface="Arial"/>
              </a:rPr>
              <a:t>После игры на улице или работы по дому под ногтями часто скапливается грязь, что очень опасно для здоровья. Кроме того, грязные ногти вызывают у каждого опрятного человека отвращение. Чистить ногти совсем нетрудно, да и занимает это всего несколько секунд. А зато, какой эффект! Пусть ребенок сравнит чистые, аккуратные руки и руки с черной полоской под ногтями- совсем другой вид, на так ли?</a:t>
            </a:r>
          </a:p>
          <a:p>
            <a:endParaRPr lang="ru-RU" sz="2400" dirty="0" smtClean="0"/>
          </a:p>
          <a:p>
            <a:endParaRPr lang="ru-RU" sz="2400" dirty="0"/>
          </a:p>
        </p:txBody>
      </p:sp>
    </p:spTree>
    <p:extLst>
      <p:ext uri="{BB962C8B-B14F-4D97-AF65-F5344CB8AC3E}">
        <p14:creationId xmlns:p14="http://schemas.microsoft.com/office/powerpoint/2010/main" val="2107923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44700"/>
            <a:ext cx="10364451" cy="1184856"/>
          </a:xfrm>
        </p:spPr>
        <p:txBody>
          <a:bodyPr>
            <a:normAutofit/>
          </a:bodyPr>
          <a:lstStyle/>
          <a:p>
            <a:r>
              <a:rPr lang="ru-RU" sz="2800" b="1" kern="0" cap="none" dirty="0">
                <a:solidFill>
                  <a:srgbClr val="009999"/>
                </a:solidFill>
                <a:latin typeface="Arial"/>
                <a:cs typeface="Arial"/>
              </a:rPr>
              <a:t>Ковыряние в носу</a:t>
            </a:r>
            <a:endParaRPr lang="ru-RU" sz="20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913775" y="1242812"/>
            <a:ext cx="8606536" cy="4679144"/>
          </a:xfrm>
        </p:spPr>
        <p:txBody>
          <a:bodyPr>
            <a:normAutofit/>
          </a:bodyPr>
          <a:lstStyle/>
          <a:p>
            <a:pPr marL="342900" lvl="0" indent="-342900" eaLnBrk="0" fontAlgn="base" hangingPunct="0">
              <a:lnSpc>
                <a:spcPct val="100000"/>
              </a:lnSpc>
              <a:spcBef>
                <a:spcPct val="20000"/>
              </a:spcBef>
              <a:spcAft>
                <a:spcPct val="0"/>
              </a:spcAft>
              <a:buClrTx/>
              <a:buFontTx/>
              <a:buChar char="•"/>
            </a:pPr>
            <a:r>
              <a:rPr lang="ru-RU" sz="2400" i="1" kern="0" cap="none" dirty="0">
                <a:solidFill>
                  <a:srgbClr val="000000"/>
                </a:solidFill>
                <a:latin typeface="Times New Roman" panose="02020603050405020304" pitchFamily="18" charset="0"/>
                <a:cs typeface="Arial"/>
              </a:rPr>
              <a:t>Эта привычка в той или иной степени присуща, как ни прискорбно, практически всем. Ей даже посвящались научные исследования и придумали название — ринотиллексомания.</a:t>
            </a:r>
          </a:p>
          <a:p>
            <a:pPr marL="342900" lvl="0" indent="-342900" eaLnBrk="0" fontAlgn="base" hangingPunct="0">
              <a:lnSpc>
                <a:spcPct val="100000"/>
              </a:lnSpc>
              <a:spcBef>
                <a:spcPct val="20000"/>
              </a:spcBef>
              <a:spcAft>
                <a:spcPct val="0"/>
              </a:spcAft>
              <a:buClrTx/>
              <a:buNone/>
            </a:pPr>
            <a:r>
              <a:rPr lang="ru-RU" sz="2400" i="1" kern="0" cap="none" dirty="0">
                <a:solidFill>
                  <a:srgbClr val="000000"/>
                </a:solidFill>
                <a:latin typeface="Times New Roman" panose="02020603050405020304" pitchFamily="18" charset="0"/>
                <a:cs typeface="Arial"/>
              </a:rPr>
              <a:t>Однако если постоянно по поводу и без повода чистить нос таким способом, можно повредить слизистую оболочку носа, вызвать кровотечение, занести инфекцию .</a:t>
            </a:r>
          </a:p>
          <a:p>
            <a:endParaRPr lang="ru-RU" sz="2400" dirty="0"/>
          </a:p>
        </p:txBody>
      </p:sp>
    </p:spTree>
    <p:extLst>
      <p:ext uri="{BB962C8B-B14F-4D97-AF65-F5344CB8AC3E}">
        <p14:creationId xmlns:p14="http://schemas.microsoft.com/office/powerpoint/2010/main" val="2859215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83335"/>
            <a:ext cx="10364451" cy="862885"/>
          </a:xfrm>
        </p:spPr>
        <p:txBody>
          <a:bodyPr>
            <a:normAutofit/>
          </a:bodyPr>
          <a:lstStyle/>
          <a:p>
            <a:r>
              <a:rPr lang="ru-RU" sz="3200" b="1" kern="0" cap="none" dirty="0">
                <a:solidFill>
                  <a:srgbClr val="009999"/>
                </a:solidFill>
                <a:latin typeface="Arial"/>
                <a:cs typeface="Arial"/>
              </a:rPr>
              <a:t>Ковыряние в зубах</a:t>
            </a:r>
            <a:endParaRPr lang="ru-RU" sz="2400" dirty="0"/>
          </a:p>
        </p:txBody>
      </p:sp>
      <p:sp>
        <p:nvSpPr>
          <p:cNvPr id="5" name="Прямоугольник 4"/>
          <p:cNvSpPr/>
          <p:nvPr/>
        </p:nvSpPr>
        <p:spPr>
          <a:xfrm>
            <a:off x="1638300" y="1705020"/>
            <a:ext cx="8915400" cy="3490186"/>
          </a:xfrm>
          <a:prstGeom prst="rect">
            <a:avLst/>
          </a:prstGeom>
        </p:spPr>
        <p:txBody>
          <a:bodyPr wrap="square">
            <a:spAutoFit/>
          </a:bodyPr>
          <a:lstStyle/>
          <a:p>
            <a:pPr marL="342900" lvl="0" indent="-342900" eaLnBrk="0" fontAlgn="base" hangingPunct="0">
              <a:spcBef>
                <a:spcPct val="20000"/>
              </a:spcBef>
              <a:spcAft>
                <a:spcPct val="0"/>
              </a:spcAft>
              <a:buFontTx/>
              <a:buChar char="•"/>
            </a:pPr>
            <a:r>
              <a:rPr kumimoji="0" lang="ru-RU" sz="2400" b="1" i="1" u="none" strike="noStrike" kern="0" cap="none" spc="0" normalizeH="0" baseline="0" noProof="0" dirty="0" smtClean="0">
                <a:ln>
                  <a:noFill/>
                </a:ln>
                <a:solidFill>
                  <a:srgbClr val="000000"/>
                </a:solidFill>
                <a:effectLst/>
                <a:uLnTx/>
                <a:uFillTx/>
                <a:latin typeface="Times New Roman" panose="02020603050405020304" pitchFamily="18" charset="0"/>
                <a:cs typeface="Arial"/>
              </a:rPr>
              <a:t>Это та самая привычка, от которой стоматологи приходят в ужас.</a:t>
            </a:r>
          </a:p>
          <a:p>
            <a:pPr marL="342900" lvl="0" indent="-342900" eaLnBrk="0" fontAlgn="base" hangingPunct="0">
              <a:spcBef>
                <a:spcPct val="20000"/>
              </a:spcBef>
              <a:spcAft>
                <a:spcPct val="0"/>
              </a:spcAft>
            </a:pPr>
            <a:r>
              <a:rPr kumimoji="0" lang="ru-RU" sz="2400" b="1" i="1" u="none" strike="noStrike" kern="0" cap="none" spc="0" normalizeH="0" baseline="0" noProof="0" dirty="0" smtClean="0">
                <a:ln>
                  <a:noFill/>
                </a:ln>
                <a:solidFill>
                  <a:srgbClr val="000000"/>
                </a:solidFill>
                <a:effectLst/>
                <a:uLnTx/>
                <a:uFillTx/>
                <a:latin typeface="Times New Roman" panose="02020603050405020304" pitchFamily="18" charset="0"/>
                <a:cs typeface="Arial"/>
              </a:rPr>
              <a:t>Разные предметы травмируют эмаль и могут повредить дёсны. В результате стоматологические проблемы обеспечены. Если необходимо освободить от остатков пищи межзубные пространства, используйте специальную нить для зубов — флосс и приучайте ребенка полоскать рот после еды. По тем же причинам нельзя разгрызать орехи, сухарики, откусывать зубами нитки и открывать крышки. </a:t>
            </a:r>
          </a:p>
        </p:txBody>
      </p:sp>
    </p:spTree>
    <p:extLst>
      <p:ext uri="{BB962C8B-B14F-4D97-AF65-F5344CB8AC3E}">
        <p14:creationId xmlns:p14="http://schemas.microsoft.com/office/powerpoint/2010/main" val="2495964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34779"/>
            <a:ext cx="10364451" cy="1272745"/>
          </a:xfrm>
        </p:spPr>
        <p:txBody>
          <a:bodyPr>
            <a:normAutofit/>
          </a:bodyPr>
          <a:lstStyle/>
          <a:p>
            <a:r>
              <a:rPr lang="ru-RU" sz="2800" b="1" dirty="0" smtClean="0">
                <a:solidFill>
                  <a:srgbClr val="00B050"/>
                </a:solidFill>
                <a:latin typeface="Times New Roman" panose="02020603050405020304" pitchFamily="18" charset="0"/>
                <a:cs typeface="Times New Roman" panose="02020603050405020304" pitchFamily="18" charset="0"/>
              </a:rPr>
              <a:t>2-й тип вредных привычек</a:t>
            </a:r>
            <a:r>
              <a:rPr lang="ru-RU" sz="3200" b="1" dirty="0" smtClean="0">
                <a:solidFill>
                  <a:srgbClr val="00B050"/>
                </a:solidFill>
                <a:latin typeface="Times New Roman" panose="02020603050405020304" pitchFamily="18" charset="0"/>
                <a:cs typeface="Times New Roman" panose="02020603050405020304" pitchFamily="18" charset="0"/>
              </a:rPr>
              <a:t/>
            </a:r>
            <a:br>
              <a:rPr lang="ru-RU" sz="3200" b="1" dirty="0" smtClean="0">
                <a:solidFill>
                  <a:srgbClr val="00B050"/>
                </a:solidFill>
                <a:latin typeface="Times New Roman" panose="02020603050405020304" pitchFamily="18" charset="0"/>
                <a:cs typeface="Times New Roman" panose="02020603050405020304" pitchFamily="18" charset="0"/>
              </a:rPr>
            </a:br>
            <a:r>
              <a:rPr lang="ru-RU" sz="2400" b="1" dirty="0" smtClean="0">
                <a:solidFill>
                  <a:srgbClr val="00B050"/>
                </a:solidFill>
                <a:latin typeface="Times New Roman" panose="02020603050405020304" pitchFamily="18" charset="0"/>
                <a:cs typeface="Times New Roman" panose="02020603050405020304" pitchFamily="18" charset="0"/>
              </a:rPr>
              <a:t>Невротические привычки</a:t>
            </a:r>
            <a:endParaRPr lang="ru-RU" sz="3200" b="1" dirty="0">
              <a:solidFill>
                <a:srgbClr val="00B05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1460500" y="1507524"/>
            <a:ext cx="8604078" cy="4459760"/>
          </a:xfrm>
        </p:spPr>
        <p:txBody>
          <a:bodyPr/>
          <a:lstStyle/>
          <a:p>
            <a:pPr>
              <a:lnSpc>
                <a:spcPct val="107000"/>
              </a:lnSpc>
              <a:spcAft>
                <a:spcPts val="800"/>
              </a:spcAft>
            </a:pPr>
            <a:r>
              <a:rPr lang="ru-RU" sz="1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невротические </a:t>
            </a:r>
            <a:r>
              <a:rPr lang="ru-RU" sz="1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привычки, связанные с патологическими проявлениями со стороны нервной системы в ответ на стресс, разовый или постоянный, на неправильное поведение взрослых, стремящихся искоренить, а вместо этого, наоборот, закрепляющих эти привычки. Речь идёт о таких вредных привычках, </a:t>
            </a:r>
            <a:r>
              <a:rPr lang="ru-RU" sz="18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 </a:t>
            </a:r>
            <a:r>
              <a:rPr lang="ru-RU" sz="1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энурез (непроизвольное мочеиспускание), энкопрез (недержание кала), навязчивые движения рук (пальцевой невроз) или лица, головы, тела, плечевого пояса (тики) и др.</a:t>
            </a:r>
            <a:endParaRPr lang="ru-RU" sz="1400" b="1" i="1" dirty="0">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907404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97709"/>
            <a:ext cx="10364451" cy="1260388"/>
          </a:xfrm>
        </p:spPr>
        <p:txBody>
          <a:bodyPr>
            <a:normAutofit/>
          </a:bodyPr>
          <a:lstStyle/>
          <a:p>
            <a:r>
              <a:rPr lang="ru-RU" sz="2800" b="1" dirty="0" smtClean="0">
                <a:solidFill>
                  <a:schemeClr val="tx2"/>
                </a:solidFill>
                <a:latin typeface="Times New Roman" panose="02020603050405020304" pitchFamily="18" charset="0"/>
                <a:cs typeface="Times New Roman" panose="02020603050405020304" pitchFamily="18" charset="0"/>
              </a:rPr>
              <a:t>3-й тип вредных привычек</a:t>
            </a:r>
            <a:r>
              <a:rPr lang="ru-RU" sz="2400" b="1" dirty="0" smtClean="0">
                <a:solidFill>
                  <a:schemeClr val="tx2"/>
                </a:solidFill>
                <a:latin typeface="Times New Roman" panose="02020603050405020304" pitchFamily="18" charset="0"/>
                <a:cs typeface="Times New Roman" panose="02020603050405020304" pitchFamily="18" charset="0"/>
              </a:rPr>
              <a:t/>
            </a:r>
            <a:br>
              <a:rPr lang="ru-RU" sz="2400" b="1" dirty="0" smtClean="0">
                <a:solidFill>
                  <a:schemeClr val="tx2"/>
                </a:solidFill>
                <a:latin typeface="Times New Roman" panose="02020603050405020304" pitchFamily="18" charset="0"/>
                <a:cs typeface="Times New Roman" panose="02020603050405020304" pitchFamily="18" charset="0"/>
              </a:rPr>
            </a:br>
            <a:r>
              <a:rPr lang="ru-RU" sz="2400" b="1" dirty="0" smtClean="0">
                <a:solidFill>
                  <a:schemeClr val="tx2"/>
                </a:solidFill>
                <a:latin typeface="Times New Roman" panose="02020603050405020304" pitchFamily="18" charset="0"/>
                <a:cs typeface="Times New Roman" panose="02020603050405020304" pitchFamily="18" charset="0"/>
              </a:rPr>
              <a:t>ПРИВЫЧКИ, связанные с избалованностью</a:t>
            </a:r>
            <a:endParaRPr lang="ru-RU" sz="2400" b="1" dirty="0">
              <a:solidFill>
                <a:schemeClr val="tx2"/>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1210790" y="1458097"/>
            <a:ext cx="9770419" cy="4307703"/>
          </a:xfrm>
        </p:spPr>
        <p:txBody>
          <a:bodyPr>
            <a:normAutofit fontScale="92500" lnSpcReduction="10000"/>
          </a:bodyPr>
          <a:lstStyle/>
          <a:p>
            <a:pPr>
              <a:lnSpc>
                <a:spcPct val="107000"/>
              </a:lnSpc>
              <a:spcAft>
                <a:spcPts val="800"/>
              </a:spcAft>
            </a:pPr>
            <a:r>
              <a:rPr lang="ru-RU" sz="1900" b="1" i="1" dirty="0" smtClean="0">
                <a:latin typeface="Times New Roman" panose="02020603050405020304" pitchFamily="18" charset="0"/>
                <a:cs typeface="Times New Roman" panose="02020603050405020304" pitchFamily="18" charset="0"/>
              </a:rPr>
              <a:t>Это привычки идут из семьи.</a:t>
            </a:r>
            <a:r>
              <a:rPr lang="ru-RU" sz="19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Это капризы и слёзы на тему «не могу, не хочу, не буду», до боли знакомые всем. Ребёнок, привыкший дома к мгновенному удовлетворению всех желаний, не умеющий и не желающий самостоятельно одеваться, есть, играть, требующий постоянного внимания и ждущий, что все его будут развлекать, первые дни и даже месяцы в детском саду не понимает, почему здесь всё иначе, чем дома. Большинство детей, воспитывающихся дома как «кумир семьи», искренне не способны не только учитывать чужую точку зрения, а просто убеждены, что значения имеют только их желания. Они не ведают слов «нельзя», «не надо», не представляют себе, что, значит, слушаться, не малейший отказ со стороны взрослых или других детей обижаются и </a:t>
            </a:r>
            <a:r>
              <a:rPr lang="ru-RU" sz="1900" b="1"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сердятся. </a:t>
            </a:r>
            <a:r>
              <a:rPr lang="ru-RU" sz="1900" b="1" i="1" dirty="0" smtClean="0">
                <a:solidFill>
                  <a:srgbClr val="000000"/>
                </a:solidFill>
                <a:latin typeface="Times New Roman" panose="02020603050405020304" pitchFamily="18" charset="0"/>
                <a:ea typeface="Calibri" panose="020F0502020204030204" pitchFamily="34" charset="0"/>
              </a:rPr>
              <a:t>Твёрдое</a:t>
            </a:r>
            <a:r>
              <a:rPr lang="ru-RU" sz="1900" b="1" i="1" dirty="0">
                <a:solidFill>
                  <a:srgbClr val="000000"/>
                </a:solidFill>
                <a:latin typeface="Times New Roman" panose="02020603050405020304" pitchFamily="18" charset="0"/>
                <a:ea typeface="Calibri" panose="020F0502020204030204" pitchFamily="34" charset="0"/>
              </a:rPr>
              <a:t>, но благожелательное отношение педагога, положительный пример других детей и, конечно, контакт с семьёй воспитанника – залог успеха</a:t>
            </a:r>
            <a:r>
              <a:rPr lang="ru-RU" sz="1700" dirty="0">
                <a:solidFill>
                  <a:srgbClr val="000000"/>
                </a:solidFill>
                <a:latin typeface="Times New Roman" panose="02020603050405020304" pitchFamily="18" charset="0"/>
                <a:ea typeface="Calibri" panose="020F0502020204030204" pitchFamily="34" charset="0"/>
              </a:rPr>
              <a:t>.</a:t>
            </a:r>
            <a:endParaRPr lang="ru-RU" sz="1700" dirty="0">
              <a:latin typeface="Calibri" panose="020F0502020204030204" pitchFamily="34" charset="0"/>
              <a:ea typeface="Calibri" panose="020F0502020204030204" pitchFamily="34"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313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27100" y="259492"/>
            <a:ext cx="9474200" cy="6091881"/>
          </a:xfrm>
        </p:spPr>
        <p:txBody>
          <a:bodyPr/>
          <a:lstStyle/>
          <a:p>
            <a:pPr marL="342900" lvl="0" indent="-342900" eaLnBrk="0" fontAlgn="base" hangingPunct="0">
              <a:lnSpc>
                <a:spcPct val="100000"/>
              </a:lnSpc>
              <a:spcBef>
                <a:spcPct val="20000"/>
              </a:spcBef>
              <a:spcAft>
                <a:spcPct val="0"/>
              </a:spcAft>
              <a:buClrTx/>
              <a:buFontTx/>
              <a:buChar char="•"/>
            </a:pPr>
            <a:endParaRPr lang="ru-RU" sz="2800" b="1" i="1" kern="0" cap="none" dirty="0" smtClean="0">
              <a:solidFill>
                <a:srgbClr val="000000"/>
              </a:solidFill>
              <a:latin typeface="Times New Roman" panose="02020603050405020304" pitchFamily="18" charset="0"/>
              <a:cs typeface="Arial"/>
            </a:endParaRPr>
          </a:p>
          <a:p>
            <a:pPr lvl="0" eaLnBrk="0" fontAlgn="base" hangingPunct="0">
              <a:lnSpc>
                <a:spcPct val="100000"/>
              </a:lnSpc>
              <a:spcBef>
                <a:spcPct val="20000"/>
              </a:spcBef>
              <a:spcAft>
                <a:spcPct val="0"/>
              </a:spcAft>
              <a:buClrTx/>
            </a:pPr>
            <a:r>
              <a:rPr lang="ru-RU" sz="2800" i="1" kern="0" cap="none" dirty="0" smtClean="0">
                <a:solidFill>
                  <a:srgbClr val="000000"/>
                </a:solidFill>
                <a:latin typeface="Times New Roman" panose="02020603050405020304" pitchFamily="18" charset="0"/>
                <a:cs typeface="Arial"/>
              </a:rPr>
              <a:t>Вредные </a:t>
            </a:r>
            <a:r>
              <a:rPr lang="ru-RU" sz="2800" i="1" kern="0" cap="none" dirty="0">
                <a:solidFill>
                  <a:srgbClr val="000000"/>
                </a:solidFill>
                <a:latin typeface="Times New Roman" panose="02020603050405020304" pitchFamily="18" charset="0"/>
                <a:cs typeface="Arial"/>
              </a:rPr>
              <a:t>привычки – это наши коварные враги, они доставляют нам удовольствие и потихоньку отравляют нам жизнь, наносят огромный вред нашему здоровью. Вредные привычки могут появиться в любом возрасте. Они растут и меняются вместе с нами.</a:t>
            </a:r>
          </a:p>
          <a:p>
            <a:pPr marL="342900" lvl="0" indent="-342900" eaLnBrk="0" fontAlgn="base" hangingPunct="0">
              <a:lnSpc>
                <a:spcPct val="100000"/>
              </a:lnSpc>
              <a:spcBef>
                <a:spcPts val="0"/>
              </a:spcBef>
              <a:spcAft>
                <a:spcPct val="0"/>
              </a:spcAft>
              <a:buClrTx/>
              <a:buFontTx/>
              <a:buChar char="•"/>
            </a:pPr>
            <a:r>
              <a:rPr lang="ru-RU" sz="2800" i="1" kern="0" cap="none" dirty="0">
                <a:solidFill>
                  <a:srgbClr val="000000"/>
                </a:solidFill>
                <a:latin typeface="Times New Roman" panose="02020603050405020304" pitchFamily="18" charset="0"/>
                <a:cs typeface="Arial"/>
              </a:rPr>
              <a:t>У каждого из нас есть и хорошие привычки и плохие. Но с вредными привычками надо бороться, а сила воли  поможет их победить.</a:t>
            </a:r>
            <a:r>
              <a:rPr lang="ru-RU" sz="4000" kern="0" cap="none" dirty="0">
                <a:solidFill>
                  <a:srgbClr val="000000"/>
                </a:solidFill>
                <a:latin typeface="Arial"/>
                <a:cs typeface="Arial"/>
              </a:rPr>
              <a:t> </a:t>
            </a:r>
          </a:p>
          <a:p>
            <a:pPr marL="0" lvl="0" indent="0" eaLnBrk="0" fontAlgn="base" hangingPunct="0">
              <a:lnSpc>
                <a:spcPct val="100000"/>
              </a:lnSpc>
              <a:spcBef>
                <a:spcPct val="20000"/>
              </a:spcBef>
              <a:spcAft>
                <a:spcPct val="0"/>
              </a:spcAft>
              <a:buClrTx/>
              <a:buNone/>
            </a:pPr>
            <a:endParaRPr lang="ru-RU" sz="3200" kern="0" cap="none" dirty="0">
              <a:solidFill>
                <a:srgbClr val="000000"/>
              </a:solidFill>
              <a:latin typeface="Arial"/>
              <a:cs typeface="Arial"/>
            </a:endParaRPr>
          </a:p>
          <a:p>
            <a:pPr marL="342900" lvl="0" indent="-342900" eaLnBrk="0" fontAlgn="base" hangingPunct="0">
              <a:lnSpc>
                <a:spcPct val="100000"/>
              </a:lnSpc>
              <a:spcBef>
                <a:spcPct val="20000"/>
              </a:spcBef>
              <a:spcAft>
                <a:spcPct val="0"/>
              </a:spcAft>
              <a:buClrTx/>
              <a:buNone/>
            </a:pPr>
            <a:endParaRPr lang="ru-RU" sz="3200" b="1" kern="0" cap="none" dirty="0">
              <a:solidFill>
                <a:srgbClr val="00B050"/>
              </a:solidFill>
              <a:latin typeface="Arial"/>
              <a:cs typeface="Arial"/>
            </a:endParaRPr>
          </a:p>
        </p:txBody>
      </p:sp>
    </p:spTree>
    <p:extLst>
      <p:ext uri="{BB962C8B-B14F-4D97-AF65-F5344CB8AC3E}">
        <p14:creationId xmlns:p14="http://schemas.microsoft.com/office/powerpoint/2010/main" val="2353210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TM04033925[[fn=Капля]]</Template>
  <TotalTime>225</TotalTime>
  <Words>842</Words>
  <Application>Microsoft Office PowerPoint</Application>
  <PresentationFormat>Широкоэкранный</PresentationFormat>
  <Paragraphs>37</Paragraphs>
  <Slides>10</Slides>
  <Notes>4</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Times New Roman</vt:lpstr>
      <vt:lpstr>Tw Cen MT</vt:lpstr>
      <vt:lpstr>Капля</vt:lpstr>
      <vt:lpstr>Наши умные дети без вредных привычек</vt:lpstr>
      <vt:lpstr>Актуальность</vt:lpstr>
      <vt:lpstr>1-й тип вредных привычек. Привычка грызть ногти.</vt:lpstr>
      <vt:lpstr>Есть два важных правила, касающихся ногтей и ухода за ними.  Эти правила должен запомнить каждый </vt:lpstr>
      <vt:lpstr>Ковыряние в носу</vt:lpstr>
      <vt:lpstr>Ковыряние в зубах</vt:lpstr>
      <vt:lpstr>2-й тип вредных привычек Невротические привычки</vt:lpstr>
      <vt:lpstr>3-й тип вредных привычек ПРИВЫЧКИ, связанные с избалованностью</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Наши умные дети без вредных привычек</dc:title>
  <dc:creator>Lana</dc:creator>
  <cp:lastModifiedBy>Lana</cp:lastModifiedBy>
  <cp:revision>24</cp:revision>
  <dcterms:created xsi:type="dcterms:W3CDTF">2015-03-18T13:57:50Z</dcterms:created>
  <dcterms:modified xsi:type="dcterms:W3CDTF">2015-07-11T14:13:56Z</dcterms:modified>
</cp:coreProperties>
</file>