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6B4D"/>
    <a:srgbClr val="928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19D7-BA9E-4559-B636-869DA433D48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МБОУ СОШ с.Наскафтым   Е.Я.Артемьева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CF5B6-839B-4044-98E2-E4C91E10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1876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2CC4-8BB8-429B-B939-43CDD9E64D38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МБОУ СОШ с.Наскафтым   Е.Я.Артемьева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8A2B1-F7B3-4EC1-B80F-DA589C3E7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52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МБОУ СОШ с.Наскафтым   Е.Я.Артемьева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9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МБОУ СОШ с.Наскафтым   Е.Я.Артемьева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2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04496-17FC-41EC-AADA-4D701F0645AE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4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8262E-3299-4EC9-9A60-945CBC16033E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70597-9E1D-4851-8178-701F5763FBAD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E2007-8CA4-4C7F-B922-EC68B42D294F}" type="datetime1">
              <a:rPr lang="ru-RU" smtClean="0"/>
              <a:t>15.11.2015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941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E2007-8CA4-4C7F-B922-EC68B42D294F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079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6F3D0-9CFF-415F-9728-77E06E090900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5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7428-2C68-4BFA-8AA7-B4C2C40D92B9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2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2D1D7-9C20-4AC8-95FD-644AFC1A8DD6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8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3B04F-0D2B-4A91-A366-4D3217BD0387}" type="datetime1">
              <a:rPr lang="ru-RU" smtClean="0"/>
              <a:t>15.11.2015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63934-4EF5-4FA7-B6C3-1ACC56B06E4C}" type="datetime1">
              <a:rPr lang="ru-RU" smtClean="0"/>
              <a:t>15.11.2015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4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67522-4D0A-43FC-821B-2F6BFC53478D}" type="datetime1">
              <a:rPr lang="ru-RU" smtClean="0"/>
              <a:t>15.11.2015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D5036-88FC-42AA-9F3C-F8886D7F4AAE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4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1A17B-D5BA-46A2-B601-F030D17BC775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EE2007-8CA4-4C7F-B922-EC68B42D294F}" type="datetime1">
              <a:rPr lang="ru-RU" smtClean="0"/>
              <a:t>15.11.2015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9;&#1082;&#1072;&#1079;&#1086;&#1095;&#1085;&#1099;&#1077;%20&#1078;&#1080;&#1074;&#1086;&#1090;&#1085;&#1099;&#1077;&amp;stype=image&amp;lr=49&amp;noreask=1&amp;source=wiz" TargetMode="External"/><Relationship Id="rId2" Type="http://schemas.openxmlformats.org/officeDocument/2006/relationships/hyperlink" Target="https://yandex.ru/images/search?text=&#1078;&#1080;&#1074;&#1086;&#1090;&#1085;&#1099;&#1077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458200" cy="99149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/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МИР ФАНТАЗИИ.</a:t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/>
            </a: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</a:t>
            </a:r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«ОБЪЕДИНЕНИЕ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»</a:t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/>
            </a: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/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</a:b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Рисунок 19" descr="Описание: d_o_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240" y="2276872"/>
            <a:ext cx="51435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620043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МБОУ СОШ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с.Наскафтым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Е.Я.Артемьева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9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686800" cy="72008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50702"/>
          </a:xfrm>
        </p:spPr>
        <p:txBody>
          <a:bodyPr>
            <a:normAutofit/>
          </a:bodyPr>
          <a:lstStyle/>
          <a:p>
            <a:pPr marL="0" lvl="0" indent="0">
              <a:buClr>
                <a:srgbClr val="759AA5"/>
              </a:buClr>
              <a:buNone/>
            </a:pPr>
            <a:r>
              <a:rPr lang="ru-RU" sz="2400" b="1" dirty="0">
                <a:solidFill>
                  <a:srgbClr val="1D3641">
                    <a:lumMod val="75000"/>
                    <a:lumOff val="25000"/>
                  </a:srgbClr>
                </a:solidFill>
                <a:latin typeface="Cambria"/>
                <a:ea typeface="Calibri"/>
                <a:cs typeface="Times New Roman"/>
              </a:rPr>
              <a:t>6. РАБОТА В ГРУППАХ «НОВЫЕ ЖИВОТНЫЕ» </a:t>
            </a:r>
            <a:endParaRPr lang="ru-RU" sz="2400" dirty="0">
              <a:solidFill>
                <a:srgbClr val="1D36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7983" y="5661248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- Нарисовать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и рассказать об их особенностях.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888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759AA5"/>
              </a:buClr>
              <a:buSzPct val="70000"/>
            </a:pPr>
            <a:endParaRPr lang="ru-RU" sz="2400" b="1" dirty="0" smtClean="0">
              <a:solidFill>
                <a:srgbClr val="1D3641">
                  <a:lumMod val="75000"/>
                  <a:lumOff val="25000"/>
                </a:srgbClr>
              </a:solidFill>
            </a:endParaRPr>
          </a:p>
          <a:p>
            <a:pPr lvl="0">
              <a:spcBef>
                <a:spcPct val="20000"/>
              </a:spcBef>
              <a:buClr>
                <a:srgbClr val="759AA5"/>
              </a:buClr>
              <a:buSzPct val="70000"/>
            </a:pPr>
            <a:r>
              <a:rPr lang="ru-RU" sz="2400" b="1" dirty="0" smtClean="0">
                <a:solidFill>
                  <a:srgbClr val="1D3641">
                    <a:lumMod val="75000"/>
                    <a:lumOff val="25000"/>
                  </a:srgbClr>
                </a:solidFill>
              </a:rPr>
              <a:t>1 </a:t>
            </a:r>
            <a:r>
              <a:rPr lang="ru-RU" sz="2400" b="1" dirty="0">
                <a:solidFill>
                  <a:srgbClr val="1D3641">
                    <a:lumMod val="75000"/>
                    <a:lumOff val="25000"/>
                  </a:srgbClr>
                </a:solidFill>
              </a:rPr>
              <a:t>группа - </a:t>
            </a:r>
            <a:r>
              <a:rPr lang="ru-RU" sz="3200" b="1" dirty="0" err="1">
                <a:solidFill>
                  <a:srgbClr val="1D3641">
                    <a:lumMod val="75000"/>
                    <a:lumOff val="25000"/>
                  </a:srgbClr>
                </a:solidFill>
              </a:rPr>
              <a:t>жиразьяна</a:t>
            </a:r>
            <a:r>
              <a:rPr lang="ru-RU" sz="4000" b="1" dirty="0">
                <a:solidFill>
                  <a:srgbClr val="1D3641">
                    <a:lumMod val="75000"/>
                    <a:lumOff val="25000"/>
                  </a:srgbClr>
                </a:solidFill>
              </a:rPr>
              <a:t>   </a:t>
            </a:r>
            <a:r>
              <a:rPr lang="ru-RU" sz="2400" b="1" dirty="0" smtClean="0">
                <a:solidFill>
                  <a:srgbClr val="1D3641">
                    <a:lumMod val="75000"/>
                    <a:lumOff val="25000"/>
                  </a:srgbClr>
                </a:solidFill>
              </a:rPr>
              <a:t>  </a:t>
            </a:r>
            <a:r>
              <a:rPr lang="ru-RU" sz="2400" b="1" dirty="0">
                <a:solidFill>
                  <a:srgbClr val="1D3641">
                    <a:lumMod val="75000"/>
                    <a:lumOff val="25000"/>
                  </a:srgbClr>
                </a:solidFill>
              </a:rPr>
              <a:t>2 группа -</a:t>
            </a:r>
            <a:r>
              <a:rPr lang="ru-RU" sz="3200" b="1" dirty="0" err="1">
                <a:solidFill>
                  <a:srgbClr val="1D3641">
                    <a:lumMod val="75000"/>
                    <a:lumOff val="25000"/>
                  </a:srgbClr>
                </a:solidFill>
              </a:rPr>
              <a:t>лошаведь</a:t>
            </a:r>
            <a:r>
              <a:rPr lang="ru-RU" sz="3200" b="1" dirty="0">
                <a:solidFill>
                  <a:srgbClr val="1D3641">
                    <a:lumMod val="75000"/>
                    <a:lumOff val="25000"/>
                  </a:srgbClr>
                </a:solidFill>
              </a:rPr>
              <a:t> </a:t>
            </a:r>
          </a:p>
        </p:txBody>
      </p:sp>
      <p:pic>
        <p:nvPicPr>
          <p:cNvPr id="5122" name="Picture 2" descr="http://cdn.prubuy.com/img/sku/sem3-idn.s3-website-us-east-1.amazonaws.com/43af291e45c1caccba5d7a770e637f4d,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0" y="3434091"/>
            <a:ext cx="2214814" cy="221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nissa-biysk.net/e107_plugins/catalog/pic/big/0921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2251119" cy="225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20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12776"/>
            <a:ext cx="3929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mbria"/>
                <a:ea typeface="Calibri"/>
                <a:cs typeface="Times New Roman"/>
              </a:rPr>
              <a:t>7. ПОДВЕДЕНИЕ </a:t>
            </a:r>
            <a:r>
              <a:rPr lang="ru-RU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mbria"/>
                <a:ea typeface="Calibri"/>
                <a:cs typeface="Times New Roman"/>
              </a:rPr>
              <a:t>ИТОГОВ. </a:t>
            </a:r>
            <a:endParaRPr lang="ru-RU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83658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2"/>
                </a:solidFill>
                <a:latin typeface="Cambria"/>
                <a:ea typeface="Calibri"/>
                <a:cs typeface="Times New Roman"/>
              </a:rPr>
              <a:t>- Дорисовывать в сказочное животное </a:t>
            </a:r>
            <a:r>
              <a:rPr lang="ru-RU" b="1" dirty="0">
                <a:solidFill>
                  <a:schemeClr val="accent2"/>
                </a:solidFill>
                <a:latin typeface="Cambria"/>
                <a:ea typeface="Calibri"/>
                <a:cs typeface="Times New Roman"/>
              </a:rPr>
              <a:t>(стирать ничего нельзя).</a:t>
            </a:r>
            <a:endParaRPr lang="ru-RU" sz="1600" b="1" dirty="0">
              <a:solidFill>
                <a:schemeClr val="accent2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 descr="http://funforkids.ru/paint/rabbit/rabbit00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3"/>
          <a:stretch/>
        </p:blipFill>
        <p:spPr bwMode="auto">
          <a:xfrm>
            <a:off x="2987824" y="1739177"/>
            <a:ext cx="4504421" cy="406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40713" y="622130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b="1" dirty="0">
                <a:solidFill>
                  <a:schemeClr val="accent2"/>
                </a:solidFill>
                <a:latin typeface="Bookman Old Style" pitchFamily="18" charset="0"/>
              </a:rPr>
              <a:t>МБОУ СОШ </a:t>
            </a:r>
            <a:r>
              <a:rPr lang="ru-RU" sz="1400" b="1" dirty="0" err="1">
                <a:solidFill>
                  <a:schemeClr val="accent2"/>
                </a:solidFill>
                <a:latin typeface="Bookman Old Style" pitchFamily="18" charset="0"/>
              </a:rPr>
              <a:t>с.Наскафтым</a:t>
            </a:r>
            <a:endParaRPr lang="ru-RU" sz="1400" b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 lvl="0" algn="ctr"/>
            <a:r>
              <a:rPr lang="ru-RU" sz="1400" b="1" dirty="0" err="1">
                <a:solidFill>
                  <a:schemeClr val="accent2"/>
                </a:solidFill>
                <a:latin typeface="Bookman Old Style" pitchFamily="18" charset="0"/>
              </a:rPr>
              <a:t>Е.Я.Артемьева</a:t>
            </a:r>
            <a:endParaRPr lang="ru-RU" sz="1400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Картинки –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2"/>
              </a:rPr>
              <a:t>https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2"/>
              </a:rPr>
              <a:t>://yandex.ru/images/search?text=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2"/>
              </a:rPr>
              <a:t>животные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https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://yandex.ru/images/search?text=</a:t>
            </a:r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сказочные%20животные&amp;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stype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=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image&amp;lr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=49&amp;noreask=1&amp;source=wiz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5949280"/>
            <a:ext cx="2690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dirty="0">
                <a:solidFill>
                  <a:srgbClr val="333399"/>
                </a:solidFill>
                <a:latin typeface="Bookman Old Style" pitchFamily="18" charset="0"/>
              </a:rPr>
              <a:t>МБОУ СОШ </a:t>
            </a:r>
            <a:r>
              <a:rPr lang="ru-RU" sz="1400" b="1" dirty="0" err="1" smtClean="0">
                <a:solidFill>
                  <a:srgbClr val="333399"/>
                </a:solidFill>
                <a:latin typeface="Bookman Old Style" pitchFamily="18" charset="0"/>
              </a:rPr>
              <a:t>с.Наскафтым</a:t>
            </a:r>
            <a:endParaRPr lang="ru-RU" sz="1400" b="1" dirty="0" smtClean="0">
              <a:solidFill>
                <a:srgbClr val="333399"/>
              </a:solidFill>
              <a:latin typeface="Bookman Old Style" pitchFamily="18" charset="0"/>
            </a:endParaRPr>
          </a:p>
          <a:p>
            <a:pPr lvl="0" algn="ctr"/>
            <a:r>
              <a:rPr lang="ru-RU" sz="1400" b="1" dirty="0" err="1">
                <a:solidFill>
                  <a:srgbClr val="333399"/>
                </a:solidFill>
                <a:latin typeface="Bookman Old Style" pitchFamily="18" charset="0"/>
              </a:rPr>
              <a:t>Е.Я.Артемьева</a:t>
            </a:r>
            <a:endParaRPr lang="ru-RU" sz="1400" b="1" dirty="0">
              <a:solidFill>
                <a:srgbClr val="333399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4163"/>
            <a:ext cx="8740080" cy="722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1. УПРАЖНЕНИЕ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«КТО БОЛЬШЕ ЗНАЕТ?»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2867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Называть 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разных </a:t>
            </a: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животных.</a:t>
            </a:r>
          </a:p>
          <a:p>
            <a:endParaRPr lang="ru-RU" sz="2400" dirty="0" smtClean="0">
              <a:solidFill>
                <a:srgbClr val="896B4D"/>
              </a:solidFill>
              <a:latin typeface="Cambria"/>
              <a:ea typeface="Calibri"/>
              <a:cs typeface="Times New Roman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Кто 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не знает или повторяет уже сказанное  — садится. </a:t>
            </a:r>
            <a:endParaRPr lang="ru-RU" sz="2400" dirty="0">
              <a:solidFill>
                <a:srgbClr val="896B4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607317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b="1" dirty="0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МБОУ СОШ </a:t>
            </a:r>
            <a:r>
              <a:rPr lang="ru-RU" sz="1400" b="1" dirty="0" err="1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с.Наскафтым</a:t>
            </a:r>
            <a:endParaRPr lang="ru-RU" sz="1400" b="1" dirty="0">
              <a:solidFill>
                <a:srgbClr val="CFC60D">
                  <a:lumMod val="50000"/>
                </a:srgbClr>
              </a:solidFill>
              <a:latin typeface="Bookman Old Style" pitchFamily="18" charset="0"/>
            </a:endParaRPr>
          </a:p>
          <a:p>
            <a:pPr lvl="0" algn="ctr"/>
            <a:r>
              <a:rPr lang="ru-RU" sz="1400" b="1" dirty="0" err="1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Е.Я.Артемьева</a:t>
            </a:r>
            <a:endParaRPr lang="ru-RU" sz="1400" b="1" dirty="0">
              <a:solidFill>
                <a:srgbClr val="CFC60D">
                  <a:lumMod val="50000"/>
                </a:srgb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4163"/>
            <a:ext cx="8668072" cy="650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2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. ИГРА «ДА-НЕТКА»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iskra-et.ru/media/iskraetru/73/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93" y="2132856"/>
            <a:ext cx="2562672" cy="189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3647206"/>
            <a:ext cx="825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комар</a:t>
            </a:r>
            <a:endParaRPr lang="ru-RU" dirty="0"/>
          </a:p>
        </p:txBody>
      </p:sp>
      <p:pic>
        <p:nvPicPr>
          <p:cNvPr id="2052" name="Picture 4" descr="https://im2-tub-ru.yandex.net/i?id=7bcc29030204d0ace8a9983b3ba26e71&amp;n=33&amp;h=190&amp;w=2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995" y="1402196"/>
            <a:ext cx="20288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32826" y="2810804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змея</a:t>
            </a:r>
            <a:endParaRPr lang="ru-RU" dirty="0"/>
          </a:p>
        </p:txBody>
      </p:sp>
      <p:pic>
        <p:nvPicPr>
          <p:cNvPr id="2054" name="Picture 6" descr="http://www.tatmania.com/shar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70" y="3289818"/>
            <a:ext cx="4762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40352" y="5444981"/>
            <a:ext cx="82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акула</a:t>
            </a:r>
            <a:endParaRPr lang="ru-RU" dirty="0"/>
          </a:p>
        </p:txBody>
      </p:sp>
      <p:pic>
        <p:nvPicPr>
          <p:cNvPr id="2056" name="Picture 8" descr="https://im0-tub-ru.yandex.net/i?id=6bb19860522f35fe8a49e886a76f9c8c&amp;n=33&amp;h=190&amp;w=1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36" y="4215696"/>
            <a:ext cx="1872208" cy="237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97019" y="609329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олень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66118" y="627796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b="1" dirty="0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МБОУ СОШ </a:t>
            </a:r>
            <a:r>
              <a:rPr lang="ru-RU" sz="1400" b="1" dirty="0" err="1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с.Наскафтым</a:t>
            </a:r>
            <a:endParaRPr lang="ru-RU" sz="1400" b="1" dirty="0">
              <a:solidFill>
                <a:srgbClr val="CFC60D">
                  <a:lumMod val="50000"/>
                </a:srgbClr>
              </a:solidFill>
              <a:latin typeface="Bookman Old Style" pitchFamily="18" charset="0"/>
            </a:endParaRPr>
          </a:p>
          <a:p>
            <a:pPr lvl="0" algn="ctr"/>
            <a:r>
              <a:rPr lang="ru-RU" sz="1400" b="1" dirty="0" err="1">
                <a:solidFill>
                  <a:srgbClr val="CFC60D">
                    <a:lumMod val="50000"/>
                  </a:srgbClr>
                </a:solidFill>
                <a:latin typeface="Bookman Old Style" pitchFamily="18" charset="0"/>
              </a:rPr>
              <a:t>Е.Я.Артемьева</a:t>
            </a:r>
            <a:endParaRPr lang="ru-RU" sz="1400" b="1" dirty="0">
              <a:solidFill>
                <a:srgbClr val="CFC60D">
                  <a:lumMod val="50000"/>
                </a:srgb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53" y="980728"/>
            <a:ext cx="8686800" cy="506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3.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УПРАЖНЕНИЕ «НОВЫЕ НАЗВАНИЯ»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2400" dirty="0" smtClean="0">
              <a:solidFill>
                <a:srgbClr val="FFAD1C">
                  <a:lumMod val="50000"/>
                </a:srgbClr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896B4D"/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— Когда 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мы употребляем слова, называющие, неживые предметы, то часто сразу по названию понятно  — что это за предмет, что он делает, зачем нужен. Например, самолет  — летает сам, пылесос  — сосет пыль, расческа  — расчесывает и </a:t>
            </a: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т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. д. </a:t>
            </a:r>
            <a:endParaRPr lang="ru-RU" sz="2400" dirty="0" smtClean="0">
              <a:solidFill>
                <a:srgbClr val="896B4D"/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896B4D"/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— </a:t>
            </a: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Можете ли 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вы привести свои подобные примеры?</a:t>
            </a:r>
            <a:endParaRPr lang="ru-RU" sz="2400" dirty="0">
              <a:solidFill>
                <a:srgbClr val="896B4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77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srgbClr val="FFAD1C">
                    <a:lumMod val="50000"/>
                  </a:srgbClr>
                </a:solidFill>
                <a:latin typeface="Cambria"/>
                <a:ea typeface="Calibri"/>
                <a:cs typeface="Times New Roman"/>
              </a:rPr>
              <a:t>— А вот когда речь идет о животных, то по названию непонятно, что животное делает, где живет, чем питается, что интересного и необычного есть в нем. Вот если бы и у животных были такие же «говорящие названия», как и у предметов. И был бы тогда не «крокодил», а «плавучий острозуб»; не «жираф», а «длинношеий листоед»; не «бегемот», а «</a:t>
            </a:r>
            <a:r>
              <a:rPr lang="ru-RU" sz="2400" dirty="0" err="1">
                <a:solidFill>
                  <a:srgbClr val="FFAD1C">
                    <a:lumMod val="50000"/>
                  </a:srgbClr>
                </a:solidFill>
                <a:latin typeface="Cambria"/>
                <a:ea typeface="Calibri"/>
                <a:cs typeface="Times New Roman"/>
              </a:rPr>
              <a:t>толстопузик</a:t>
            </a:r>
            <a:r>
              <a:rPr lang="ru-RU" sz="2400" dirty="0">
                <a:solidFill>
                  <a:srgbClr val="FFAD1C">
                    <a:lumMod val="50000"/>
                  </a:srgbClr>
                </a:solidFill>
                <a:latin typeface="Cambria"/>
                <a:ea typeface="Calibri"/>
                <a:cs typeface="Times New Roman"/>
              </a:rPr>
              <a:t> гигантский» и т. д. </a:t>
            </a:r>
            <a:endParaRPr lang="ru-RU" sz="2400" dirty="0" smtClean="0">
              <a:solidFill>
                <a:srgbClr val="FFAD1C">
                  <a:lumMod val="50000"/>
                </a:srgbClr>
              </a:solidFill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>
                <a:solidFill>
                  <a:srgbClr val="FFAD1C">
                    <a:lumMod val="50000"/>
                  </a:srgbClr>
                </a:solidFill>
                <a:latin typeface="Cambria"/>
                <a:ea typeface="Calibri"/>
                <a:cs typeface="Times New Roman"/>
              </a:rPr>
              <a:t>— </a:t>
            </a:r>
            <a:r>
              <a:rPr lang="ru-RU" sz="24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Давайте </a:t>
            </a: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попробуем придумать новые названия и другим животным.</a:t>
            </a:r>
            <a:endParaRPr lang="ru-RU" sz="2000" dirty="0">
              <a:solidFill>
                <a:srgbClr val="896B4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24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300118"/>
            <a:ext cx="3469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4. «СКАЗОЧНЫЕ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ЖИВОТНЫЕ»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5934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— Вы сейчас придумывали названия реальным живым существам. Но животные еще бывают и сказочные. В сказках могут встречаться и животные, которые есть на самом деле, но в сказках они разговаривают, живут в домах, работают и т. д. Но бывают и необычные, фантастические животные, которых в действительности не существует. Приведите примеры таких животных и объясните, что в них необычного.</a:t>
            </a:r>
            <a:endParaRPr lang="ru-RU" sz="2400" dirty="0">
              <a:solidFill>
                <a:srgbClr val="896B4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24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pic>
        <p:nvPicPr>
          <p:cNvPr id="3076" name="Picture 4" descr="http://www.infoniac.ru/upload/medialibrary/153/1530da7c1da19cf0d4e4760321b8fc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3825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74923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Кентавр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8" name="Picture 6" descr="http://www.infoniac.ru/upload/medialibrary/f7d/f7d244fb99ea29ddfe6230097a5ac8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93462"/>
            <a:ext cx="2925108" cy="29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37492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Пегас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3080" name="Picture 8" descr="http://www.xn--80aauegbcjrdg4a.xn--p1ai/uploads/1/0/5/8/10580347/6627390_or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106" y="3356992"/>
            <a:ext cx="2504666" cy="329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5659" y="337546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Русалка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84" name="Picture 12" descr="http://facebot.ru/images/userdateimg/08_26/cc3d55102c0708463415402ed096790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13999"/>
            <a:ext cx="2205907" cy="296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7704" y="64533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Cambria"/>
                <a:ea typeface="Calibri"/>
                <a:cs typeface="Times New Roman"/>
              </a:rPr>
              <a:t>Змей-Горыныч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0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7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ambria"/>
                <a:ea typeface="Calibri"/>
                <a:cs typeface="Times New Roman"/>
              </a:rPr>
              <a:t>5. ДОМАШНЕЕ ЗАДАНИЕ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828836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- Придумать </a:t>
            </a:r>
            <a:r>
              <a:rPr lang="ru-RU" sz="20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и нарисовать необычное животное, состоящее из частей обычных животных </a:t>
            </a:r>
            <a:endParaRPr lang="ru-RU" sz="2000" dirty="0" smtClean="0">
              <a:solidFill>
                <a:srgbClr val="896B4D"/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(«</a:t>
            </a:r>
            <a:r>
              <a:rPr lang="ru-RU" sz="2000" dirty="0">
                <a:solidFill>
                  <a:srgbClr val="896B4D"/>
                </a:solidFill>
                <a:latin typeface="Cambria"/>
                <a:ea typeface="Calibri"/>
                <a:cs typeface="Times New Roman"/>
              </a:rPr>
              <a:t>А хвост  — как у собаки, а глаз  — как у орла»).</a:t>
            </a:r>
            <a:endParaRPr lang="ru-RU" sz="2000" dirty="0">
              <a:solidFill>
                <a:srgbClr val="896B4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47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rgbClr val="CFC60D">
                        <a:satMod val="155000"/>
                      </a:srgbClr>
                    </a:gs>
                    <a:gs pos="100000">
                      <a:srgbClr val="CFC60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/>
                <a:ea typeface="Calibri"/>
                <a:cs typeface="Times New Roman"/>
              </a:rPr>
              <a:t>ПРИЕМ «ОБЪЕДИНЕНИЕ»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94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mbria"/>
                <a:ea typeface="Calibri"/>
                <a:cs typeface="Times New Roman"/>
              </a:rPr>
              <a:t>6. РАБОТА В ГРУППАХ «НОВЫЕ ЖИВОТНЫЕ» </a:t>
            </a:r>
            <a:endParaRPr lang="ru-RU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41764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       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Г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. Сапгира «Крокодил и Петух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»: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желтом лугу,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Где растет чепуха,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Лиловая,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Как чернила,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Повстречал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Крокодил с головой петуха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Петуха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 с головой крокодила.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И оба сказали такие слова: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— Какая чудная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У вас голова! 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Cambri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—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Хотите меняться? —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Петух предложил.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5288" y="1933667"/>
            <a:ext cx="5328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70735"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—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Отлично! Давайте! —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Сказал Крокодил.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Обменявшись такими словами,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Поменялись они головами.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И каждый подумал: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«Красива на диво!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Обманул я его, чудака».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И ушел Крокодил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С головой крокодила,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А Петух 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mbria"/>
                <a:ea typeface="Calibri"/>
                <a:cs typeface="Times New Roman"/>
              </a:rPr>
              <a:t>С головой петуха.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93467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  <a:latin typeface="Cambria"/>
                <a:ea typeface="Calibri"/>
                <a:cs typeface="Times New Roman"/>
              </a:rPr>
              <a:t>- Придумать этим новым животным названия, объединяющие их исходные части 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mbria"/>
                <a:ea typeface="Calibri"/>
                <a:cs typeface="Times New Roman"/>
              </a:rPr>
              <a:t>.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korastushchie_i_kulturnye_rasteniya_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Dikorastushchie_i_kulturnye_rasteniya_</Template>
  <TotalTime>95</TotalTime>
  <Words>414</Words>
  <Application>Microsoft Office PowerPoint</Application>
  <PresentationFormat>Экран (4:3)</PresentationFormat>
  <Paragraphs>66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Dikorastushchie_i_kulturnye_rasteniya_</vt:lpstr>
      <vt:lpstr> МИР ФАНТАЗИИ.  ПРИЕМ «ОБЪЕДИНЕНИЕ»   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  <vt:lpstr>ПРИЕМ «ОБЪЕДИНЕНИЕ»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«ОБЪЕДИНЕНИЕ»</dc:title>
  <cp:lastModifiedBy>User</cp:lastModifiedBy>
  <cp:revision>12</cp:revision>
  <dcterms:modified xsi:type="dcterms:W3CDTF">2015-11-15T19:24:37Z</dcterms:modified>
</cp:coreProperties>
</file>