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4" autoAdjust="0"/>
  </p:normalViewPr>
  <p:slideViewPr>
    <p:cSldViewPr>
      <p:cViewPr>
        <p:scale>
          <a:sx n="50" d="100"/>
          <a:sy n="50" d="100"/>
        </p:scale>
        <p:origin x="-1398" y="-6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7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2015-11-14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2015-11-14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2015-11-14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2015-11-14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2015-11-14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2015-11-14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2015-11-14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2015-11-14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2015-11-14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2015-11-14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2015-11-14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2015-11-14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aml2005@rambler.ru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2952328"/>
          </a:xfrm>
        </p:spPr>
        <p:txBody>
          <a:bodyPr>
            <a:normAutofit fontScale="90000"/>
          </a:bodyPr>
          <a:lstStyle/>
          <a:p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Презентация к методическому семинару</a:t>
            </a:r>
            <a:b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по теме</a:t>
            </a:r>
            <a:b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>«Формирование универсальных учебных действий посредством технологии  метода проектов на уроках английского языка в начальной школе.»</a:t>
            </a:r>
            <a:r>
              <a:rPr lang="ru-RU" sz="3100" i="1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077072"/>
            <a:ext cx="6400800" cy="1296144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Подготовила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английского языка</a:t>
            </a:r>
          </a:p>
          <a:p>
            <a:pPr algn="l"/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Н.А.Кашаева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МБОУ «Основная общеобразовательная школа №6»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Наталья\Desktop\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Сущность метода проектов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3960440"/>
          </a:xfrm>
        </p:spPr>
        <p:txBody>
          <a:bodyPr>
            <a:normAutofit fontScale="92500"/>
          </a:bodyPr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наличие значимой проблемной ситуации, требующей исследовательского поиска для её решения</a:t>
            </a: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поиск способов решения</a:t>
            </a: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исследовательская, поисковая практическая деятельность</a:t>
            </a: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оформление результатов</a:t>
            </a: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защита проекта</a:t>
            </a: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подведение итогов, корректировка, выводы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Наталья\Desktop\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 процессе работы над проектом учащиеся: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3960441"/>
          </a:xfrm>
        </p:spPr>
        <p:txBody>
          <a:bodyPr>
            <a:normAutofit lnSpcReduction="10000"/>
          </a:bodyPr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учатся самостоятельному, критическому мышлению</a:t>
            </a: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учатся размышлять, опираясь на знание фактов, закономерностей науки, делать обоснованные выводы</a:t>
            </a: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учатся принимать самостоятельные аргументированные решения</a:t>
            </a: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учатся работать в команде, выполняя разные социальные роли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Наталья\Desktop\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4282"/>
          </a:xfrm>
        </p:spPr>
        <p:txBody>
          <a:bodyPr>
            <a:normAutofit fontScale="90000"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Результат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выполненного проекта должен быть, что называется, «осязаемым», т.е., если это теоретическая проблема, то конкретное её решение, если практическая – конкретный результат, готовый к использованию (на уроке, в школе, в реальной жизни)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Наталья\Desktop\фото к семинару\SAM_229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2708920"/>
            <a:ext cx="2469526" cy="1518892"/>
          </a:xfrm>
          <a:prstGeom prst="rect">
            <a:avLst/>
          </a:prstGeom>
          <a:noFill/>
        </p:spPr>
      </p:pic>
      <p:pic>
        <p:nvPicPr>
          <p:cNvPr id="1027" name="Picture 3" descr="C:\Users\Наталья\Desktop\фото к семинару\SAM_230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824" y="2708920"/>
            <a:ext cx="1996480" cy="1497360"/>
          </a:xfrm>
          <a:prstGeom prst="rect">
            <a:avLst/>
          </a:prstGeom>
          <a:noFill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2780928"/>
            <a:ext cx="1901604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 descr="C:\Users\Наталья\Desktop\фото к семинару\SAM_2306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39952" y="4401108"/>
            <a:ext cx="1996480" cy="149736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1" descr="C:\Users\Наталья\Desktop\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79208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Оценка творческих работ учащихся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63688" y="1196752"/>
          <a:ext cx="5562709" cy="4552280"/>
        </p:xfrm>
        <a:graphic>
          <a:graphicData uri="http://schemas.openxmlformats.org/drawingml/2006/table">
            <a:tbl>
              <a:tblPr/>
              <a:tblGrid>
                <a:gridCol w="333083"/>
                <a:gridCol w="3838674"/>
                <a:gridCol w="725714"/>
                <a:gridCol w="665238"/>
              </a:tblGrid>
              <a:tr h="413844">
                <a:tc>
                  <a:txBody>
                    <a:bodyPr/>
                    <a:lstStyle/>
                    <a:p>
                      <a:pPr marL="209550" indent="-69850" algn="l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59377" marR="59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0" indent="-69850"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Критерии оценки</a:t>
                      </a:r>
                    </a:p>
                  </a:txBody>
                  <a:tcPr marL="59377" marR="59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Само-оценка</a:t>
                      </a:r>
                    </a:p>
                  </a:txBody>
                  <a:tcPr marL="59377" marR="59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Оценка учителя</a:t>
                      </a:r>
                    </a:p>
                  </a:txBody>
                  <a:tcPr marL="59377" marR="59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1531">
                <a:tc>
                  <a:txBody>
                    <a:bodyPr/>
                    <a:lstStyle/>
                    <a:p>
                      <a:pPr marL="209550" indent="-69850"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9377" marR="59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0" indent="-69850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Оформление проекта(5 баллов)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Формат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aseline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формат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произвольный)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Название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Автор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Наличие рисунка (картинки, фото)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Аккуратность</a:t>
                      </a:r>
                    </a:p>
                  </a:txBody>
                  <a:tcPr marL="59377" marR="59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0" indent="-69850" algn="l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59377" marR="59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0" indent="-69850" algn="l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59377" marR="59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4609">
                <a:tc>
                  <a:txBody>
                    <a:bodyPr/>
                    <a:lstStyle/>
                    <a:p>
                      <a:pPr marL="209550" indent="-69850"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9377" marR="59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0" indent="-69850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Содержание проекта (4 балла):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Соответствие теме проекта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Наличие оригинальных находок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Полнота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содержания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Логичное изложение материала</a:t>
                      </a:r>
                    </a:p>
                  </a:txBody>
                  <a:tcPr marL="59377" marR="59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0" indent="-69850" algn="l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59377" marR="59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0" indent="-69850" algn="l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59377" marR="59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2296">
                <a:tc>
                  <a:txBody>
                    <a:bodyPr/>
                    <a:lstStyle/>
                    <a:p>
                      <a:pPr marL="209550" indent="-69850"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9377" marR="59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0" indent="-69850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Критерии оценки представления проекта ( 3 балла):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Фонетическая правильность речи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Грамматическая правильность речи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Лексическая правильность речи</a:t>
                      </a:r>
                    </a:p>
                    <a:p>
                      <a:pPr marL="209550" indent="-69850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Итого:</a:t>
                      </a:r>
                    </a:p>
                    <a:p>
                      <a:pPr marL="209550" indent="-69850"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 10-12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баллов – “5”</a:t>
                      </a:r>
                      <a:br>
                        <a:rPr lang="ru-RU" sz="1200" dirty="0">
                          <a:latin typeface="Times New Roman"/>
                          <a:ea typeface="Times New Roman"/>
                        </a:rPr>
                      </a:b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7-9 баллов – “4”</a:t>
                      </a:r>
                      <a:br>
                        <a:rPr lang="ru-RU" sz="1200" dirty="0">
                          <a:latin typeface="Times New Roman"/>
                          <a:ea typeface="Times New Roman"/>
                        </a:rPr>
                      </a:b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4-6 баллов – “3”</a:t>
                      </a:r>
                    </a:p>
                    <a:p>
                      <a:pPr marL="209550" indent="-69850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Итоговая отметка:</a:t>
                      </a:r>
                    </a:p>
                  </a:txBody>
                  <a:tcPr marL="59377" marR="59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0" indent="-69850" algn="l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59377" marR="59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0" indent="-69850" algn="l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59377" marR="59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C:\Users\Наталья\Desktop\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296144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Применение метода проекта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способствует развитию гармоничной личности и отвечает потребностям современного общества: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384375"/>
          </a:xfrm>
        </p:spPr>
        <p:txBody>
          <a:bodyPr>
            <a:normAutofit/>
          </a:bodyPr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умение принять самостоятельные решения</a:t>
            </a: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умение ставить задачи и задавать вопросы</a:t>
            </a: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поиск нестандартных, оригинальных решений</a:t>
            </a: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способность привлечь, заинтересовать выбранной темой окружающих</a:t>
            </a: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раскрытие индивидуального потенциала  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C:\Users\Наталья\Desktop\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5861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Литература: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Асмолов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А. Г. Системно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подход в разработке стандартов нового поколения/ Педагогика М.: 2009 - №4. - С18-22.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Зинченко А. П. Игровая педагогика, А. П. Зинченко Тольятти, 2000. 184 с.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Лобок А. М. «Школа нового поколения»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aml2005@rambler.ru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Методологические и теоретические подходы к решению проблем практики образования : сборник статей. -- Красноярск, 2004. -- 112 с.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Новые педагогические и информационные технологии в системе образования /Под ред.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Е.С.Полат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- М., 2000.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Петерсон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Л.Г.,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Кубышева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М.А., Кудряшова Т.Г. Требование к составлению плана урока по дидактической системе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деятельностного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метода. - М., 2006.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Наталья\Desktop\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403648" y="980728"/>
            <a:ext cx="6696744" cy="218637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Thanks for</a:t>
            </a:r>
          </a:p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your attention!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12512" y="3904060"/>
            <a:ext cx="7879016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Inverted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Спасибо за внимание!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96481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Приоритетные направления учебной деятельности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общекультурное, личностное и познавательное развитие учащихся</a:t>
            </a:r>
          </a:p>
          <a:p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формирование универсальных учебных действий</a:t>
            </a:r>
          </a:p>
          <a:p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способность к саморазвитию и самосовершенствованию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936104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Универсальные учебные действия - это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1"/>
            <a:ext cx="8229600" cy="345638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совокупность способов действия учащегося, (а также связанных с ними навыков учебной работы), обеспечивающих самостоятельное усвоение новых знаний, формирование умений, включая организацию этого процесса.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Классификация УУД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73016"/>
          </a:xfrm>
        </p:spPr>
        <p:txBody>
          <a:bodyPr>
            <a:normAutofit lnSpcReduction="10000"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личностные учебные действия</a:t>
            </a:r>
          </a:p>
          <a:p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регулятивные учебные действия</a:t>
            </a:r>
          </a:p>
          <a:p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познавательные учебные действия</a:t>
            </a:r>
          </a:p>
          <a:p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коммуникативные учебные действия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аталья\Desktop\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8661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Развитие личности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учащегося происходит, прежде всего, в его главной ведущей деятельности -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учении, </a:t>
            </a:r>
            <a:b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урок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основная форма её организации.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Наталья\Desktop\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178698"/>
          </a:xfrm>
        </p:spPr>
        <p:txBody>
          <a:bodyPr>
            <a:normAutofit/>
          </a:bodyPr>
          <a:lstStyle/>
          <a:p>
            <a:pPr algn="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Развитие и образование ни одному человеку не могут быть даны или сообщены. Всякий, кто желает к ним приобщиться, должен достигнуть этого собственной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деятельностью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собственными силами, собственным напряжением.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А.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Дистервег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Наталья\Desktop\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936104"/>
          </a:xfrm>
        </p:spPr>
        <p:txBody>
          <a:bodyPr>
            <a:normAutofit/>
          </a:bodyPr>
          <a:lstStyle/>
          <a:p>
            <a:r>
              <a:rPr lang="ru-RU" sz="3200" b="1" dirty="0" err="1" smtClean="0"/>
              <a:t>Деятельностные</a:t>
            </a:r>
            <a:r>
              <a:rPr lang="ru-RU" sz="3200" b="1" dirty="0" smtClean="0"/>
              <a:t> технологии </a:t>
            </a:r>
            <a:r>
              <a:rPr lang="ru-RU" sz="3600" b="1" i="1" dirty="0" smtClean="0"/>
              <a:t>- </a:t>
            </a:r>
            <a:endParaRPr lang="ru-RU" sz="36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9"/>
            <a:ext cx="8229600" cy="302433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это организация учебного процесса, в которой главное место отводится активной и разносторонней, в максимальной степени, самостоятельной познавательной деятельности школьника.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Наталья\Desktop\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24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Метод проектов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формирует активную, самостоятельную и инициативную позицию учащегося в учении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развивает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общеучебные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метапредметные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) умения и навыки: исследовательские, рефлексивные,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самооценочные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связанные с опытом их применения в практической деятельности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Наталья\Desktop\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7172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Каждый проект </a:t>
            </a:r>
            <a:r>
              <a:rPr lang="ru-RU" dirty="0" smtClean="0"/>
              <a:t>–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вполне реальное дело для учащегося, он ставит цель, составляет план своей работы, а это, в свою очередь, ведёт к формированию  универсальных учебных действий.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C:\Documents and Settings\Школа\Рабочий стол\SAM_233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0298" y="3143248"/>
            <a:ext cx="3786182" cy="2357454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436</Words>
  <Application>Microsoft Office PowerPoint</Application>
  <PresentationFormat>Экран (4:3)</PresentationFormat>
  <Paragraphs>77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  Презентация к методическому семинару по теме  «Формирование универсальных учебных действий посредством технологии  метода проектов на уроках английского языка в начальной школе.»                          </vt:lpstr>
      <vt:lpstr>Приоритетные направления учебной деятельности </vt:lpstr>
      <vt:lpstr>Универсальные учебные действия - это</vt:lpstr>
      <vt:lpstr>Классификация УУД</vt:lpstr>
      <vt:lpstr>Развитие личности учащегося происходит, прежде всего, в его главной ведущей деятельности - учении,  а урок - основная форма её организации.</vt:lpstr>
      <vt:lpstr>Развитие и образование ни одному человеку не могут быть даны или сообщены. Всякий, кто желает к ним приобщиться, должен достигнуть этого собственной деятельностью, собственными силами, собственным напряжением. А. Дистервег</vt:lpstr>
      <vt:lpstr>Деятельностные технологии - </vt:lpstr>
      <vt:lpstr>Метод проектов</vt:lpstr>
      <vt:lpstr>Каждый проект –  вполне реальное дело для учащегося, он ставит цель, составляет план своей работы, а это, в свою очередь, ведёт к формированию  универсальных учебных действий.</vt:lpstr>
      <vt:lpstr>Сущность метода проектов</vt:lpstr>
      <vt:lpstr>В процессе работы над проектом учащиеся:</vt:lpstr>
      <vt:lpstr>Результат выполненного проекта должен быть, что называется, «осязаемым», т.е., если это теоретическая проблема, то конкретное её решение, если практическая – конкретный результат, готовый к использованию (на уроке, в школе, в реальной жизни)</vt:lpstr>
      <vt:lpstr>Оценка творческих работ учащихся</vt:lpstr>
      <vt:lpstr>Применение метода проекта способствует развитию гармоничной личности и отвечает потребностям современного общества:</vt:lpstr>
      <vt:lpstr>Литература: Асмолов А. Г. Системно - деятельностный подход в разработке стандартов нового поколения/ Педагогика М.: 2009 - №4. - С18-22. Зинченко А. П. Игровая педагогика, А. П. Зинченко Тольятти, 2000. 184 с. Лобок А. М. «Школа нового поколения» e-mail: aml2005@rambler.ru Методологические и теоретические подходы к решению проблем практики образования : сборник статей. -- Красноярск, 2004. -- 112 с. Новые педагогические и информационные технологии в системе образования /Под ред. Е.С.Полат. - М., 2000. Петерсон Л.Г., Кубышева М.А., Кудряшова Т.Г. Требование к составлению плана урока по дидактической системе деятельностного метода. - М., 2006.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Презентация к методическому семинару по теме «Формирование универсальных учебных действий посредством технологии  метода проектов на уроках английского языка в начальной школе.»                          </dc:title>
  <dc:creator>Наталья</dc:creator>
  <cp:lastModifiedBy>Ученик-4</cp:lastModifiedBy>
  <cp:revision>30</cp:revision>
  <dcterms:created xsi:type="dcterms:W3CDTF">2015-11-09T15:30:58Z</dcterms:created>
  <dcterms:modified xsi:type="dcterms:W3CDTF">2015-11-14T05:24:28Z</dcterms:modified>
</cp:coreProperties>
</file>