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sldIdLst>
    <p:sldId id="256" r:id="rId2"/>
    <p:sldId id="263" r:id="rId3"/>
    <p:sldId id="258" r:id="rId4"/>
    <p:sldId id="259" r:id="rId5"/>
    <p:sldId id="262" r:id="rId6"/>
    <p:sldId id="260" r:id="rId7"/>
    <p:sldId id="272" r:id="rId8"/>
    <p:sldId id="261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66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79" autoAdjust="0"/>
    <p:restoredTop sz="94660"/>
  </p:normalViewPr>
  <p:slideViewPr>
    <p:cSldViewPr>
      <p:cViewPr varScale="1">
        <p:scale>
          <a:sx n="69" d="100"/>
          <a:sy n="69" d="100"/>
        </p:scale>
        <p:origin x="-144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5536" y="1268760"/>
            <a:ext cx="8352928" cy="2764904"/>
          </a:xfrm>
        </p:spPr>
        <p:txBody>
          <a:bodyPr/>
          <a:lstStyle/>
          <a:p>
            <a:pPr algn="ctr"/>
            <a:r>
              <a:rPr lang="ru-RU" sz="8000" dirty="0" smtClean="0">
                <a:solidFill>
                  <a:srgbClr val="FF0000"/>
                </a:solidFill>
              </a:rPr>
              <a:t>«Весна пришла!</a:t>
            </a:r>
            <a:br>
              <a:rPr lang="ru-RU" sz="8000" dirty="0" smtClean="0">
                <a:solidFill>
                  <a:srgbClr val="FF0000"/>
                </a:solidFill>
              </a:rPr>
            </a:br>
            <a:r>
              <a:rPr lang="ru-RU" sz="8000" dirty="0" smtClean="0">
                <a:solidFill>
                  <a:srgbClr val="FF0000"/>
                </a:solidFill>
              </a:rPr>
              <a:t>Весне дорога!»</a:t>
            </a:r>
            <a:endParaRPr lang="ru-RU" sz="8000" dirty="0">
              <a:solidFill>
                <a:srgbClr val="FF000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611560" y="5733256"/>
            <a:ext cx="8136904" cy="648072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Подготовила: учитель – дефектолог </a:t>
            </a:r>
            <a:r>
              <a:rPr lang="ru-RU" sz="2800" dirty="0" err="1" smtClean="0"/>
              <a:t>Шикина</a:t>
            </a:r>
            <a:r>
              <a:rPr lang="ru-RU" sz="2800" dirty="0" smtClean="0"/>
              <a:t> О. Н.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514312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355976" y="193893"/>
            <a:ext cx="4608512" cy="999728"/>
          </a:xfrm>
        </p:spPr>
        <p:txBody>
          <a:bodyPr/>
          <a:lstStyle/>
          <a:p>
            <a:r>
              <a:rPr lang="ru-RU" sz="5400" dirty="0" smtClean="0">
                <a:solidFill>
                  <a:srgbClr val="FF0000"/>
                </a:solidFill>
              </a:rPr>
              <a:t>Ф. И. Тютчев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355976" y="1412776"/>
            <a:ext cx="4536504" cy="5112568"/>
          </a:xfrm>
        </p:spPr>
        <p:txBody>
          <a:bodyPr>
            <a:normAutofit lnSpcReduction="10000"/>
          </a:bodyPr>
          <a:lstStyle/>
          <a:p>
            <a:r>
              <a:rPr lang="ru-RU" sz="4000" dirty="0" smtClean="0">
                <a:solidFill>
                  <a:srgbClr val="FF9900"/>
                </a:solidFill>
              </a:rPr>
              <a:t>Люблю грозу в начале мая, </a:t>
            </a:r>
          </a:p>
          <a:p>
            <a:r>
              <a:rPr lang="ru-RU" sz="4000" dirty="0" smtClean="0">
                <a:solidFill>
                  <a:srgbClr val="FF9900"/>
                </a:solidFill>
              </a:rPr>
              <a:t>Когда весенний первый гром,</a:t>
            </a:r>
          </a:p>
          <a:p>
            <a:r>
              <a:rPr lang="ru-RU" sz="4000" dirty="0" smtClean="0">
                <a:solidFill>
                  <a:srgbClr val="FF9900"/>
                </a:solidFill>
              </a:rPr>
              <a:t>Как бы </a:t>
            </a:r>
            <a:r>
              <a:rPr lang="ru-RU" sz="4000" dirty="0" err="1" smtClean="0">
                <a:solidFill>
                  <a:srgbClr val="FF9900"/>
                </a:solidFill>
              </a:rPr>
              <a:t>резвяся</a:t>
            </a:r>
            <a:r>
              <a:rPr lang="ru-RU" sz="4000" dirty="0" smtClean="0">
                <a:solidFill>
                  <a:srgbClr val="FF9900"/>
                </a:solidFill>
              </a:rPr>
              <a:t> и играя,</a:t>
            </a:r>
          </a:p>
          <a:p>
            <a:r>
              <a:rPr lang="ru-RU" sz="4000" dirty="0" smtClean="0">
                <a:solidFill>
                  <a:srgbClr val="FF9900"/>
                </a:solidFill>
              </a:rPr>
              <a:t>Грохочет в небе</a:t>
            </a:r>
            <a:r>
              <a:rPr lang="ru-RU" sz="4000" dirty="0">
                <a:solidFill>
                  <a:srgbClr val="FF9900"/>
                </a:solidFill>
              </a:rPr>
              <a:t> </a:t>
            </a:r>
            <a:r>
              <a:rPr lang="ru-RU" sz="4000" dirty="0" smtClean="0">
                <a:solidFill>
                  <a:srgbClr val="FF9900"/>
                </a:solidFill>
              </a:rPr>
              <a:t>голубом.</a:t>
            </a:r>
            <a:endParaRPr lang="ru-RU" sz="4000" dirty="0">
              <a:solidFill>
                <a:srgbClr val="FF9900"/>
              </a:solidFill>
            </a:endParaRPr>
          </a:p>
        </p:txBody>
      </p:sp>
      <p:pic>
        <p:nvPicPr>
          <p:cNvPr id="2050" name="Picture 2" descr="http://www2.stihi.ru/pics/2014/09/11/86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3893"/>
            <a:ext cx="4104456" cy="6477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6153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932040" y="260648"/>
            <a:ext cx="3960440" cy="1008112"/>
          </a:xfrm>
        </p:spPr>
        <p:txBody>
          <a:bodyPr/>
          <a:lstStyle/>
          <a:p>
            <a:r>
              <a:rPr lang="ru-RU" sz="5400" dirty="0" smtClean="0">
                <a:solidFill>
                  <a:srgbClr val="FF0000"/>
                </a:solidFill>
              </a:rPr>
              <a:t>А. А. Блок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778851" y="1340768"/>
            <a:ext cx="3960440" cy="5112568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FF9900"/>
                </a:solidFill>
              </a:rPr>
              <a:t>О весна, без конца и без краю – </a:t>
            </a:r>
          </a:p>
          <a:p>
            <a:r>
              <a:rPr lang="ru-RU" sz="3600" dirty="0" smtClean="0">
                <a:solidFill>
                  <a:srgbClr val="FF9900"/>
                </a:solidFill>
              </a:rPr>
              <a:t>Без конца и без краю мечта!</a:t>
            </a:r>
          </a:p>
          <a:p>
            <a:r>
              <a:rPr lang="ru-RU" sz="3600" dirty="0" smtClean="0">
                <a:solidFill>
                  <a:srgbClr val="FF9900"/>
                </a:solidFill>
              </a:rPr>
              <a:t>Узнаю тебя, жизнь! Принимаю!</a:t>
            </a:r>
          </a:p>
          <a:p>
            <a:r>
              <a:rPr lang="ru-RU" sz="3600" dirty="0" smtClean="0">
                <a:solidFill>
                  <a:srgbClr val="FF9900"/>
                </a:solidFill>
              </a:rPr>
              <a:t>И приветствую звоном щита!</a:t>
            </a:r>
          </a:p>
        </p:txBody>
      </p:sp>
      <p:pic>
        <p:nvPicPr>
          <p:cNvPr id="3074" name="Picture 2" descr="http://i.ytimg.com/vi/Teq_EsIQ3CU/hqdefaul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26" r="21195"/>
          <a:stretch/>
        </p:blipFill>
        <p:spPr bwMode="auto">
          <a:xfrm>
            <a:off x="107504" y="391491"/>
            <a:ext cx="4646730" cy="6309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0762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66980" y="7965"/>
            <a:ext cx="5400600" cy="952694"/>
          </a:xfrm>
        </p:spPr>
        <p:txBody>
          <a:bodyPr/>
          <a:lstStyle/>
          <a:p>
            <a:r>
              <a:rPr lang="ru-RU" sz="5400" dirty="0" smtClean="0">
                <a:solidFill>
                  <a:srgbClr val="FF0000"/>
                </a:solidFill>
              </a:rPr>
              <a:t>М</a:t>
            </a:r>
            <a:r>
              <a:rPr lang="ru-RU" dirty="0" smtClean="0">
                <a:solidFill>
                  <a:srgbClr val="FF0000"/>
                </a:solidFill>
              </a:rPr>
              <a:t>.Ю. Лермонтов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83674" y="1196752"/>
            <a:ext cx="5292080" cy="5040560"/>
          </a:xfrm>
        </p:spPr>
        <p:txBody>
          <a:bodyPr>
            <a:noAutofit/>
          </a:bodyPr>
          <a:lstStyle/>
          <a:p>
            <a:pPr algn="ctr"/>
            <a:r>
              <a:rPr lang="ru-RU" sz="3300" dirty="0" smtClean="0">
                <a:solidFill>
                  <a:srgbClr val="FF9900"/>
                </a:solidFill>
              </a:rPr>
              <a:t>Весна.</a:t>
            </a:r>
          </a:p>
          <a:p>
            <a:pPr algn="ctr"/>
            <a:r>
              <a:rPr lang="ru-RU" sz="3300" dirty="0" smtClean="0">
                <a:solidFill>
                  <a:srgbClr val="FF9900"/>
                </a:solidFill>
              </a:rPr>
              <a:t>Когда весной разбитый лёд</a:t>
            </a:r>
          </a:p>
          <a:p>
            <a:pPr algn="ctr"/>
            <a:r>
              <a:rPr lang="ru-RU" sz="3300" dirty="0" smtClean="0">
                <a:solidFill>
                  <a:srgbClr val="FF9900"/>
                </a:solidFill>
              </a:rPr>
              <a:t>Рекой взволнованной идет,</a:t>
            </a:r>
          </a:p>
          <a:p>
            <a:pPr algn="ctr"/>
            <a:r>
              <a:rPr lang="ru-RU" sz="3300" dirty="0" smtClean="0">
                <a:solidFill>
                  <a:srgbClr val="FF9900"/>
                </a:solidFill>
              </a:rPr>
              <a:t>Когда среди лугов местами</a:t>
            </a:r>
          </a:p>
          <a:p>
            <a:pPr algn="ctr"/>
            <a:r>
              <a:rPr lang="ru-RU" sz="3300" dirty="0" smtClean="0">
                <a:solidFill>
                  <a:srgbClr val="FF9900"/>
                </a:solidFill>
              </a:rPr>
              <a:t>Чернеет голая</a:t>
            </a:r>
            <a:r>
              <a:rPr lang="ru-RU" sz="3300" dirty="0">
                <a:solidFill>
                  <a:srgbClr val="FF9900"/>
                </a:solidFill>
              </a:rPr>
              <a:t> </a:t>
            </a:r>
            <a:r>
              <a:rPr lang="ru-RU" sz="3300" dirty="0" smtClean="0">
                <a:solidFill>
                  <a:srgbClr val="FF9900"/>
                </a:solidFill>
              </a:rPr>
              <a:t>земля,</a:t>
            </a:r>
          </a:p>
          <a:p>
            <a:pPr algn="ctr"/>
            <a:r>
              <a:rPr lang="ru-RU" sz="3300" dirty="0" smtClean="0">
                <a:solidFill>
                  <a:srgbClr val="FF9900"/>
                </a:solidFill>
              </a:rPr>
              <a:t>И мгла ложится облаками</a:t>
            </a:r>
          </a:p>
          <a:p>
            <a:pPr algn="ctr"/>
            <a:r>
              <a:rPr lang="ru-RU" sz="3300" dirty="0" smtClean="0">
                <a:solidFill>
                  <a:srgbClr val="FF9900"/>
                </a:solidFill>
              </a:rPr>
              <a:t>На </a:t>
            </a:r>
            <a:r>
              <a:rPr lang="ru-RU" sz="3300" dirty="0" err="1" smtClean="0">
                <a:solidFill>
                  <a:srgbClr val="FF9900"/>
                </a:solidFill>
              </a:rPr>
              <a:t>полуюные</a:t>
            </a:r>
            <a:r>
              <a:rPr lang="ru-RU" sz="3300" dirty="0" smtClean="0">
                <a:solidFill>
                  <a:srgbClr val="FF9900"/>
                </a:solidFill>
              </a:rPr>
              <a:t> пол</a:t>
            </a:r>
            <a:r>
              <a:rPr lang="ru-RU" sz="3600" dirty="0" smtClean="0">
                <a:solidFill>
                  <a:srgbClr val="FF9900"/>
                </a:solidFill>
              </a:rPr>
              <a:t>я.</a:t>
            </a:r>
            <a:endParaRPr lang="ru-RU" sz="3600" dirty="0">
              <a:solidFill>
                <a:srgbClr val="FF9900"/>
              </a:solidFill>
            </a:endParaRPr>
          </a:p>
        </p:txBody>
      </p:sp>
      <p:pic>
        <p:nvPicPr>
          <p:cNvPr id="4100" name="Picture 4" descr="http://900igr.net/datai/literatura/Ljubovnaja-lirika/0001-001-Moja-ljubov-mne-oborona-ot-gordykh-dum-i-suety-Tema-ljubvi-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13" y="215783"/>
            <a:ext cx="3836523" cy="6417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8466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06930" y="404664"/>
            <a:ext cx="3941534" cy="792088"/>
          </a:xfrm>
        </p:spPr>
        <p:txBody>
          <a:bodyPr/>
          <a:lstStyle/>
          <a:p>
            <a:r>
              <a:rPr lang="ru-RU" sz="5400" dirty="0" smtClean="0">
                <a:solidFill>
                  <a:srgbClr val="FF0000"/>
                </a:solidFill>
              </a:rPr>
              <a:t>А. А. Фет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499992" y="1268760"/>
            <a:ext cx="4392488" cy="5184576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9900"/>
                </a:solidFill>
              </a:rPr>
              <a:t>Уж верба вся пушистая</a:t>
            </a:r>
          </a:p>
          <a:p>
            <a:r>
              <a:rPr lang="ru-RU" sz="3600" dirty="0" smtClean="0">
                <a:solidFill>
                  <a:srgbClr val="FF9900"/>
                </a:solidFill>
              </a:rPr>
              <a:t>Раскинулась кругом;</a:t>
            </a:r>
          </a:p>
          <a:p>
            <a:r>
              <a:rPr lang="ru-RU" sz="3600" dirty="0" smtClean="0">
                <a:solidFill>
                  <a:srgbClr val="FF9900"/>
                </a:solidFill>
              </a:rPr>
              <a:t>Опять весна душистая </a:t>
            </a:r>
          </a:p>
          <a:p>
            <a:r>
              <a:rPr lang="ru-RU" sz="3600" dirty="0" smtClean="0">
                <a:solidFill>
                  <a:srgbClr val="FF9900"/>
                </a:solidFill>
              </a:rPr>
              <a:t>Повеяла крылом.</a:t>
            </a:r>
            <a:endParaRPr lang="ru-RU" sz="3600" dirty="0">
              <a:solidFill>
                <a:srgbClr val="FF9900"/>
              </a:solidFill>
            </a:endParaRPr>
          </a:p>
        </p:txBody>
      </p:sp>
      <p:pic>
        <p:nvPicPr>
          <p:cNvPr id="5122" name="Picture 2" descr="http://proletary.com.ua/images/1/9/materialy-v-pomosch-bibliotekarju_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88640"/>
            <a:ext cx="4176465" cy="6490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4641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908720"/>
            <a:ext cx="8229600" cy="4608512"/>
          </a:xfrm>
        </p:spPr>
        <p:txBody>
          <a:bodyPr>
            <a:normAutofit/>
          </a:bodyPr>
          <a:lstStyle/>
          <a:p>
            <a:r>
              <a:rPr lang="ru-RU" sz="8000" dirty="0" smtClean="0">
                <a:solidFill>
                  <a:srgbClr val="FF0000"/>
                </a:solidFill>
              </a:rPr>
              <a:t>Весна </a:t>
            </a:r>
            <a:br>
              <a:rPr lang="ru-RU" sz="8000" dirty="0" smtClean="0">
                <a:solidFill>
                  <a:srgbClr val="FF0000"/>
                </a:solidFill>
              </a:rPr>
            </a:br>
            <a:r>
              <a:rPr lang="ru-RU" sz="8000" dirty="0" smtClean="0">
                <a:solidFill>
                  <a:srgbClr val="FF0000"/>
                </a:solidFill>
              </a:rPr>
              <a:t>в творчестве </a:t>
            </a:r>
            <a:br>
              <a:rPr lang="ru-RU" sz="8000" dirty="0" smtClean="0">
                <a:solidFill>
                  <a:srgbClr val="FF0000"/>
                </a:solidFill>
              </a:rPr>
            </a:br>
            <a:r>
              <a:rPr lang="ru-RU" sz="8000" dirty="0" smtClean="0">
                <a:solidFill>
                  <a:srgbClr val="FF0000"/>
                </a:solidFill>
              </a:rPr>
              <a:t>композиторов.</a:t>
            </a:r>
            <a:endParaRPr lang="ru-RU" sz="8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047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491880" y="266799"/>
            <a:ext cx="5841568" cy="1080120"/>
          </a:xfrm>
        </p:spPr>
        <p:txBody>
          <a:bodyPr/>
          <a:lstStyle/>
          <a:p>
            <a:r>
              <a:rPr lang="ru-RU" sz="5400" dirty="0" smtClean="0">
                <a:solidFill>
                  <a:srgbClr val="FF0000"/>
                </a:solidFill>
              </a:rPr>
              <a:t>П.И. Чайковский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3851920" y="1700808"/>
            <a:ext cx="4968552" cy="4896544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0000FF"/>
                </a:solidFill>
              </a:rPr>
              <a:t>В 1876 году написал альбом</a:t>
            </a:r>
          </a:p>
          <a:p>
            <a:pPr algn="ctr"/>
            <a:r>
              <a:rPr lang="ru-RU" sz="3600" dirty="0" smtClean="0">
                <a:solidFill>
                  <a:srgbClr val="0000FF"/>
                </a:solidFill>
              </a:rPr>
              <a:t>« Времена года»</a:t>
            </a:r>
          </a:p>
          <a:p>
            <a:pPr algn="ctr"/>
            <a:r>
              <a:rPr lang="ru-RU" sz="3600" dirty="0" smtClean="0">
                <a:solidFill>
                  <a:srgbClr val="0000FF"/>
                </a:solidFill>
              </a:rPr>
              <a:t>Состоящий из 12 музыкальных пьес.</a:t>
            </a:r>
            <a:endParaRPr lang="ru-RU" sz="3600" dirty="0">
              <a:solidFill>
                <a:srgbClr val="0000FF"/>
              </a:solidFill>
            </a:endParaRPr>
          </a:p>
        </p:txBody>
      </p:sp>
      <p:pic>
        <p:nvPicPr>
          <p:cNvPr id="6146" name="Picture 2" descr="http://cs625430.vk.me/v625430086/27fec/JFjkNWHZHr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266799"/>
            <a:ext cx="3384376" cy="6417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0617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11960" y="116632"/>
            <a:ext cx="5256584" cy="947192"/>
          </a:xfrm>
        </p:spPr>
        <p:txBody>
          <a:bodyPr/>
          <a:lstStyle/>
          <a:p>
            <a:r>
              <a:rPr lang="ru-RU" sz="5200" dirty="0" smtClean="0">
                <a:solidFill>
                  <a:srgbClr val="FF0000"/>
                </a:solidFill>
              </a:rPr>
              <a:t>А.А. Вивальди</a:t>
            </a:r>
            <a:endParaRPr lang="ru-RU" sz="5200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572000" y="1268760"/>
            <a:ext cx="4248472" cy="5256584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0000FF"/>
                </a:solidFill>
              </a:rPr>
              <a:t>Итальянский композитор и скрипач. Концерты о временах года написал в 1723 году.</a:t>
            </a:r>
            <a:endParaRPr lang="ru-RU" sz="3600" dirty="0">
              <a:solidFill>
                <a:srgbClr val="0000FF"/>
              </a:solidFill>
            </a:endParaRPr>
          </a:p>
        </p:txBody>
      </p:sp>
      <p:pic>
        <p:nvPicPr>
          <p:cNvPr id="7170" name="Picture 2" descr="http://c-1.nirvana.fm/disk12/d70/d431/089/d9/136_show?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71" r="19638"/>
          <a:stretch/>
        </p:blipFill>
        <p:spPr bwMode="auto">
          <a:xfrm>
            <a:off x="179513" y="260648"/>
            <a:ext cx="4176463" cy="6464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099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700808"/>
            <a:ext cx="8229600" cy="2439144"/>
          </a:xfrm>
        </p:spPr>
        <p:txBody>
          <a:bodyPr>
            <a:noAutofit/>
          </a:bodyPr>
          <a:lstStyle/>
          <a:p>
            <a:r>
              <a:rPr lang="ru-RU" sz="9600" i="1" dirty="0" smtClean="0">
                <a:solidFill>
                  <a:srgbClr val="FF0000"/>
                </a:solidFill>
              </a:rPr>
              <a:t>Спасибо </a:t>
            </a:r>
            <a:br>
              <a:rPr lang="ru-RU" sz="9600" i="1" dirty="0" smtClean="0">
                <a:solidFill>
                  <a:srgbClr val="FF0000"/>
                </a:solidFill>
              </a:rPr>
            </a:br>
            <a:r>
              <a:rPr lang="ru-RU" sz="9600" i="1" dirty="0" smtClean="0">
                <a:solidFill>
                  <a:srgbClr val="FF0000"/>
                </a:solidFill>
              </a:rPr>
              <a:t>за </a:t>
            </a:r>
            <a:br>
              <a:rPr lang="ru-RU" sz="9600" i="1" dirty="0" smtClean="0">
                <a:solidFill>
                  <a:srgbClr val="FF0000"/>
                </a:solidFill>
              </a:rPr>
            </a:br>
            <a:r>
              <a:rPr lang="ru-RU" sz="9600" i="1" dirty="0" smtClean="0">
                <a:solidFill>
                  <a:srgbClr val="FF0000"/>
                </a:solidFill>
              </a:rPr>
              <a:t>внимание!!!</a:t>
            </a:r>
            <a:endParaRPr lang="ru-RU" sz="96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159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620688"/>
            <a:ext cx="8651304" cy="947192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Март</a:t>
            </a:r>
            <a:r>
              <a:rPr lang="ru-RU" dirty="0" smtClean="0"/>
              <a:t> </a:t>
            </a:r>
            <a:r>
              <a:rPr lang="ru-RU" sz="4400" dirty="0" smtClean="0">
                <a:solidFill>
                  <a:srgbClr val="00B050"/>
                </a:solidFill>
              </a:rPr>
              <a:t>– </a:t>
            </a:r>
            <a:r>
              <a:rPr lang="ru-RU" sz="4400" dirty="0" err="1" smtClean="0">
                <a:solidFill>
                  <a:srgbClr val="00B050"/>
                </a:solidFill>
              </a:rPr>
              <a:t>зимобор</a:t>
            </a:r>
            <a:r>
              <a:rPr lang="ru-RU" sz="4400" dirty="0" smtClean="0">
                <a:solidFill>
                  <a:srgbClr val="00B050"/>
                </a:solidFill>
              </a:rPr>
              <a:t>, </a:t>
            </a:r>
            <a:r>
              <a:rPr lang="ru-RU" sz="4400" dirty="0" err="1" smtClean="0">
                <a:solidFill>
                  <a:srgbClr val="00B050"/>
                </a:solidFill>
              </a:rPr>
              <a:t>протальник</a:t>
            </a:r>
            <a:r>
              <a:rPr lang="ru-RU" sz="4400" dirty="0" smtClean="0">
                <a:solidFill>
                  <a:srgbClr val="00B050"/>
                </a:solidFill>
              </a:rPr>
              <a:t>, </a:t>
            </a:r>
            <a:r>
              <a:rPr lang="ru-RU" sz="4400" dirty="0" err="1" smtClean="0">
                <a:solidFill>
                  <a:srgbClr val="00B050"/>
                </a:solidFill>
              </a:rPr>
              <a:t>сухий</a:t>
            </a:r>
            <a:r>
              <a:rPr lang="ru-RU" sz="4400" dirty="0" smtClean="0">
                <a:solidFill>
                  <a:srgbClr val="00B050"/>
                </a:solidFill>
              </a:rPr>
              <a:t>, </a:t>
            </a:r>
            <a:r>
              <a:rPr lang="ru-RU" sz="4400" dirty="0" err="1" smtClean="0">
                <a:solidFill>
                  <a:srgbClr val="00B050"/>
                </a:solidFill>
              </a:rPr>
              <a:t>грачевник</a:t>
            </a:r>
            <a:endParaRPr lang="ru-RU" sz="4400" dirty="0">
              <a:solidFill>
                <a:srgbClr val="00B05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572000" y="1758396"/>
            <a:ext cx="4104456" cy="4889005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Приметы мая:</a:t>
            </a:r>
          </a:p>
          <a:p>
            <a:pPr algn="ctr"/>
            <a:r>
              <a:rPr lang="ru-RU" sz="2400" dirty="0" smtClean="0">
                <a:solidFill>
                  <a:srgbClr val="7030A0"/>
                </a:solidFill>
              </a:rPr>
              <a:t>1.Частые туманы в марте предвещают дождливое лето.</a:t>
            </a:r>
          </a:p>
          <a:p>
            <a:pPr algn="ctr"/>
            <a:r>
              <a:rPr lang="ru-RU" sz="2400" dirty="0" smtClean="0">
                <a:solidFill>
                  <a:srgbClr val="7030A0"/>
                </a:solidFill>
              </a:rPr>
              <a:t>2.Если дятел стучит в марте, то весна будет поздней.</a:t>
            </a:r>
          </a:p>
          <a:p>
            <a:pPr algn="ctr"/>
            <a:r>
              <a:rPr lang="ru-RU" sz="2400" dirty="0" smtClean="0">
                <a:solidFill>
                  <a:srgbClr val="7030A0"/>
                </a:solidFill>
              </a:rPr>
              <a:t>3.Если в мартовские метели снег ложится на полях неровно, волнисто, буграми, то хорошо родятся огородные овощи и яровые хлеба.</a:t>
            </a:r>
            <a:endParaRPr lang="ru-RU" sz="2400" dirty="0">
              <a:solidFill>
                <a:srgbClr val="7030A0"/>
              </a:solidFill>
            </a:endParaRPr>
          </a:p>
        </p:txBody>
      </p:sp>
      <p:pic>
        <p:nvPicPr>
          <p:cNvPr id="1026" name="Picture 2" descr="http://cs624127.vk.me/v624127026/2fd8d/9IGBijv728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504" y="1628800"/>
            <a:ext cx="4608778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015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188640"/>
            <a:ext cx="8496944" cy="1296144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Апрель </a:t>
            </a:r>
            <a:r>
              <a:rPr lang="ru-RU" sz="4400" dirty="0" smtClean="0">
                <a:solidFill>
                  <a:srgbClr val="00B050"/>
                </a:solidFill>
              </a:rPr>
              <a:t>– </a:t>
            </a:r>
            <a:r>
              <a:rPr lang="ru-RU" sz="4400" dirty="0" err="1" smtClean="0">
                <a:solidFill>
                  <a:srgbClr val="00B050"/>
                </a:solidFill>
              </a:rPr>
              <a:t>березень</a:t>
            </a:r>
            <a:r>
              <a:rPr lang="ru-RU" sz="4400" dirty="0" smtClean="0">
                <a:solidFill>
                  <a:srgbClr val="00B050"/>
                </a:solidFill>
              </a:rPr>
              <a:t>, цветень, </a:t>
            </a:r>
            <a:r>
              <a:rPr lang="ru-RU" sz="4400" dirty="0" err="1" smtClean="0">
                <a:solidFill>
                  <a:srgbClr val="00B050"/>
                </a:solidFill>
              </a:rPr>
              <a:t>прилетень</a:t>
            </a:r>
            <a:endParaRPr lang="ru-RU" sz="4400" dirty="0">
              <a:solidFill>
                <a:srgbClr val="00B05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788024" y="1772816"/>
            <a:ext cx="3898776" cy="4680520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Приметы апреля:</a:t>
            </a:r>
          </a:p>
          <a:p>
            <a:pPr algn="ctr"/>
            <a:r>
              <a:rPr lang="ru-RU" sz="2400" dirty="0" smtClean="0">
                <a:solidFill>
                  <a:srgbClr val="7030A0"/>
                </a:solidFill>
              </a:rPr>
              <a:t>1.Какая погода на 1 апреля,</a:t>
            </a:r>
          </a:p>
          <a:p>
            <a:pPr algn="ctr"/>
            <a:r>
              <a:rPr lang="ru-RU" sz="2400" dirty="0" smtClean="0">
                <a:solidFill>
                  <a:srgbClr val="7030A0"/>
                </a:solidFill>
              </a:rPr>
              <a:t>такая будет на 1 октября.</a:t>
            </a:r>
          </a:p>
          <a:p>
            <a:pPr algn="ctr"/>
            <a:r>
              <a:rPr lang="ru-RU" sz="2400" dirty="0" smtClean="0">
                <a:solidFill>
                  <a:srgbClr val="7030A0"/>
                </a:solidFill>
              </a:rPr>
              <a:t>2.Гроза в начало апреля к теплому лету и урожаю ореха.</a:t>
            </a:r>
          </a:p>
          <a:p>
            <a:pPr algn="ctr"/>
            <a:r>
              <a:rPr lang="ru-RU" sz="2400" dirty="0" smtClean="0">
                <a:solidFill>
                  <a:srgbClr val="7030A0"/>
                </a:solidFill>
              </a:rPr>
              <a:t>3.В конце апреля идут дожди – к урожаю </a:t>
            </a:r>
          </a:p>
          <a:p>
            <a:pPr marL="530352" indent="-457200" algn="ctr">
              <a:buAutoNum type="arabicPeriod"/>
            </a:pPr>
            <a:endParaRPr lang="ru-RU" sz="2400" dirty="0">
              <a:solidFill>
                <a:srgbClr val="00B05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28800"/>
            <a:ext cx="4321175" cy="4991100"/>
          </a:xfrm>
        </p:spPr>
      </p:pic>
    </p:spTree>
    <p:extLst>
      <p:ext uri="{BB962C8B-B14F-4D97-AF65-F5344CB8AC3E}">
        <p14:creationId xmlns:p14="http://schemas.microsoft.com/office/powerpoint/2010/main" val="2301504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992888" cy="958521"/>
          </a:xfrm>
        </p:spPr>
        <p:txBody>
          <a:bodyPr/>
          <a:lstStyle/>
          <a:p>
            <a:r>
              <a:rPr lang="ru-RU" sz="4800" dirty="0" smtClean="0">
                <a:solidFill>
                  <a:srgbClr val="FF0000"/>
                </a:solidFill>
              </a:rPr>
              <a:t>Май</a:t>
            </a:r>
            <a:r>
              <a:rPr lang="ru-RU" dirty="0" smtClean="0"/>
              <a:t> </a:t>
            </a:r>
            <a:r>
              <a:rPr lang="ru-RU" sz="4400" dirty="0" smtClean="0">
                <a:solidFill>
                  <a:srgbClr val="00B050"/>
                </a:solidFill>
              </a:rPr>
              <a:t>– </a:t>
            </a:r>
            <a:r>
              <a:rPr lang="ru-RU" sz="4400" dirty="0" err="1" smtClean="0">
                <a:solidFill>
                  <a:srgbClr val="00B050"/>
                </a:solidFill>
              </a:rPr>
              <a:t>травень</a:t>
            </a:r>
            <a:r>
              <a:rPr lang="ru-RU" sz="4400" dirty="0" smtClean="0">
                <a:solidFill>
                  <a:srgbClr val="00B050"/>
                </a:solidFill>
              </a:rPr>
              <a:t>, </a:t>
            </a:r>
            <a:r>
              <a:rPr lang="ru-RU" sz="4400" dirty="0" err="1" smtClean="0">
                <a:solidFill>
                  <a:srgbClr val="00B050"/>
                </a:solidFill>
              </a:rPr>
              <a:t>прилетень</a:t>
            </a:r>
            <a:endParaRPr lang="ru-RU" sz="4400" dirty="0">
              <a:solidFill>
                <a:srgbClr val="00B05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92080" y="1556792"/>
            <a:ext cx="3851920" cy="511256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Примет мая:</a:t>
            </a:r>
          </a:p>
          <a:p>
            <a:pPr algn="ctr"/>
            <a:r>
              <a:rPr lang="ru-RU" sz="2400" dirty="0" smtClean="0">
                <a:solidFill>
                  <a:srgbClr val="7030A0"/>
                </a:solidFill>
              </a:rPr>
              <a:t>1.Рано зацвела черемуха - будет теплое лето.</a:t>
            </a:r>
          </a:p>
          <a:p>
            <a:pPr algn="ctr"/>
            <a:r>
              <a:rPr lang="ru-RU" sz="2400" dirty="0" smtClean="0">
                <a:solidFill>
                  <a:srgbClr val="7030A0"/>
                </a:solidFill>
              </a:rPr>
              <a:t>2.Если ласточки летают низко – ждите дождя.</a:t>
            </a:r>
          </a:p>
          <a:p>
            <a:pPr algn="ctr"/>
            <a:r>
              <a:rPr lang="ru-RU" sz="2400" dirty="0" smtClean="0">
                <a:solidFill>
                  <a:srgbClr val="7030A0"/>
                </a:solidFill>
              </a:rPr>
              <a:t>3.Развернулись листья дуба – ждите похолодания.</a:t>
            </a:r>
          </a:p>
          <a:p>
            <a:pPr algn="ctr"/>
            <a:r>
              <a:rPr lang="ru-RU" sz="2400" dirty="0" smtClean="0">
                <a:solidFill>
                  <a:srgbClr val="7030A0"/>
                </a:solidFill>
              </a:rPr>
              <a:t>4.Множество майских жуков весной – урожай проса в этом году.</a:t>
            </a:r>
            <a:endParaRPr lang="ru-RU" sz="2400" dirty="0">
              <a:solidFill>
                <a:srgbClr val="7030A0"/>
              </a:solidFill>
            </a:endParaRPr>
          </a:p>
        </p:txBody>
      </p:sp>
      <p:pic>
        <p:nvPicPr>
          <p:cNvPr id="1026" name="Picture 2" descr="http://www.playcast.ru/uploads/2015/08/16/14704035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56792"/>
            <a:ext cx="5256583" cy="514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0502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1556792"/>
            <a:ext cx="7931224" cy="3384376"/>
          </a:xfrm>
        </p:spPr>
        <p:txBody>
          <a:bodyPr/>
          <a:lstStyle/>
          <a:p>
            <a:pPr algn="ctr"/>
            <a:r>
              <a:rPr lang="ru-RU" sz="8000" dirty="0" smtClean="0">
                <a:solidFill>
                  <a:srgbClr val="FF0000"/>
                </a:solidFill>
              </a:rPr>
              <a:t>Весна</a:t>
            </a:r>
            <a:br>
              <a:rPr lang="ru-RU" sz="8000" dirty="0" smtClean="0">
                <a:solidFill>
                  <a:srgbClr val="FF0000"/>
                </a:solidFill>
              </a:rPr>
            </a:br>
            <a:r>
              <a:rPr lang="ru-RU" sz="8000" dirty="0" smtClean="0">
                <a:solidFill>
                  <a:srgbClr val="FF0000"/>
                </a:solidFill>
              </a:rPr>
              <a:t> глазами</a:t>
            </a:r>
            <a:br>
              <a:rPr lang="ru-RU" sz="8000" dirty="0" smtClean="0">
                <a:solidFill>
                  <a:srgbClr val="FF0000"/>
                </a:solidFill>
              </a:rPr>
            </a:br>
            <a:r>
              <a:rPr lang="ru-RU" sz="8000" dirty="0" smtClean="0">
                <a:solidFill>
                  <a:srgbClr val="FF0000"/>
                </a:solidFill>
              </a:rPr>
              <a:t>художников</a:t>
            </a:r>
            <a:endParaRPr lang="ru-RU" sz="8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875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uslide.ru/images/2/8864/736/img1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7" t="3797" r="3939" b="4240"/>
          <a:stretch/>
        </p:blipFill>
        <p:spPr bwMode="auto">
          <a:xfrm>
            <a:off x="467544" y="260648"/>
            <a:ext cx="8280920" cy="6201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735917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527" y="6165303"/>
            <a:ext cx="8229600" cy="544772"/>
          </a:xfrm>
        </p:spPr>
        <p:txBody>
          <a:bodyPr>
            <a:normAutofit/>
          </a:bodyPr>
          <a:lstStyle/>
          <a:p>
            <a:r>
              <a:rPr lang="ru-RU" sz="2400" b="0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Левитан. Цветущие яблони </a:t>
            </a:r>
            <a:endParaRPr lang="ru-RU" sz="2400" b="0" i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8194" name="Picture 2" descr="http://www.artpoisk.info/files/images/53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943" y="476670"/>
            <a:ext cx="7864470" cy="5688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img23.binimage.org/db/af/81/previe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221253"/>
            <a:ext cx="2541449" cy="2952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4162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http://uslide.ru/images/2/8864/736/img1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7" t="3626" r="5166" b="4343"/>
          <a:stretch/>
        </p:blipFill>
        <p:spPr bwMode="auto">
          <a:xfrm>
            <a:off x="395536" y="260648"/>
            <a:ext cx="8352928" cy="6328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1299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620688"/>
            <a:ext cx="8229600" cy="5544616"/>
          </a:xfrm>
        </p:spPr>
        <p:txBody>
          <a:bodyPr>
            <a:normAutofit/>
          </a:bodyPr>
          <a:lstStyle/>
          <a:p>
            <a:r>
              <a:rPr lang="ru-RU" sz="8000" dirty="0" smtClean="0">
                <a:solidFill>
                  <a:srgbClr val="FF0000"/>
                </a:solidFill>
              </a:rPr>
              <a:t>Поэтическая </a:t>
            </a:r>
            <a:br>
              <a:rPr lang="ru-RU" sz="8000" dirty="0" smtClean="0">
                <a:solidFill>
                  <a:srgbClr val="FF0000"/>
                </a:solidFill>
              </a:rPr>
            </a:br>
            <a:r>
              <a:rPr lang="ru-RU" sz="8000" dirty="0" smtClean="0">
                <a:solidFill>
                  <a:srgbClr val="FF0000"/>
                </a:solidFill>
              </a:rPr>
              <a:t>весна</a:t>
            </a:r>
            <a:endParaRPr lang="ru-RU" sz="8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030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445</TotalTime>
  <Words>301</Words>
  <Application>Microsoft Office PowerPoint</Application>
  <PresentationFormat>Экран (4:3)</PresentationFormat>
  <Paragraphs>53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Апекс</vt:lpstr>
      <vt:lpstr>«Весна пришла! Весне дорога!»</vt:lpstr>
      <vt:lpstr>Март – зимобор, протальник, сухий, грачевник</vt:lpstr>
      <vt:lpstr>Апрель – березень, цветень, прилетень</vt:lpstr>
      <vt:lpstr>Май – травень, прилетень</vt:lpstr>
      <vt:lpstr>Весна  глазами художников</vt:lpstr>
      <vt:lpstr>Презентация PowerPoint</vt:lpstr>
      <vt:lpstr>Левитан. Цветущие яблони </vt:lpstr>
      <vt:lpstr>Презентация PowerPoint</vt:lpstr>
      <vt:lpstr>Поэтическая  весна</vt:lpstr>
      <vt:lpstr>Ф. И. Тютчев</vt:lpstr>
      <vt:lpstr>А. А. Блок</vt:lpstr>
      <vt:lpstr>М.Ю. Лермонтов</vt:lpstr>
      <vt:lpstr>А. А. Фет</vt:lpstr>
      <vt:lpstr>Весна  в творчестве  композиторов.</vt:lpstr>
      <vt:lpstr>П.И. Чайковский</vt:lpstr>
      <vt:lpstr>А.А. Вивальди</vt:lpstr>
      <vt:lpstr>Спасибо  за  внимание!!!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Tatyna Shikina</dc:creator>
  <cp:lastModifiedBy>Tatyna Shikina</cp:lastModifiedBy>
  <cp:revision>25</cp:revision>
  <dcterms:created xsi:type="dcterms:W3CDTF">2015-10-08T15:27:02Z</dcterms:created>
  <dcterms:modified xsi:type="dcterms:W3CDTF">2015-11-15T19:55:27Z</dcterms:modified>
</cp:coreProperties>
</file>