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849" r:id="rId3"/>
  </p:sldMasterIdLst>
  <p:notesMasterIdLst>
    <p:notesMasterId r:id="rId15"/>
  </p:notesMasterIdLst>
  <p:sldIdLst>
    <p:sldId id="279" r:id="rId4"/>
    <p:sldId id="317" r:id="rId5"/>
    <p:sldId id="283" r:id="rId6"/>
    <p:sldId id="315" r:id="rId7"/>
    <p:sldId id="298" r:id="rId8"/>
    <p:sldId id="316" r:id="rId9"/>
    <p:sldId id="314" r:id="rId10"/>
    <p:sldId id="286" r:id="rId11"/>
    <p:sldId id="287" r:id="rId12"/>
    <p:sldId id="290" r:id="rId13"/>
    <p:sldId id="28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A00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3" autoAdjust="0"/>
    <p:restoredTop sz="93939" autoAdjust="0"/>
  </p:normalViewPr>
  <p:slideViewPr>
    <p:cSldViewPr>
      <p:cViewPr>
        <p:scale>
          <a:sx n="123" d="100"/>
          <a:sy n="123" d="100"/>
        </p:scale>
        <p:origin x="-10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FEB1CEF-5D64-4CA5-9D92-A5306B1C8A65}" type="slidenum">
              <a:rPr lang="en-US"/>
              <a:pPr>
                <a:defRPr/>
              </a:pPr>
              <a:t>‹#›</a:t>
            </a:fld>
            <a:endParaRPr lang="en-US"/>
          </a:p>
        </p:txBody>
      </p:sp>
    </p:spTree>
    <p:extLst>
      <p:ext uri="{BB962C8B-B14F-4D97-AF65-F5344CB8AC3E}">
        <p14:creationId xmlns:p14="http://schemas.microsoft.com/office/powerpoint/2010/main" val="2347008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Внешне жуки сильно отличаются от других насекомых. Передние крылья жуков превратились в жёсткие надкрылья. Поэтому их ещё называют жесткокрылыми.</a:t>
            </a:r>
          </a:p>
        </p:txBody>
      </p:sp>
      <p:sp>
        <p:nvSpPr>
          <p:cNvPr id="4" name="Номер слайда 3"/>
          <p:cNvSpPr>
            <a:spLocks noGrp="1"/>
          </p:cNvSpPr>
          <p:nvPr>
            <p:ph type="sldNum" sz="quarter" idx="10"/>
          </p:nvPr>
        </p:nvSpPr>
        <p:spPr/>
        <p:txBody>
          <a:bodyPr/>
          <a:lstStyle/>
          <a:p>
            <a:fld id="{24047079-EA11-4F76-B2E7-0BC7A563D73A}" type="slidenum">
              <a:rPr lang="ru-RU" smtClean="0"/>
              <a:t>5</a:t>
            </a:fld>
            <a:endParaRPr lang="ru-RU" dirty="0"/>
          </a:p>
        </p:txBody>
      </p:sp>
    </p:spTree>
    <p:extLst>
      <p:ext uri="{BB962C8B-B14F-4D97-AF65-F5344CB8AC3E}">
        <p14:creationId xmlns:p14="http://schemas.microsoft.com/office/powerpoint/2010/main" val="38920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Слово «вирус» известно было еще в древнем мире. Оно обозначало ядовитость, язвительность.</a:t>
            </a:r>
            <a:r>
              <a:rPr lang="ru-RU" baseline="0" dirty="0" smtClean="0"/>
              <a:t> </a:t>
            </a:r>
            <a:r>
              <a:rPr lang="ru-RU" dirty="0" smtClean="0"/>
              <a:t>Наши далекие предки интуитивно чувствовали, что есть неизвестные</a:t>
            </a:r>
            <a:r>
              <a:rPr lang="ru-RU" baseline="0" dirty="0" smtClean="0"/>
              <a:t> и враждебные человеку существа. </a:t>
            </a:r>
            <a:endParaRPr lang="ru-RU" dirty="0" smtClean="0"/>
          </a:p>
          <a:p>
            <a:r>
              <a:rPr lang="ru-RU" dirty="0" smtClean="0"/>
              <a:t>1. Корень «вир»</a:t>
            </a:r>
            <a:r>
              <a:rPr lang="ru-RU" baseline="0" dirty="0" smtClean="0"/>
              <a:t> - муж, мужчина, солдат, восходит к слову «вис» - сила, мощность.</a:t>
            </a:r>
            <a:endParaRPr lang="ru-RU" dirty="0" smtClean="0"/>
          </a:p>
          <a:p>
            <a:r>
              <a:rPr lang="ru-RU" dirty="0" smtClean="0"/>
              <a:t>2. Древние греки словом «вирус» называли змеиный яд. </a:t>
            </a:r>
          </a:p>
          <a:p>
            <a:r>
              <a:rPr lang="ru-RU" dirty="0" smtClean="0"/>
              <a:t>3. Во II веке нашей эры вирусом стали  называть слюну бешеной собаки, и это было ближе к пониманию природы вирусов. </a:t>
            </a:r>
          </a:p>
          <a:p>
            <a:r>
              <a:rPr lang="ru-RU" baseline="0" dirty="0" smtClean="0"/>
              <a:t>4. В научных трудах </a:t>
            </a:r>
            <a:r>
              <a:rPr lang="en-US" baseline="0" dirty="0" smtClean="0"/>
              <a:t>XVIII</a:t>
            </a:r>
            <a:r>
              <a:rPr lang="ru-RU" baseline="0" dirty="0" smtClean="0"/>
              <a:t> и начала </a:t>
            </a:r>
            <a:r>
              <a:rPr lang="en-US" baseline="0" dirty="0" smtClean="0"/>
              <a:t>XIX </a:t>
            </a:r>
            <a:r>
              <a:rPr lang="ru-RU" baseline="0" dirty="0" smtClean="0"/>
              <a:t>веков словом «вирус» обозначали вещества и предметы, соприкосновение с которыми сулит человеку заболевание, а то и смерть. В конце </a:t>
            </a:r>
            <a:r>
              <a:rPr lang="en-US" baseline="0" dirty="0" smtClean="0"/>
              <a:t>XIX</a:t>
            </a:r>
            <a:r>
              <a:rPr lang="ru-RU" baseline="0" dirty="0" smtClean="0"/>
              <a:t> столетия понятие «вирус» стало употребляться только для обозначения болезнетворных микробов.</a:t>
            </a:r>
            <a:endParaRPr lang="ru-RU" dirty="0"/>
          </a:p>
        </p:txBody>
      </p:sp>
      <p:sp>
        <p:nvSpPr>
          <p:cNvPr id="4" name="Номер слайда 3"/>
          <p:cNvSpPr>
            <a:spLocks noGrp="1"/>
          </p:cNvSpPr>
          <p:nvPr>
            <p:ph type="sldNum" sz="quarter" idx="10"/>
          </p:nvPr>
        </p:nvSpPr>
        <p:spPr/>
        <p:txBody>
          <a:bodyPr/>
          <a:lstStyle/>
          <a:p>
            <a:fld id="{96F633C2-E25C-4DCE-AE88-B2C41689E176}" type="slidenum">
              <a:rPr lang="ru-RU" smtClean="0"/>
              <a:t>8</a:t>
            </a:fld>
            <a:endParaRPr lang="ru-RU" dirty="0"/>
          </a:p>
        </p:txBody>
      </p:sp>
    </p:spTree>
    <p:extLst>
      <p:ext uri="{BB962C8B-B14F-4D97-AF65-F5344CB8AC3E}">
        <p14:creationId xmlns:p14="http://schemas.microsoft.com/office/powerpoint/2010/main" val="52848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1. В 1892 году русский ученый Дмитрий Иосифович Ивановский открыл вирус табачной мозаики. Ивановский внимательно изучал природу табачной мозаики и ему было ясно, что болезнь заразна: если сок больного растения вводился в жилку листа здорового табака, то через несколько дней на поверхности листьев появлялись желтые </a:t>
            </a:r>
            <a:r>
              <a:rPr lang="ru-RU" baseline="0" dirty="0" smtClean="0"/>
              <a:t> пятна (некрозы). </a:t>
            </a:r>
            <a:r>
              <a:rPr lang="ru-RU" dirty="0" smtClean="0"/>
              <a:t>Увидеть вирусы удалось только в электронный микроскоп спустя 50 лет после их открытия. Первым был сфотографирован именно вирус табачной мозаики (ВТМ).</a:t>
            </a:r>
            <a:endParaRPr lang="ru-RU" dirty="0"/>
          </a:p>
        </p:txBody>
      </p:sp>
      <p:sp>
        <p:nvSpPr>
          <p:cNvPr id="4" name="Номер слайда 3"/>
          <p:cNvSpPr>
            <a:spLocks noGrp="1"/>
          </p:cNvSpPr>
          <p:nvPr>
            <p:ph type="sldNum" sz="quarter" idx="10"/>
          </p:nvPr>
        </p:nvSpPr>
        <p:spPr/>
        <p:txBody>
          <a:bodyPr/>
          <a:lstStyle/>
          <a:p>
            <a:fld id="{96F633C2-E25C-4DCE-AE88-B2C41689E176}" type="slidenum">
              <a:rPr lang="ru-RU" smtClean="0"/>
              <a:t>9</a:t>
            </a:fld>
            <a:endParaRPr lang="ru-RU" dirty="0"/>
          </a:p>
        </p:txBody>
      </p:sp>
    </p:spTree>
    <p:extLst>
      <p:ext uri="{BB962C8B-B14F-4D97-AF65-F5344CB8AC3E}">
        <p14:creationId xmlns:p14="http://schemas.microsoft.com/office/powerpoint/2010/main" val="306197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smtClean="0"/>
              <a:t> По форме различают вирусы: палочковидные, округлые, овальные, похожие на теннисную ракетку, напоминающие кристаллы многогранника, цилиндрические. </a:t>
            </a:r>
          </a:p>
          <a:p>
            <a:pPr marL="228600" indent="-228600">
              <a:buAutoNum type="arabicPeriod"/>
            </a:pPr>
            <a:r>
              <a:rPr lang="ru-RU" dirty="0" smtClean="0"/>
              <a:t>Многогранная форма.</a:t>
            </a:r>
          </a:p>
          <a:p>
            <a:pPr marL="0" indent="0">
              <a:buNone/>
            </a:pPr>
            <a:r>
              <a:rPr lang="ru-RU" dirty="0" smtClean="0"/>
              <a:t>2.</a:t>
            </a:r>
          </a:p>
          <a:p>
            <a:pPr marL="0" indent="0">
              <a:buNone/>
            </a:pPr>
            <a:r>
              <a:rPr lang="ru-RU" dirty="0" smtClean="0"/>
              <a:t>3. Округлая форма. </a:t>
            </a:r>
          </a:p>
          <a:p>
            <a:pPr marL="0" indent="0">
              <a:buNone/>
            </a:pPr>
            <a:r>
              <a:rPr lang="ru-RU" dirty="0" smtClean="0"/>
              <a:t>4. </a:t>
            </a:r>
          </a:p>
          <a:p>
            <a:pPr marL="0" indent="0">
              <a:buNone/>
            </a:pPr>
            <a:r>
              <a:rPr lang="ru-RU" dirty="0" smtClean="0"/>
              <a:t>5. Цилиндрическая форма.</a:t>
            </a:r>
          </a:p>
          <a:p>
            <a:pPr marL="0" indent="0">
              <a:buNone/>
            </a:pPr>
            <a:r>
              <a:rPr lang="ru-RU" dirty="0" smtClean="0"/>
              <a:t>6.</a:t>
            </a:r>
            <a:r>
              <a:rPr lang="ru-RU" baseline="0" dirty="0" smtClean="0"/>
              <a:t> </a:t>
            </a:r>
          </a:p>
          <a:p>
            <a:pPr marL="0" indent="0">
              <a:buNone/>
            </a:pPr>
            <a:r>
              <a:rPr lang="ru-RU" dirty="0" smtClean="0"/>
              <a:t> Электронный микроскоп позволил установить, что размеры вирусов колеблются в широких пределах,</a:t>
            </a:r>
            <a:r>
              <a:rPr lang="ru-RU" baseline="0" dirty="0" smtClean="0"/>
              <a:t> поэтому их принято делить на три группы – крупные, средние и мелкие. Величину вирусных частиц измеряют в нанометрах (1мм. = 1000000 нм.)</a:t>
            </a:r>
            <a:endParaRPr lang="ru-RU" dirty="0" smtClean="0"/>
          </a:p>
          <a:p>
            <a:r>
              <a:rPr lang="ru-RU" dirty="0" smtClean="0"/>
              <a:t>7.</a:t>
            </a:r>
            <a:r>
              <a:rPr lang="ru-RU" baseline="0" dirty="0" smtClean="0"/>
              <a:t> </a:t>
            </a:r>
            <a:r>
              <a:rPr lang="ru-RU" dirty="0" smtClean="0"/>
              <a:t>Крупные - вирус оспы – 200 – 350 нм. Его можно рассмотреть с помощью светового микроскопа. </a:t>
            </a:r>
          </a:p>
          <a:p>
            <a:r>
              <a:rPr lang="ru-RU" dirty="0" smtClean="0"/>
              <a:t>8. </a:t>
            </a:r>
          </a:p>
          <a:p>
            <a:r>
              <a:rPr lang="ru-RU" dirty="0" smtClean="0"/>
              <a:t>9. Средние - вирус гриппа, бешенства – 70 – 120 нм.</a:t>
            </a:r>
          </a:p>
          <a:p>
            <a:r>
              <a:rPr lang="ru-RU" dirty="0" smtClean="0"/>
              <a:t>10. </a:t>
            </a:r>
          </a:p>
          <a:p>
            <a:r>
              <a:rPr lang="ru-RU" dirty="0" smtClean="0"/>
              <a:t>11. Мелкие - возбудители желтой лихорадки, ящура, полиомиелита, энцефалита – 10 – 40 нм.</a:t>
            </a:r>
          </a:p>
          <a:p>
            <a:r>
              <a:rPr lang="ru-RU" dirty="0" smtClean="0"/>
              <a:t>12. </a:t>
            </a:r>
            <a:endParaRPr lang="ru-RU" dirty="0"/>
          </a:p>
        </p:txBody>
      </p:sp>
      <p:sp>
        <p:nvSpPr>
          <p:cNvPr id="4" name="Номер слайда 3"/>
          <p:cNvSpPr>
            <a:spLocks noGrp="1"/>
          </p:cNvSpPr>
          <p:nvPr>
            <p:ph type="sldNum" sz="quarter" idx="10"/>
          </p:nvPr>
        </p:nvSpPr>
        <p:spPr/>
        <p:txBody>
          <a:bodyPr/>
          <a:lstStyle/>
          <a:p>
            <a:fld id="{96F633C2-E25C-4DCE-AE88-B2C41689E176}" type="slidenum">
              <a:rPr lang="ru-RU" smtClean="0"/>
              <a:t>10</a:t>
            </a:fld>
            <a:endParaRPr lang="ru-RU" dirty="0"/>
          </a:p>
        </p:txBody>
      </p:sp>
    </p:spTree>
    <p:extLst>
      <p:ext uri="{BB962C8B-B14F-4D97-AF65-F5344CB8AC3E}">
        <p14:creationId xmlns:p14="http://schemas.microsoft.com/office/powerpoint/2010/main" val="56198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Свыше 75% из общего числа инфекционных болезней человека вызываются вирусами.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 Болезнь, вызванная вирусом Эбола, известная как геморрагическая лихорадка Эбола, получила название от реки Эбола в Конго, рядом с которой впервые этот</a:t>
            </a:r>
            <a:r>
              <a:rPr lang="ru-RU" baseline="0" dirty="0" smtClean="0"/>
              <a:t> вирус был </a:t>
            </a:r>
            <a:r>
              <a:rPr lang="ru-RU" dirty="0" smtClean="0"/>
              <a:t>зарегистрирован в 1976 году. Вирус передается людям от диких животных и распространяется</a:t>
            </a:r>
            <a:r>
              <a:rPr lang="ru-RU" baseline="0" dirty="0" smtClean="0"/>
              <a:t> </a:t>
            </a:r>
            <a:r>
              <a:rPr lang="ru-RU" dirty="0" smtClean="0"/>
              <a:t>от человека человеку,</a:t>
            </a:r>
            <a:r>
              <a:rPr lang="ru-RU" baseline="0" dirty="0" smtClean="0"/>
              <a:t> </a:t>
            </a:r>
            <a:r>
              <a:rPr lang="ru-RU" dirty="0" smtClean="0"/>
              <a:t>вызывая острое тяжелое заболевание, которое часто оказывается летальным в отсутствие лечения.</a:t>
            </a:r>
            <a:r>
              <a:rPr lang="ru-RU" baseline="0" dirty="0" smtClean="0"/>
              <a:t> </a:t>
            </a:r>
            <a:r>
              <a:rPr lang="ru-RU" dirty="0" smtClean="0"/>
              <a:t>Смертность от заболевания может достигать 90%,</a:t>
            </a:r>
            <a:r>
              <a:rPr lang="ru-RU" baseline="0" dirty="0" smtClean="0"/>
              <a:t> средний коэффициент </a:t>
            </a:r>
            <a:r>
              <a:rPr lang="ru-RU" dirty="0" smtClean="0"/>
              <a:t>летальности составляет 50%.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2.</a:t>
            </a:r>
            <a:r>
              <a:rPr lang="ru-RU" baseline="0" dirty="0" smtClean="0"/>
              <a:t> Вирус натуральной оспы - самый древний из недугов, сопровождающий человечество на протяжении всей его истории, унес миллионы жизней. Очень заразное заболевание, легко распространяется при кашле, чихании, при разговоре. Вирус очень долго сохраняется во внешней среде на вещах, предметах обихода больного. Инкубационный период 10-12 дней.</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3. </a:t>
            </a:r>
            <a:r>
              <a:rPr lang="ru-RU" dirty="0" smtClean="0">
                <a:effectLst/>
              </a:rPr>
              <a:t>Megavirus chilensis или Чилийский мегавирус - самый гигантский из известных вирусов. В диаметре составляет 0,7 мкм. Его можно увидеть в световой микроскоп. У этого вируса более 1000 генов. Обнаружен в водах океана, у побережья Чили во время отбора проб морской воды.</a:t>
            </a:r>
            <a:r>
              <a:rPr lang="ru-RU" baseline="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effectLst/>
              </a:rPr>
              <a:t>4. «Птичий» грипп  - это </a:t>
            </a:r>
            <a:r>
              <a:rPr lang="ru-RU" sz="1200" dirty="0" smtClean="0">
                <a:effectLst/>
              </a:rPr>
              <a:t>инфекция, которая вызывается одним из штаммов вируса гриппа (типа А) и может поражать все виды пернатых. Особенно чувствительны к этой болезни домашние птицы.  Передается воздушным путем и при непосредственном контакте человека с заболевшей птицей. Эта инфекция опасна своими осложнениями: развитием вирусной пневмонии, поражением почек, печени, кроветворных органов.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5. Реовирусы – простые РНК – содержащие</a:t>
            </a:r>
            <a:r>
              <a:rPr lang="ru-RU" baseline="0" dirty="0" smtClean="0"/>
              <a:t> вирусы, сферической формы, размер 75 нм. Являются паразитами человека, животных, растений и  грибов.</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6. Вирусы гепатита вызывают воспаление печени. Существуют гепатиты А, В, С, </a:t>
            </a:r>
            <a:r>
              <a:rPr lang="en-US" dirty="0" smtClean="0"/>
              <a:t>D</a:t>
            </a:r>
            <a:r>
              <a:rPr lang="ru-RU" dirty="0" smtClean="0"/>
              <a:t>. Они вызываются разными, не родственными вирусами. Гепатит А (болезнь Боткина) переносится через загрязненную</a:t>
            </a:r>
            <a:r>
              <a:rPr lang="ru-RU" baseline="0" dirty="0" smtClean="0"/>
              <a:t> питьевую воду. Гепатит В передается половым путем и через контакт с кровью больного или носителя вируса.</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7. Папилломавирус </a:t>
            </a:r>
            <a:r>
              <a:rPr lang="ru-RU" baseline="0" dirty="0" smtClean="0"/>
              <a:t> - в</a:t>
            </a:r>
            <a:r>
              <a:rPr lang="ru-RU" dirty="0" smtClean="0"/>
              <a:t>ызывает</a:t>
            </a:r>
            <a:r>
              <a:rPr lang="ru-RU" baseline="0" dirty="0" smtClean="0"/>
              <a:t> </a:t>
            </a:r>
            <a:r>
              <a:rPr lang="ru-RU" dirty="0" smtClean="0"/>
              <a:t>доброкачественные опухоли на коже и слизистых оболочках. Медицине известно</a:t>
            </a:r>
            <a:r>
              <a:rPr lang="ru-RU" baseline="0" dirty="0" smtClean="0"/>
              <a:t> более 40 типов данного вируса. </a:t>
            </a:r>
            <a:r>
              <a:rPr lang="ru-RU" dirty="0" smtClean="0"/>
              <a:t>Самая безобидная разновидность папилломы – бородавки. Они локализуются на различных участках тела,</a:t>
            </a:r>
            <a:r>
              <a:rPr lang="ru-RU" baseline="0" dirty="0" smtClean="0"/>
              <a:t> заразны и могут распространяться при контакте. Благодаря иммунной системе человека могут самостоятельно исчезнуть в течение нескольких месяцев или лет.</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8. Цитомегаловирус поражает клетки мозга, печени, выжигает сетчатку  глаза (при длительной работе за компьютером). ЦМВ опасен своей способностью передаваться всеми способами. Попадая в организм человека, он проникает почти во все органы и ткани и образует большие округлые клетки, окруженные светлым ободком</a:t>
            </a:r>
            <a:r>
              <a:rPr lang="ru-RU" baseline="0" dirty="0" smtClean="0"/>
              <a:t> («совиный глаз»), отсюда название</a:t>
            </a:r>
            <a:r>
              <a:rPr lang="en-US" baseline="0" dirty="0" smtClean="0"/>
              <a:t> cytus – </a:t>
            </a:r>
            <a:r>
              <a:rPr lang="ru-RU" baseline="0" dirty="0" smtClean="0"/>
              <a:t>клетка </a:t>
            </a:r>
            <a:r>
              <a:rPr lang="en-US" baseline="0" dirty="0" smtClean="0"/>
              <a:t>+ megas</a:t>
            </a:r>
            <a:r>
              <a:rPr lang="ru-RU" baseline="0" dirty="0" smtClean="0"/>
              <a:t> – большой + вирус.</a:t>
            </a:r>
            <a:endParaRPr lang="ru-RU" dirty="0"/>
          </a:p>
        </p:txBody>
      </p:sp>
      <p:sp>
        <p:nvSpPr>
          <p:cNvPr id="4" name="Номер слайда 3"/>
          <p:cNvSpPr>
            <a:spLocks noGrp="1"/>
          </p:cNvSpPr>
          <p:nvPr>
            <p:ph type="sldNum" sz="quarter" idx="10"/>
          </p:nvPr>
        </p:nvSpPr>
        <p:spPr/>
        <p:txBody>
          <a:bodyPr/>
          <a:lstStyle/>
          <a:p>
            <a:fld id="{96F633C2-E25C-4DCE-AE88-B2C41689E176}" type="slidenum">
              <a:rPr lang="ru-RU" smtClean="0"/>
              <a:t>11</a:t>
            </a:fld>
            <a:endParaRPr lang="ru-RU" dirty="0"/>
          </a:p>
        </p:txBody>
      </p:sp>
    </p:spTree>
    <p:extLst>
      <p:ext uri="{BB962C8B-B14F-4D97-AF65-F5344CB8AC3E}">
        <p14:creationId xmlns:p14="http://schemas.microsoft.com/office/powerpoint/2010/main" val="85239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4096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1D07AB-EC1E-4DAE-83D1-95981654F38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EDFE7-013E-4913-AF93-19F8BE67FEF1}"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BADB29-2CE6-4CE6-9D1C-40689C215506}"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48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765BD332-1FDD-4B17-A5F2-73E7B46C7904}" type="slidenum">
              <a:rPr lang="ru-RU"/>
              <a:pPr>
                <a:defRPr/>
              </a:pPr>
              <a:t>‹#›</a:t>
            </a:fld>
            <a:endParaRPr lang="ru-RU"/>
          </a:p>
        </p:txBody>
      </p:sp>
    </p:spTree>
    <p:extLst>
      <p:ext uri="{BB962C8B-B14F-4D97-AF65-F5344CB8AC3E}">
        <p14:creationId xmlns:p14="http://schemas.microsoft.com/office/powerpoint/2010/main" val="468850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3742674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17974018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19823902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16516443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28546466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195"/>
            </a:schemeClr>
          </a:solidFill>
          <a:ln w="9525">
            <a:noFill/>
            <a:miter lim="800000"/>
            <a:headEnd/>
            <a:tailEnd/>
          </a:ln>
        </p:spPr>
        <p:txBody>
          <a:bodyPr wrap="none" anchor="ctr"/>
          <a:lstStyle/>
          <a:p>
            <a:endParaRPr lang="ru-RU"/>
          </a:p>
        </p:txBody>
      </p:sp>
      <p:sp>
        <p:nvSpPr>
          <p:cNvPr id="48131"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4813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CF8BA781-B141-435C-8541-4024C9160BDC}"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FDC45E8-8E31-4AF7-884C-1A95B63A585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6F9D74-51C6-49FC-891D-FCC5E4CD0FC3}"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F1A5C1D-CC21-4CED-A8E2-181A6C892040}"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CFFFB26-017C-4573-96E5-8897FD93F3E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049F414-FA78-4862-9BAC-7973B08B35B7}"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4E7834E-F8C6-40CD-BA1A-5A34E9C1EB6B}"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7792340-8016-41B6-BC13-981C72626807}"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9D92AF5-588A-4991-BBB6-0D5C52DEBD16}"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9D82BEB-4BEF-4476-A08C-81CD4E6BBB92}"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FE07A35-EDD4-4FDA-8E5E-21F8502315E1}"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DF88805-49F5-4F81-BF8D-A63C77039D7A}"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endParaRPr lang="en-US"/>
          </a:p>
        </p:txBody>
      </p:sp>
      <p:sp>
        <p:nvSpPr>
          <p:cNvPr id="2" name="Нижний колонтитул 1"/>
          <p:cNvSpPr>
            <a:spLocks noGrp="1"/>
          </p:cNvSpPr>
          <p:nvPr>
            <p:ph type="ftr" sz="quarter" idx="11"/>
          </p:nvPr>
        </p:nvSpPr>
        <p:spPr/>
        <p:txBody>
          <a:bodyPr/>
          <a:lstStyle/>
          <a:p>
            <a:pPr>
              <a:defRPr/>
            </a:pPr>
            <a:endParaRPr lang="en-US"/>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D71D07AB-EC1E-4DAE-83D1-95981654F38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087B83-0526-4CA0-8CD9-38942E7301F4}"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en-US"/>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816F9D74-51C6-49FC-891D-FCC5E4CD0FC3}"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endParaRPr lang="en-US"/>
          </a:p>
        </p:txBody>
      </p:sp>
      <p:sp>
        <p:nvSpPr>
          <p:cNvPr id="11" name="Нижний колонтитул 10"/>
          <p:cNvSpPr>
            <a:spLocks noGrp="1"/>
          </p:cNvSpPr>
          <p:nvPr>
            <p:ph type="ftr" sz="quarter" idx="11"/>
          </p:nvPr>
        </p:nvSpPr>
        <p:spPr/>
        <p:txBody>
          <a:bodyPr/>
          <a:lstStyle/>
          <a:p>
            <a:pPr>
              <a:defRPr/>
            </a:pPr>
            <a:endParaRPr lang="en-US"/>
          </a:p>
        </p:txBody>
      </p:sp>
      <p:sp>
        <p:nvSpPr>
          <p:cNvPr id="16" name="Номер слайда 15"/>
          <p:cNvSpPr>
            <a:spLocks noGrp="1"/>
          </p:cNvSpPr>
          <p:nvPr>
            <p:ph type="sldNum" sz="quarter" idx="12"/>
          </p:nvPr>
        </p:nvSpPr>
        <p:spPr/>
        <p:txBody>
          <a:bodyPr/>
          <a:lstStyle/>
          <a:p>
            <a:pPr>
              <a:defRPr/>
            </a:pPr>
            <a:fld id="{A1087B83-0526-4CA0-8CD9-38942E7301F4}" type="slidenum">
              <a:rPr lang="en-US" smtClean="0"/>
              <a:pPr>
                <a:defRPr/>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endParaRPr lang="en-US"/>
          </a:p>
        </p:txBody>
      </p:sp>
      <p:sp>
        <p:nvSpPr>
          <p:cNvPr id="10" name="Нижний колонтитул 9"/>
          <p:cNvSpPr>
            <a:spLocks noGrp="1"/>
          </p:cNvSpPr>
          <p:nvPr>
            <p:ph type="ftr" sz="quarter" idx="11"/>
          </p:nvPr>
        </p:nvSpPr>
        <p:spPr/>
        <p:txBody>
          <a:bodyPr/>
          <a:lstStyle/>
          <a:p>
            <a:pPr>
              <a:defRPr/>
            </a:pPr>
            <a:endParaRPr lang="en-US"/>
          </a:p>
        </p:txBody>
      </p:sp>
      <p:sp>
        <p:nvSpPr>
          <p:cNvPr id="31" name="Номер слайда 30"/>
          <p:cNvSpPr>
            <a:spLocks noGrp="1"/>
          </p:cNvSpPr>
          <p:nvPr>
            <p:ph type="sldNum" sz="quarter" idx="12"/>
          </p:nvPr>
        </p:nvSpPr>
        <p:spPr/>
        <p:txBody>
          <a:bodyPr/>
          <a:lstStyle/>
          <a:p>
            <a:pPr>
              <a:defRPr/>
            </a:pPr>
            <a:fld id="{CBD5DC2E-AECD-4F85-B045-A84A0380AA25}"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a:xfrm>
            <a:off x="8229600" y="6477000"/>
            <a:ext cx="762000" cy="246888"/>
          </a:xfrm>
        </p:spPr>
        <p:txBody>
          <a:bodyPr/>
          <a:lstStyle/>
          <a:p>
            <a:pPr>
              <a:defRPr/>
            </a:pPr>
            <a:fld id="{49D2680E-5147-4C3C-9102-D582524D7AF6}" type="slidenum">
              <a:rPr lang="en-US" smtClean="0"/>
              <a:pPr>
                <a:defRPr/>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endParaRPr lang="en-US"/>
          </a:p>
        </p:txBody>
      </p:sp>
      <p:sp>
        <p:nvSpPr>
          <p:cNvPr id="21" name="Нижний колонтитул 20"/>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206E15D0-CD5D-4329-A08A-21D7A69E0105}"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en-US"/>
          </a:p>
        </p:txBody>
      </p:sp>
      <p:sp>
        <p:nvSpPr>
          <p:cNvPr id="24" name="Нижний колонтитул 23"/>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089009A5-F482-4C59-B0C5-873189B7A92F}"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en-US"/>
          </a:p>
        </p:txBody>
      </p:sp>
      <p:sp>
        <p:nvSpPr>
          <p:cNvPr id="29" name="Нижний колонтитул 28"/>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FB7A2B8A-1E62-4656-93F4-3C883750F4A8}" type="slidenum">
              <a:rPr lang="en-US" smtClean="0"/>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31" name="Номер слайда 30"/>
          <p:cNvSpPr>
            <a:spLocks noGrp="1"/>
          </p:cNvSpPr>
          <p:nvPr>
            <p:ph type="sldNum" sz="quarter" idx="12"/>
          </p:nvPr>
        </p:nvSpPr>
        <p:spPr/>
        <p:txBody>
          <a:bodyPr/>
          <a:lstStyle/>
          <a:p>
            <a:pPr>
              <a:defRPr/>
            </a:pPr>
            <a:fld id="{8510E735-A170-40DD-8D91-C115753E8E1B}" type="slidenum">
              <a:rPr lang="en-US" smtClean="0"/>
              <a:pPr>
                <a:defRPr/>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24BEDFE7-013E-4913-AF93-19F8BE67FEF1}"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CBBADB29-2CE6-4CE6-9D1C-40689C21550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5DC2E-AECD-4F85-B045-A84A0380AA25}"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3742674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17974018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28546466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768752" cy="792088"/>
          </a:xfrm>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503548" y="188640"/>
            <a:ext cx="1188132" cy="792088"/>
          </a:xfrm>
          <a:effectLst>
            <a:outerShdw blurRad="50800" dist="38100" dir="5400000" algn="t" rotWithShape="0">
              <a:prstClr val="black">
                <a:alpha val="40000"/>
              </a:prstClr>
            </a:outerShdw>
          </a:effectLst>
        </p:spPr>
        <p:txBody>
          <a:bodyPr/>
          <a:lstStyle>
            <a:lvl1pPr algn="l">
              <a:defRPr/>
            </a:lvl1pPr>
          </a:lstStyle>
          <a:p>
            <a:pPr lvl="0"/>
            <a:endParaRPr lang="ru-RU" dirty="0"/>
          </a:p>
        </p:txBody>
      </p:sp>
    </p:spTree>
    <p:extLst>
      <p:ext uri="{BB962C8B-B14F-4D97-AF65-F5344CB8AC3E}">
        <p14:creationId xmlns:p14="http://schemas.microsoft.com/office/powerpoint/2010/main" val="16516443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fld id="{70AD53D6-8655-465B-B450-3668974E469A}" type="slidenum">
              <a:rPr lang="ru-RU" smtClean="0"/>
              <a:t>‹#›</a:t>
            </a:fld>
            <a:endParaRPr lang="ru-RU" dirty="0"/>
          </a:p>
        </p:txBody>
      </p:sp>
      <p:sp>
        <p:nvSpPr>
          <p:cNvPr id="9" name="Объект 8"/>
          <p:cNvSpPr>
            <a:spLocks noGrp="1"/>
          </p:cNvSpPr>
          <p:nvPr>
            <p:ph sz="quarter" idx="13"/>
          </p:nvPr>
        </p:nvSpPr>
        <p:spPr>
          <a:xfrm>
            <a:off x="395536" y="188640"/>
            <a:ext cx="1188132" cy="792088"/>
          </a:xfrm>
        </p:spPr>
        <p:txBody>
          <a:bodyPr/>
          <a:lstStyle>
            <a:lvl1pPr algn="l">
              <a:defRPr/>
            </a:lvl1pPr>
          </a:lstStyle>
          <a:p>
            <a:pPr lvl="0"/>
            <a:endParaRPr lang="ru-RU" dirty="0"/>
          </a:p>
        </p:txBody>
      </p:sp>
    </p:spTree>
    <p:extLst>
      <p:ext uri="{BB962C8B-B14F-4D97-AF65-F5344CB8AC3E}">
        <p14:creationId xmlns:p14="http://schemas.microsoft.com/office/powerpoint/2010/main" val="15403448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D2680E-5147-4C3C-9102-D582524D7AF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6E15D0-CD5D-4329-A08A-21D7A69E010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9009A5-F482-4C59-B0C5-873189B7A92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A2B8A-1E62-4656-93F4-3C883750F4A8}"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10E735-A170-40DD-8D91-C115753E8E1B}"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ags" Target="../tags/tag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50000">
              <a:schemeClr val="bg2">
                <a:lumMod val="9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9"/>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20"/>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21DFD9C-B753-4326-A7EB-15E96EF58C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89" r:id="rId12"/>
    <p:sldLayoutId id="2147483790" r:id="rId13"/>
    <p:sldLayoutId id="2147483791" r:id="rId14"/>
    <p:sldLayoutId id="2147483792" r:id="rId15"/>
    <p:sldLayoutId id="2147483793" r:id="rId16"/>
    <p:sldLayoutId id="2147483794" r:id="rId17"/>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50000">
              <a:schemeClr val="bg2">
                <a:lumMod val="9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6525" y="136525"/>
            <a:ext cx="8866188" cy="6581775"/>
          </a:xfrm>
          <a:prstGeom prst="rect">
            <a:avLst/>
          </a:prstGeom>
          <a:solidFill>
            <a:schemeClr val="bg1">
              <a:alpha val="50195"/>
            </a:schemeClr>
          </a:solidFill>
          <a:ln w="9525">
            <a:noFill/>
            <a:miter lim="800000"/>
            <a:headEnd/>
            <a:tailEnd/>
          </a:ln>
        </p:spPr>
        <p:txBody>
          <a:bodyPr wrap="none" anchor="ctr"/>
          <a:lstStyle/>
          <a:p>
            <a:endParaRPr lang="ru-RU"/>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A992E6E-0DFE-4536-A79C-7235E93E84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bg2">
                <a:lumMod val="9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721DFD9C-B753-4326-A7EB-15E96EF58C46}" type="slidenum">
              <a:rPr lang="en-US" smtClean="0"/>
              <a:pPr>
                <a:defRPr/>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2" r:id="rId12"/>
    <p:sldLayoutId id="2147483863" r:id="rId13"/>
    <p:sldLayoutId id="2147483864" r:id="rId14"/>
    <p:sldLayoutId id="2147483866" r:id="rId15"/>
    <p:sldLayoutId id="2147483867" r:id="rId16"/>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33.jpg"/><Relationship Id="rId11" Type="http://schemas.openxmlformats.org/officeDocument/2006/relationships/image" Target="../media/image38.jp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50000">
              <a:schemeClr val="bg1"/>
            </a:gs>
            <a:gs pos="100000">
              <a:schemeClr val="bg2">
                <a:lumMod val="9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683568" y="1700808"/>
            <a:ext cx="8208962" cy="1800225"/>
          </a:xfrm>
        </p:spPr>
        <p:txBody>
          <a:bodyPr>
            <a:normAutofit/>
          </a:bodyPr>
          <a:lstStyle/>
          <a:p>
            <a:pPr algn="ctr"/>
            <a:r>
              <a:rPr lang="ru-RU" sz="3200" b="1" dirty="0" smtClean="0">
                <a:solidFill>
                  <a:schemeClr val="accent5">
                    <a:lumMod val="50000"/>
                  </a:schemeClr>
                </a:solidFill>
                <a:effectLst/>
                <a:latin typeface="Times New Roman" pitchFamily="18" charset="0"/>
                <a:cs typeface="Times New Roman" pitchFamily="18" charset="0"/>
              </a:rPr>
              <a:t>Тема урока: </a:t>
            </a:r>
            <a:br>
              <a:rPr lang="ru-RU" sz="3200" b="1" dirty="0" smtClean="0">
                <a:solidFill>
                  <a:schemeClr val="accent5">
                    <a:lumMod val="50000"/>
                  </a:schemeClr>
                </a:solidFill>
                <a:effectLst/>
                <a:latin typeface="Times New Roman" pitchFamily="18" charset="0"/>
                <a:cs typeface="Times New Roman" pitchFamily="18" charset="0"/>
              </a:rPr>
            </a:br>
            <a:r>
              <a:rPr lang="ru-RU" b="1" dirty="0" smtClean="0">
                <a:solidFill>
                  <a:srgbClr val="006600"/>
                </a:solidFill>
                <a:effectLst/>
                <a:latin typeface="Times New Roman" pitchFamily="18" charset="0"/>
                <a:cs typeface="Times New Roman" pitchFamily="18" charset="0"/>
              </a:rPr>
              <a:t>Царства живой природы</a:t>
            </a:r>
            <a:r>
              <a:rPr lang="ru-RU" b="1" dirty="0" smtClean="0">
                <a:solidFill>
                  <a:schemeClr val="accent5">
                    <a:lumMod val="50000"/>
                  </a:schemeClr>
                </a:solidFill>
                <a:latin typeface="Times New Roman" pitchFamily="18" charset="0"/>
                <a:cs typeface="Times New Roman" pitchFamily="18" charset="0"/>
              </a:rPr>
              <a:t>. </a:t>
            </a:r>
            <a:endParaRPr lang="ru-RU" b="1" dirty="0">
              <a:solidFill>
                <a:schemeClr val="accent5">
                  <a:lumMod val="50000"/>
                </a:schemeClr>
              </a:solidFill>
              <a:latin typeface="Times New Roman" pitchFamily="18" charset="0"/>
              <a:cs typeface="Times New Roman" pitchFamily="18" charset="0"/>
            </a:endParaRPr>
          </a:p>
        </p:txBody>
      </p:sp>
      <p:sp>
        <p:nvSpPr>
          <p:cNvPr id="4" name="TextBox 3"/>
          <p:cNvSpPr txBox="1"/>
          <p:nvPr/>
        </p:nvSpPr>
        <p:spPr>
          <a:xfrm>
            <a:off x="5652120" y="5557882"/>
            <a:ext cx="3125599" cy="830997"/>
          </a:xfrm>
          <a:prstGeom prst="rect">
            <a:avLst/>
          </a:prstGeom>
          <a:noFill/>
        </p:spPr>
        <p:txBody>
          <a:bodyPr wrap="none" rtlCol="0">
            <a:spAutoFit/>
          </a:bodyPr>
          <a:lstStyle/>
          <a:p>
            <a:pPr algn="ctr"/>
            <a:r>
              <a:rPr lang="ru-RU" sz="1600" dirty="0" smtClean="0">
                <a:latin typeface="Times New Roman" panose="02020603050405020304" pitchFamily="18" charset="0"/>
                <a:cs typeface="Times New Roman" panose="02020603050405020304" pitchFamily="18" charset="0"/>
              </a:rPr>
              <a:t>Учитель  биологии</a:t>
            </a:r>
          </a:p>
          <a:p>
            <a:pPr algn="ctr"/>
            <a:r>
              <a:rPr lang="ru-RU" sz="1600" dirty="0" smtClean="0">
                <a:latin typeface="Times New Roman" panose="02020603050405020304" pitchFamily="18" charset="0"/>
                <a:cs typeface="Times New Roman" panose="02020603050405020304" pitchFamily="18" charset="0"/>
              </a:rPr>
              <a:t>Гаджиева </a:t>
            </a:r>
            <a:r>
              <a:rPr lang="ru-RU" sz="1600" dirty="0" err="1" smtClean="0">
                <a:latin typeface="Times New Roman" panose="02020603050405020304" pitchFamily="18" charset="0"/>
                <a:cs typeface="Times New Roman" panose="02020603050405020304" pitchFamily="18" charset="0"/>
              </a:rPr>
              <a:t>Жанета</a:t>
            </a:r>
            <a:r>
              <a:rPr lang="ru-RU" sz="1600" dirty="0" smtClean="0">
                <a:latin typeface="Times New Roman" panose="02020603050405020304" pitchFamily="18" charset="0"/>
                <a:cs typeface="Times New Roman" panose="02020603050405020304" pitchFamily="18" charset="0"/>
              </a:rPr>
              <a:t> Романовна</a:t>
            </a:r>
          </a:p>
          <a:p>
            <a:pPr algn="ctr"/>
            <a:r>
              <a:rPr lang="ru-RU" sz="1600" dirty="0" smtClean="0">
                <a:latin typeface="Times New Roman" panose="02020603050405020304" pitchFamily="18" charset="0"/>
                <a:cs typeface="Times New Roman" panose="02020603050405020304" pitchFamily="18" charset="0"/>
              </a:rPr>
              <a:t>МБОУ СОШ № 31 г. Владикавказ</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70AD53D6-8655-465B-B450-3668974E469A}" type="slidenum">
              <a:rPr lang="ru-RU" smtClean="0"/>
              <a:pPr/>
              <a:t>10</a:t>
            </a:fld>
            <a:endParaRPr lang="ru-RU" dirty="0"/>
          </a:p>
        </p:txBody>
      </p:sp>
      <p:sp>
        <p:nvSpPr>
          <p:cNvPr id="2" name="Заголовок 1"/>
          <p:cNvSpPr>
            <a:spLocks noGrp="1"/>
          </p:cNvSpPr>
          <p:nvPr>
            <p:ph type="title" idx="4294967295"/>
          </p:nvPr>
        </p:nvSpPr>
        <p:spPr>
          <a:xfrm>
            <a:off x="2374900" y="188913"/>
            <a:ext cx="6769100" cy="792162"/>
          </a:xfrm>
        </p:spPr>
        <p:txBody>
          <a:bodyPr>
            <a:normAutofit/>
          </a:bodyPr>
          <a:lstStyle/>
          <a:p>
            <a:r>
              <a:rPr lang="ru-RU" sz="2800" dirty="0" smtClean="0">
                <a:effectLst/>
                <a:latin typeface="Times New Roman" panose="02020603050405020304" pitchFamily="18" charset="0"/>
                <a:cs typeface="Times New Roman" panose="02020603050405020304" pitchFamily="18" charset="0"/>
              </a:rPr>
              <a:t>Форма и размеры вируса</a:t>
            </a:r>
            <a:endParaRPr lang="ru-RU" sz="2800" dirty="0">
              <a:effectLst/>
              <a:latin typeface="Times New Roman" panose="02020603050405020304" pitchFamily="18" charset="0"/>
              <a:cs typeface="Times New Roman" panose="02020603050405020304" pitchFamily="18" charset="0"/>
            </a:endParaRPr>
          </a:p>
        </p:txBody>
      </p:sp>
      <p:sp>
        <p:nvSpPr>
          <p:cNvPr id="5" name="Текст 1"/>
          <p:cNvSpPr/>
          <p:nvPr/>
        </p:nvSpPr>
        <p:spPr>
          <a:xfrm>
            <a:off x="2842148" y="1484784"/>
            <a:ext cx="3528392" cy="432000"/>
          </a:xfrm>
          <a:prstGeom prst="roundRect">
            <a:avLst/>
          </a:prstGeom>
        </p:spPr>
        <p:style>
          <a:lnRef idx="1">
            <a:schemeClr val="accent5"/>
          </a:lnRef>
          <a:fillRef idx="1002">
            <a:schemeClr val="lt1"/>
          </a:fillRef>
          <a:effectRef idx="1">
            <a:schemeClr val="accent5"/>
          </a:effectRef>
          <a:fontRef idx="minor">
            <a:schemeClr val="dk1"/>
          </a:fontRef>
        </p:style>
        <p:txBody>
          <a:bodyPr rtlCol="0" anchor="ctr"/>
          <a:lstStyle/>
          <a:p>
            <a:pPr algn="ctr"/>
            <a:r>
              <a:rPr lang="ru-RU" sz="2400" dirty="0" smtClean="0">
                <a:solidFill>
                  <a:schemeClr val="bg2">
                    <a:lumMod val="10000"/>
                  </a:schemeClr>
                </a:solidFill>
                <a:latin typeface="Times New Roman" panose="02020603050405020304" pitchFamily="18" charset="0"/>
                <a:cs typeface="Times New Roman" panose="02020603050405020304" pitchFamily="18" charset="0"/>
              </a:rPr>
              <a:t>Форма вирусов</a:t>
            </a:r>
            <a:endParaRPr lang="ru-RU" sz="24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4" name="Текст 2"/>
          <p:cNvSpPr/>
          <p:nvPr/>
        </p:nvSpPr>
        <p:spPr>
          <a:xfrm>
            <a:off x="2842148" y="4221088"/>
            <a:ext cx="3528392" cy="432000"/>
          </a:xfrm>
          <a:prstGeom prst="roundRect">
            <a:avLst/>
          </a:prstGeom>
        </p:spPr>
        <p:style>
          <a:lnRef idx="1">
            <a:schemeClr val="accent5"/>
          </a:lnRef>
          <a:fillRef idx="1003">
            <a:schemeClr val="lt1"/>
          </a:fillRef>
          <a:effectRef idx="1">
            <a:schemeClr val="accent5"/>
          </a:effectRef>
          <a:fontRef idx="minor">
            <a:schemeClr val="dk1"/>
          </a:fontRef>
        </p:style>
        <p:txBody>
          <a:bodyPr rtlCol="0" anchor="ctr"/>
          <a:lstStyle/>
          <a:p>
            <a:pPr algn="ctr"/>
            <a:r>
              <a:rPr lang="ru-RU" sz="2400" dirty="0" smtClean="0">
                <a:solidFill>
                  <a:schemeClr val="bg2">
                    <a:lumMod val="10000"/>
                  </a:schemeClr>
                </a:solidFill>
                <a:latin typeface="Times New Roman" panose="02020603050405020304" pitchFamily="18" charset="0"/>
                <a:cs typeface="Times New Roman" panose="02020603050405020304" pitchFamily="18" charset="0"/>
              </a:rPr>
              <a:t>Размеры вирусов</a:t>
            </a:r>
            <a:endParaRPr lang="ru-RU" sz="2400"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23" name="Группа 1"/>
          <p:cNvGrpSpPr/>
          <p:nvPr/>
        </p:nvGrpSpPr>
        <p:grpSpPr>
          <a:xfrm>
            <a:off x="1910574" y="1916784"/>
            <a:ext cx="5391536" cy="3600450"/>
            <a:chOff x="1876230" y="1628775"/>
            <a:chExt cx="5391536" cy="3600450"/>
          </a:xfrm>
        </p:grpSpPr>
        <p:pic>
          <p:nvPicPr>
            <p:cNvPr id="21"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230" y="1628775"/>
              <a:ext cx="5391536" cy="3600450"/>
            </a:xfrm>
            <a:prstGeom prst="rect">
              <a:avLst/>
            </a:prstGeom>
          </p:spPr>
        </p:pic>
        <p:sp>
          <p:nvSpPr>
            <p:cNvPr id="22" name="TextBox 21"/>
            <p:cNvSpPr txBox="1"/>
            <p:nvPr/>
          </p:nvSpPr>
          <p:spPr>
            <a:xfrm>
              <a:off x="3529656" y="4829115"/>
              <a:ext cx="2016000" cy="400110"/>
            </a:xfrm>
            <a:prstGeom prst="rect">
              <a:avLst/>
            </a:prstGeom>
          </p:spPr>
          <p:style>
            <a:lnRef idx="1">
              <a:schemeClr val="accent5"/>
            </a:lnRef>
            <a:fillRef idx="1002">
              <a:schemeClr val="lt2"/>
            </a:fillRef>
            <a:effectRef idx="1">
              <a:schemeClr val="accent5"/>
            </a:effectRef>
            <a:fontRef idx="minor">
              <a:schemeClr val="dk1"/>
            </a:fontRef>
          </p:style>
          <p:txBody>
            <a:bodyPr wrap="square" rtlCol="0">
              <a:spAutoFit/>
            </a:bodyPr>
            <a:lstStyle/>
            <a:p>
              <a:pPr algn="ctr"/>
              <a:r>
                <a:rPr lang="ru-RU" sz="2000" dirty="0" smtClean="0">
                  <a:solidFill>
                    <a:schemeClr val="bg2">
                      <a:lumMod val="10000"/>
                    </a:schemeClr>
                  </a:solidFill>
                  <a:latin typeface="Times New Roman" panose="02020603050405020304" pitchFamily="18" charset="0"/>
                  <a:cs typeface="Times New Roman" panose="02020603050405020304" pitchFamily="18" charset="0"/>
                </a:rPr>
                <a:t>Многогранная</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4" name="Группа 2"/>
          <p:cNvGrpSpPr/>
          <p:nvPr/>
        </p:nvGrpSpPr>
        <p:grpSpPr>
          <a:xfrm>
            <a:off x="1910574" y="1916784"/>
            <a:ext cx="5391536" cy="3600450"/>
            <a:chOff x="1876230" y="1628775"/>
            <a:chExt cx="5391536" cy="3600450"/>
          </a:xfrm>
        </p:grpSpPr>
        <p:pic>
          <p:nvPicPr>
            <p:cNvPr id="25"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230" y="1628775"/>
              <a:ext cx="5391536" cy="3600450"/>
            </a:xfrm>
            <a:prstGeom prst="rect">
              <a:avLst/>
            </a:prstGeom>
          </p:spPr>
        </p:pic>
        <p:sp>
          <p:nvSpPr>
            <p:cNvPr id="26" name="TextBox 25"/>
            <p:cNvSpPr txBox="1"/>
            <p:nvPr/>
          </p:nvSpPr>
          <p:spPr>
            <a:xfrm>
              <a:off x="3529656" y="4829115"/>
              <a:ext cx="2016000" cy="400110"/>
            </a:xfrm>
            <a:prstGeom prst="rect">
              <a:avLst/>
            </a:prstGeom>
          </p:spPr>
          <p:style>
            <a:lnRef idx="1">
              <a:schemeClr val="accent5"/>
            </a:lnRef>
            <a:fillRef idx="1002">
              <a:schemeClr val="lt2"/>
            </a:fillRef>
            <a:effectRef idx="1">
              <a:schemeClr val="accent5"/>
            </a:effectRef>
            <a:fontRef idx="minor">
              <a:schemeClr val="dk1"/>
            </a:fontRef>
          </p:style>
          <p:txBody>
            <a:bodyPr wrap="square" rtlCol="0">
              <a:spAutoFit/>
            </a:bodyPr>
            <a:lstStyle/>
            <a:p>
              <a:pPr algn="ctr"/>
              <a:r>
                <a:rPr lang="ru-RU" sz="2000" dirty="0" smtClean="0">
                  <a:solidFill>
                    <a:schemeClr val="bg2">
                      <a:lumMod val="10000"/>
                    </a:schemeClr>
                  </a:solidFill>
                  <a:latin typeface="Times New Roman" panose="02020603050405020304" pitchFamily="18" charset="0"/>
                  <a:cs typeface="Times New Roman" panose="02020603050405020304" pitchFamily="18" charset="0"/>
                </a:rPr>
                <a:t>Округлая</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7" name="Группа 3"/>
          <p:cNvGrpSpPr/>
          <p:nvPr/>
        </p:nvGrpSpPr>
        <p:grpSpPr>
          <a:xfrm>
            <a:off x="1906006" y="1918816"/>
            <a:ext cx="5400675" cy="3598418"/>
            <a:chOff x="1871662" y="1630807"/>
            <a:chExt cx="5400675" cy="3598418"/>
          </a:xfrm>
        </p:grpSpPr>
        <p:pic>
          <p:nvPicPr>
            <p:cNvPr id="28"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662" y="1630807"/>
              <a:ext cx="5400675" cy="3596386"/>
            </a:xfrm>
            <a:prstGeom prst="rect">
              <a:avLst/>
            </a:prstGeom>
          </p:spPr>
        </p:pic>
        <p:sp>
          <p:nvSpPr>
            <p:cNvPr id="29" name="TextBox 28"/>
            <p:cNvSpPr txBox="1"/>
            <p:nvPr/>
          </p:nvSpPr>
          <p:spPr>
            <a:xfrm>
              <a:off x="3529656" y="4829115"/>
              <a:ext cx="2016000" cy="400110"/>
            </a:xfrm>
            <a:prstGeom prst="rect">
              <a:avLst/>
            </a:prstGeom>
          </p:spPr>
          <p:style>
            <a:lnRef idx="1">
              <a:schemeClr val="accent5"/>
            </a:lnRef>
            <a:fillRef idx="1002">
              <a:schemeClr val="lt2"/>
            </a:fillRef>
            <a:effectRef idx="1">
              <a:schemeClr val="accent5"/>
            </a:effectRef>
            <a:fontRef idx="minor">
              <a:schemeClr val="dk1"/>
            </a:fontRef>
          </p:style>
          <p:txBody>
            <a:bodyPr wrap="square" rtlCol="0">
              <a:spAutoFit/>
            </a:bodyPr>
            <a:lstStyle/>
            <a:p>
              <a:pPr algn="ctr"/>
              <a:r>
                <a:rPr lang="ru-RU" sz="2000" dirty="0" smtClean="0">
                  <a:solidFill>
                    <a:schemeClr val="bg2">
                      <a:lumMod val="10000"/>
                    </a:schemeClr>
                  </a:solidFill>
                  <a:latin typeface="Times New Roman" panose="02020603050405020304" pitchFamily="18" charset="0"/>
                  <a:cs typeface="Times New Roman" panose="02020603050405020304" pitchFamily="18" charset="0"/>
                </a:rPr>
                <a:t>Цилиндрическая</a:t>
              </a: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31" name="Группа 4"/>
          <p:cNvGrpSpPr/>
          <p:nvPr/>
        </p:nvGrpSpPr>
        <p:grpSpPr>
          <a:xfrm>
            <a:off x="2088015" y="2074881"/>
            <a:ext cx="5341456" cy="3589055"/>
            <a:chOff x="1901271" y="1634472"/>
            <a:chExt cx="5341456" cy="3589055"/>
          </a:xfrm>
        </p:grpSpPr>
        <p:pic>
          <p:nvPicPr>
            <p:cNvPr id="3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1271" y="1634472"/>
              <a:ext cx="5341456" cy="3589055"/>
            </a:xfrm>
            <a:prstGeom prst="rect">
              <a:avLst/>
            </a:prstGeom>
          </p:spPr>
        </p:pic>
        <p:sp>
          <p:nvSpPr>
            <p:cNvPr id="33" name="TextBox 32"/>
            <p:cNvSpPr txBox="1"/>
            <p:nvPr/>
          </p:nvSpPr>
          <p:spPr>
            <a:xfrm>
              <a:off x="3046514" y="4808879"/>
              <a:ext cx="2700000" cy="400110"/>
            </a:xfrm>
            <a:prstGeom prst="rect">
              <a:avLst/>
            </a:prstGeom>
          </p:spPr>
          <p:style>
            <a:lnRef idx="1">
              <a:schemeClr val="accent5"/>
            </a:lnRef>
            <a:fillRef idx="1002">
              <a:schemeClr val="lt2"/>
            </a:fillRef>
            <a:effectRef idx="1">
              <a:schemeClr val="accent5"/>
            </a:effectRef>
            <a:fontRef idx="minor">
              <a:schemeClr val="dk1"/>
            </a:fontRef>
          </p:style>
          <p:txBody>
            <a:bodyPr wrap="square" rtlCol="0">
              <a:spAutoFit/>
            </a:bodyPr>
            <a:lstStyle/>
            <a:p>
              <a:pPr algn="ctr"/>
              <a:r>
                <a:rPr lang="ru-RU" sz="2000" dirty="0" smtClean="0">
                  <a:solidFill>
                    <a:schemeClr val="bg2">
                      <a:lumMod val="10000"/>
                    </a:schemeClr>
                  </a:solidFill>
                  <a:latin typeface="Times New Roman" panose="02020603050405020304" pitchFamily="18" charset="0"/>
                  <a:cs typeface="Times New Roman" panose="02020603050405020304" pitchFamily="18" charset="0"/>
                </a:rPr>
                <a:t>Вирус оспы </a:t>
              </a:r>
              <a:r>
                <a:rPr lang="ru-RU" sz="1400" dirty="0" smtClean="0">
                  <a:solidFill>
                    <a:schemeClr val="bg2">
                      <a:lumMod val="10000"/>
                    </a:schemeClr>
                  </a:solidFill>
                  <a:latin typeface="Times New Roman" panose="02020603050405020304" pitchFamily="18" charset="0"/>
                  <a:cs typeface="Times New Roman" panose="02020603050405020304" pitchFamily="18" charset="0"/>
                </a:rPr>
                <a:t>(250 – 300 нм.)</a:t>
              </a:r>
              <a:endParaRPr lang="ru-RU" sz="14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34" name="Группа 5"/>
          <p:cNvGrpSpPr/>
          <p:nvPr/>
        </p:nvGrpSpPr>
        <p:grpSpPr>
          <a:xfrm>
            <a:off x="2059531" y="2069237"/>
            <a:ext cx="5398423" cy="3600397"/>
            <a:chOff x="1872787" y="1628828"/>
            <a:chExt cx="5398423" cy="3600397"/>
          </a:xfrm>
        </p:grpSpPr>
        <p:pic>
          <p:nvPicPr>
            <p:cNvPr id="35"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2787" y="1628828"/>
              <a:ext cx="5398423" cy="3600344"/>
            </a:xfrm>
            <a:prstGeom prst="rect">
              <a:avLst/>
            </a:prstGeom>
          </p:spPr>
        </p:pic>
        <p:sp>
          <p:nvSpPr>
            <p:cNvPr id="36" name="TextBox 35"/>
            <p:cNvSpPr txBox="1"/>
            <p:nvPr/>
          </p:nvSpPr>
          <p:spPr>
            <a:xfrm>
              <a:off x="3035256" y="4829115"/>
              <a:ext cx="2700000" cy="400110"/>
            </a:xfrm>
            <a:prstGeom prst="rect">
              <a:avLst/>
            </a:prstGeom>
          </p:spPr>
          <p:style>
            <a:lnRef idx="1">
              <a:schemeClr val="accent5"/>
            </a:lnRef>
            <a:fillRef idx="1002">
              <a:schemeClr val="lt2"/>
            </a:fillRef>
            <a:effectRef idx="1">
              <a:schemeClr val="accent5"/>
            </a:effectRef>
            <a:fontRef idx="minor">
              <a:schemeClr val="dk1"/>
            </a:fontRef>
          </p:style>
          <p:txBody>
            <a:bodyPr wrap="square" rtlCol="0">
              <a:spAutoFit/>
            </a:bodyPr>
            <a:lstStyle/>
            <a:p>
              <a:pPr algn="ctr"/>
              <a:r>
                <a:rPr lang="ru-RU" sz="2000" dirty="0" smtClean="0">
                  <a:solidFill>
                    <a:schemeClr val="bg2">
                      <a:lumMod val="10000"/>
                    </a:schemeClr>
                  </a:solidFill>
                  <a:latin typeface="Times New Roman" panose="02020603050405020304" pitchFamily="18" charset="0"/>
                  <a:cs typeface="Times New Roman" panose="02020603050405020304" pitchFamily="18" charset="0"/>
                </a:rPr>
                <a:t>Вирус гриппа </a:t>
              </a:r>
              <a:r>
                <a:rPr lang="ru-RU" sz="1400" dirty="0" smtClean="0">
                  <a:solidFill>
                    <a:schemeClr val="bg2">
                      <a:lumMod val="10000"/>
                    </a:schemeClr>
                  </a:solidFill>
                  <a:latin typeface="Times New Roman" panose="02020603050405020304" pitchFamily="18" charset="0"/>
                  <a:cs typeface="Times New Roman" panose="02020603050405020304" pitchFamily="18" charset="0"/>
                </a:rPr>
                <a:t>(70-120 нм</a:t>
              </a:r>
              <a:r>
                <a:rPr lang="ru-RU" sz="1400" dirty="0">
                  <a:solidFill>
                    <a:schemeClr val="bg2">
                      <a:lumMod val="10000"/>
                    </a:schemeClr>
                  </a:solidFill>
                  <a:latin typeface="Times New Roman" panose="02020603050405020304" pitchFamily="18" charset="0"/>
                  <a:cs typeface="Times New Roman" panose="02020603050405020304" pitchFamily="18" charset="0"/>
                </a:rPr>
                <a:t>.</a:t>
              </a:r>
              <a:r>
                <a:rPr lang="ru-RU" sz="1400" dirty="0" smtClean="0">
                  <a:solidFill>
                    <a:schemeClr val="bg2">
                      <a:lumMod val="10000"/>
                    </a:schemeClr>
                  </a:solidFill>
                  <a:latin typeface="Times New Roman" panose="02020603050405020304" pitchFamily="18" charset="0"/>
                  <a:cs typeface="Times New Roman" panose="02020603050405020304" pitchFamily="18" charset="0"/>
                </a:rPr>
                <a:t>)</a:t>
              </a:r>
              <a:endParaRPr lang="ru-RU" sz="14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37" name="Группа 6"/>
          <p:cNvGrpSpPr/>
          <p:nvPr/>
        </p:nvGrpSpPr>
        <p:grpSpPr>
          <a:xfrm>
            <a:off x="2071046" y="2080492"/>
            <a:ext cx="5375395" cy="3589089"/>
            <a:chOff x="1884302" y="1640083"/>
            <a:chExt cx="5375395" cy="3589089"/>
          </a:xfrm>
        </p:grpSpPr>
        <p:pic>
          <p:nvPicPr>
            <p:cNvPr id="38"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84302" y="1640083"/>
              <a:ext cx="5375395" cy="3577830"/>
            </a:xfrm>
            <a:prstGeom prst="rect">
              <a:avLst/>
            </a:prstGeom>
          </p:spPr>
        </p:pic>
        <p:sp>
          <p:nvSpPr>
            <p:cNvPr id="39" name="TextBox 38"/>
            <p:cNvSpPr txBox="1"/>
            <p:nvPr/>
          </p:nvSpPr>
          <p:spPr>
            <a:xfrm>
              <a:off x="2853598" y="4859840"/>
              <a:ext cx="3132000" cy="369332"/>
            </a:xfrm>
            <a:prstGeom prst="rect">
              <a:avLst/>
            </a:prstGeom>
          </p:spPr>
          <p:style>
            <a:lnRef idx="1">
              <a:schemeClr val="accent5"/>
            </a:lnRef>
            <a:fillRef idx="1002">
              <a:schemeClr val="lt2"/>
            </a:fillRef>
            <a:effectRef idx="1">
              <a:schemeClr val="accent5"/>
            </a:effectRef>
            <a:fontRef idx="minor">
              <a:schemeClr val="dk1"/>
            </a:fontRef>
          </p:style>
          <p:txBody>
            <a:bodyPr wrap="square" rtlCol="0">
              <a:spAutoFit/>
            </a:bodyPr>
            <a:lstStyle/>
            <a:p>
              <a:pPr algn="ctr"/>
              <a:r>
                <a:rPr lang="ru-RU" dirty="0" smtClean="0">
                  <a:solidFill>
                    <a:schemeClr val="bg2">
                      <a:lumMod val="10000"/>
                    </a:schemeClr>
                  </a:solidFill>
                  <a:latin typeface="Times New Roman" panose="02020603050405020304" pitchFamily="18" charset="0"/>
                  <a:cs typeface="Times New Roman" panose="02020603050405020304" pitchFamily="18" charset="0"/>
                </a:rPr>
                <a:t>Вирус полиомиелита </a:t>
              </a:r>
              <a:r>
                <a:rPr lang="ru-RU" sz="1400" dirty="0" smtClean="0">
                  <a:solidFill>
                    <a:schemeClr val="bg2">
                      <a:lumMod val="10000"/>
                    </a:schemeClr>
                  </a:solidFill>
                  <a:latin typeface="Times New Roman" panose="02020603050405020304" pitchFamily="18" charset="0"/>
                  <a:cs typeface="Times New Roman" panose="02020603050405020304" pitchFamily="18" charset="0"/>
                </a:rPr>
                <a:t>(20-30 нм.)</a:t>
              </a:r>
              <a:endParaRPr lang="ru-RU" sz="1400" dirty="0">
                <a:solidFill>
                  <a:schemeClr val="bg2">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709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23"/>
                                        </p:tgtEl>
                                      </p:cBhvr>
                                      <p:by x="50000" y="50000"/>
                                    </p:animScale>
                                  </p:childTnLst>
                                </p:cTn>
                              </p:par>
                              <p:par>
                                <p:cTn id="18" presetID="35" presetClass="path" presetSubtype="0" accel="50000" decel="50000" fill="hold" nodeType="withEffect">
                                  <p:stCondLst>
                                    <p:cond delay="0"/>
                                  </p:stCondLst>
                                  <p:childTnLst>
                                    <p:animMotion origin="layout" path="M 5.55556E-7 1.85185E-6 L -0.33056 -0.09954 " pathEditMode="relative" rAng="0" ptsTypes="AA">
                                      <p:cBhvr>
                                        <p:cTn id="19" dur="2000" fill="hold"/>
                                        <p:tgtEl>
                                          <p:spTgt spid="23"/>
                                        </p:tgtEl>
                                        <p:attrNameLst>
                                          <p:attrName>ppt_x</p:attrName>
                                          <p:attrName>ppt_y</p:attrName>
                                        </p:attrNameLst>
                                      </p:cBhvr>
                                      <p:rCtr x="-16528" y="-4977"/>
                                    </p:animMotion>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24"/>
                                        </p:tgtEl>
                                      </p:cBhvr>
                                      <p:by x="50000" y="50000"/>
                                    </p:animScale>
                                  </p:childTnLst>
                                </p:cTn>
                              </p:par>
                              <p:par>
                                <p:cTn id="30" presetID="35" presetClass="path" presetSubtype="0" accel="50000" decel="50000" fill="hold" nodeType="withEffect">
                                  <p:stCondLst>
                                    <p:cond delay="0"/>
                                  </p:stCondLst>
                                  <p:childTnLst>
                                    <p:animMotion origin="layout" path="M 5.55556E-7 1.85185E-6 L 0.00017 -0.09954 " pathEditMode="relative" rAng="0" ptsTypes="AA">
                                      <p:cBhvr>
                                        <p:cTn id="31" dur="2000" fill="hold"/>
                                        <p:tgtEl>
                                          <p:spTgt spid="24"/>
                                        </p:tgtEl>
                                        <p:attrNameLst>
                                          <p:attrName>ppt_x</p:attrName>
                                          <p:attrName>ppt_y</p:attrName>
                                        </p:attrNameLst>
                                      </p:cBhvr>
                                      <p:rCtr x="0" y="-4977"/>
                                    </p:animMotion>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27"/>
                                        </p:tgtEl>
                                      </p:cBhvr>
                                      <p:by x="50000" y="50000"/>
                                    </p:animScale>
                                  </p:childTnLst>
                                </p:cTn>
                              </p:par>
                              <p:par>
                                <p:cTn id="42" presetID="35" presetClass="path" presetSubtype="0" accel="50000" decel="50000" fill="hold" nodeType="withEffect">
                                  <p:stCondLst>
                                    <p:cond delay="0"/>
                                  </p:stCondLst>
                                  <p:childTnLst>
                                    <p:animMotion origin="layout" path="M 5.55556E-7 1.85185E-6 L 0.32691 -0.09954 " pathEditMode="relative" rAng="0" ptsTypes="AA">
                                      <p:cBhvr>
                                        <p:cTn id="43" dur="2000" fill="hold"/>
                                        <p:tgtEl>
                                          <p:spTgt spid="27"/>
                                        </p:tgtEl>
                                        <p:attrNameLst>
                                          <p:attrName>ppt_x</p:attrName>
                                          <p:attrName>ppt_y</p:attrName>
                                        </p:attrNameLst>
                                      </p:cBhvr>
                                      <p:rCtr x="16337" y="-4977"/>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nodeType="clickEffect">
                                  <p:stCondLst>
                                    <p:cond delay="0"/>
                                  </p:stCondLst>
                                  <p:childTnLst>
                                    <p:animScale>
                                      <p:cBhvr>
                                        <p:cTn id="57" dur="2000" fill="hold"/>
                                        <p:tgtEl>
                                          <p:spTgt spid="31"/>
                                        </p:tgtEl>
                                      </p:cBhvr>
                                      <p:by x="50000" y="50000"/>
                                    </p:animScale>
                                  </p:childTnLst>
                                </p:cTn>
                              </p:par>
                              <p:par>
                                <p:cTn id="58" presetID="35" presetClass="path" presetSubtype="0" accel="50000" decel="50000" fill="hold" nodeType="withEffect">
                                  <p:stCondLst>
                                    <p:cond delay="0"/>
                                  </p:stCondLst>
                                  <p:childTnLst>
                                    <p:animMotion origin="layout" path="M -2.5E-6 1.10803E-6 L -0.34705 0.26116 " pathEditMode="relative" rAng="0" ptsTypes="AA">
                                      <p:cBhvr>
                                        <p:cTn id="59" dur="2000" fill="hold"/>
                                        <p:tgtEl>
                                          <p:spTgt spid="31"/>
                                        </p:tgtEl>
                                        <p:attrNameLst>
                                          <p:attrName>ppt_x</p:attrName>
                                          <p:attrName>ppt_y</p:attrName>
                                        </p:attrNameLst>
                                      </p:cBhvr>
                                      <p:rCtr x="-17361" y="13046"/>
                                    </p:animMotion>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6" presetClass="emph" presetSubtype="0" fill="hold" nodeType="clickEffect">
                                  <p:stCondLst>
                                    <p:cond delay="0"/>
                                  </p:stCondLst>
                                  <p:childTnLst>
                                    <p:animScale>
                                      <p:cBhvr>
                                        <p:cTn id="69" dur="2000" fill="hold"/>
                                        <p:tgtEl>
                                          <p:spTgt spid="34"/>
                                        </p:tgtEl>
                                      </p:cBhvr>
                                      <p:by x="50000" y="50000"/>
                                    </p:animScale>
                                  </p:childTnLst>
                                </p:cTn>
                              </p:par>
                              <p:par>
                                <p:cTn id="70" presetID="35" presetClass="path" presetSubtype="0" accel="50000" decel="50000" fill="hold" nodeType="withEffect">
                                  <p:stCondLst>
                                    <p:cond delay="0"/>
                                  </p:stCondLst>
                                  <p:childTnLst>
                                    <p:animMotion origin="layout" path="M 0.00018 -0.00116 L -0.02031 0.26023 " pathEditMode="relative" rAng="0" ptsTypes="AA">
                                      <p:cBhvr>
                                        <p:cTn id="71" dur="2000" fill="hold"/>
                                        <p:tgtEl>
                                          <p:spTgt spid="34"/>
                                        </p:tgtEl>
                                        <p:attrNameLst>
                                          <p:attrName>ppt_x</p:attrName>
                                          <p:attrName>ppt_y</p:attrName>
                                        </p:attrNameLst>
                                      </p:cBhvr>
                                      <p:rCtr x="-1024" y="13070"/>
                                    </p:animMotion>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6" presetClass="emph" presetSubtype="0" fill="hold" nodeType="clickEffect">
                                  <p:stCondLst>
                                    <p:cond delay="0"/>
                                  </p:stCondLst>
                                  <p:childTnLst>
                                    <p:animScale>
                                      <p:cBhvr>
                                        <p:cTn id="81" dur="2000" fill="hold"/>
                                        <p:tgtEl>
                                          <p:spTgt spid="37"/>
                                        </p:tgtEl>
                                      </p:cBhvr>
                                      <p:by x="50000" y="50000"/>
                                    </p:animScale>
                                  </p:childTnLst>
                                </p:cTn>
                              </p:par>
                              <p:par>
                                <p:cTn id="82" presetID="35" presetClass="path" presetSubtype="0" accel="50000" decel="50000" fill="hold" nodeType="withEffect">
                                  <p:stCondLst>
                                    <p:cond delay="0"/>
                                  </p:stCondLst>
                                  <p:childTnLst>
                                    <p:animMotion origin="layout" path="M -0.00087 -0.00116 L 0.30625 0.26116 " pathEditMode="relative" rAng="0" ptsTypes="AA">
                                      <p:cBhvr>
                                        <p:cTn id="83" dur="2000" fill="hold"/>
                                        <p:tgtEl>
                                          <p:spTgt spid="37"/>
                                        </p:tgtEl>
                                        <p:attrNameLst>
                                          <p:attrName>ppt_x</p:attrName>
                                          <p:attrName>ppt_y</p:attrName>
                                        </p:attrNameLst>
                                      </p:cBhvr>
                                      <p:rCtr x="15347" y="13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Многообразие вирусов</a:t>
            </a:r>
            <a:endParaRPr lang="ru-RU" dirty="0">
              <a:effectLst/>
            </a:endParaRPr>
          </a:p>
        </p:txBody>
      </p:sp>
      <p:sp>
        <p:nvSpPr>
          <p:cNvPr id="3" name="Номер слайда 2"/>
          <p:cNvSpPr>
            <a:spLocks noGrp="1"/>
          </p:cNvSpPr>
          <p:nvPr>
            <p:ph type="sldNum" sz="quarter" idx="12"/>
          </p:nvPr>
        </p:nvSpPr>
        <p:spPr/>
        <p:txBody>
          <a:bodyPr/>
          <a:lstStyle/>
          <a:p>
            <a:fld id="{70AD53D6-8655-465B-B450-3668974E469A}" type="slidenum">
              <a:rPr lang="ru-RU" smtClean="0"/>
              <a:pPr/>
              <a:t>11</a:t>
            </a:fld>
            <a:endParaRPr lang="ru-RU" dirty="0"/>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06348" y="188913"/>
            <a:ext cx="1182816" cy="792162"/>
          </a:xfrm>
        </p:spPr>
      </p:pic>
      <p:grpSp>
        <p:nvGrpSpPr>
          <p:cNvPr id="11" name="Группа 1"/>
          <p:cNvGrpSpPr/>
          <p:nvPr/>
        </p:nvGrpSpPr>
        <p:grpSpPr>
          <a:xfrm>
            <a:off x="1879341" y="2133084"/>
            <a:ext cx="5400675" cy="3599994"/>
            <a:chOff x="1879341" y="2133084"/>
            <a:chExt cx="5400675" cy="3599994"/>
          </a:xfrm>
        </p:grpSpPr>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341" y="2133084"/>
              <a:ext cx="5400675" cy="3599994"/>
            </a:xfrm>
            <a:prstGeom prst="round2DiagRect">
              <a:avLst>
                <a:gd name="adj1" fmla="val 16667"/>
                <a:gd name="adj2" fmla="val 0"/>
              </a:avLst>
            </a:prstGeom>
            <a:ln w="12700" cap="sq">
              <a:solidFill>
                <a:schemeClr val="bg1">
                  <a:lumMod val="75000"/>
                </a:schemeClr>
              </a:solidFill>
              <a:miter lim="800000"/>
            </a:ln>
            <a:effectLst>
              <a:outerShdw blurRad="254000" algn="tl" rotWithShape="0">
                <a:srgbClr val="000000">
                  <a:alpha val="43000"/>
                </a:srgbClr>
              </a:outerShdw>
            </a:effectLst>
          </p:spPr>
        </p:pic>
        <p:sp>
          <p:nvSpPr>
            <p:cNvPr id="13" name="TextBox 12"/>
            <p:cNvSpPr txBox="1"/>
            <p:nvPr/>
          </p:nvSpPr>
          <p:spPr>
            <a:xfrm>
              <a:off x="1879341" y="5332968"/>
              <a:ext cx="1591718" cy="400110"/>
            </a:xfrm>
            <a:prstGeom prst="rect">
              <a:avLst/>
            </a:prstGeom>
            <a:ln w="12700">
              <a:noFill/>
            </a:ln>
          </p:spPr>
          <p:style>
            <a:lnRef idx="1">
              <a:schemeClr val="accent5"/>
            </a:lnRef>
            <a:fillRef idx="1003">
              <a:schemeClr val="lt2"/>
            </a:fillRef>
            <a:effectRef idx="1">
              <a:schemeClr val="accent5"/>
            </a:effectRef>
            <a:fontRef idx="minor">
              <a:schemeClr val="dk1"/>
            </a:fontRef>
          </p:style>
          <p:txBody>
            <a:bodyPr wrap="none" rtlCol="0">
              <a:spAutoFit/>
            </a:bodyPr>
            <a:lstStyle/>
            <a:p>
              <a:r>
                <a:rPr lang="ru-RU" sz="2000" dirty="0" smtClean="0">
                  <a:solidFill>
                    <a:schemeClr val="tx1">
                      <a:lumMod val="50000"/>
                    </a:schemeClr>
                  </a:solidFill>
                  <a:latin typeface="Times New Roman" panose="02020603050405020304" pitchFamily="18" charset="0"/>
                  <a:cs typeface="Times New Roman" panose="02020603050405020304" pitchFamily="18" charset="0"/>
                </a:rPr>
                <a:t>Вирус эболы</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grpSp>
      <p:grpSp>
        <p:nvGrpSpPr>
          <p:cNvPr id="59" name="Группа 2"/>
          <p:cNvGrpSpPr/>
          <p:nvPr/>
        </p:nvGrpSpPr>
        <p:grpSpPr>
          <a:xfrm>
            <a:off x="1879341" y="2134536"/>
            <a:ext cx="5399924" cy="3614651"/>
            <a:chOff x="1879341" y="2134536"/>
            <a:chExt cx="5399924" cy="3614651"/>
          </a:xfrm>
        </p:grpSpPr>
        <p:pic>
          <p:nvPicPr>
            <p:cNvPr id="60" name="Рисунок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0092" y="2134536"/>
              <a:ext cx="5399173" cy="3597089"/>
            </a:xfrm>
            <a:prstGeom prst="round2DiagRect">
              <a:avLst>
                <a:gd name="adj1" fmla="val 16667"/>
                <a:gd name="adj2" fmla="val 0"/>
              </a:avLst>
            </a:prstGeom>
            <a:ln w="12700" cap="sq">
              <a:solidFill>
                <a:schemeClr val="bg1">
                  <a:lumMod val="75000"/>
                </a:schemeClr>
              </a:solidFill>
              <a:miter lim="800000"/>
            </a:ln>
            <a:effectLst>
              <a:outerShdw blurRad="254000" algn="tl" rotWithShape="0">
                <a:srgbClr val="000000">
                  <a:alpha val="43000"/>
                </a:srgbClr>
              </a:outerShdw>
            </a:effectLst>
          </p:spPr>
        </p:pic>
        <p:sp>
          <p:nvSpPr>
            <p:cNvPr id="61" name="TextBox 60"/>
            <p:cNvSpPr txBox="1"/>
            <p:nvPr/>
          </p:nvSpPr>
          <p:spPr>
            <a:xfrm>
              <a:off x="1879341" y="5349077"/>
              <a:ext cx="2924198" cy="400110"/>
            </a:xfrm>
            <a:prstGeom prst="rect">
              <a:avLst/>
            </a:prstGeom>
            <a:ln>
              <a:noFill/>
            </a:ln>
          </p:spPr>
          <p:style>
            <a:lnRef idx="1">
              <a:schemeClr val="accent5"/>
            </a:lnRef>
            <a:fillRef idx="1003">
              <a:schemeClr val="lt2"/>
            </a:fillRef>
            <a:effectRef idx="1">
              <a:schemeClr val="accent5"/>
            </a:effectRef>
            <a:fontRef idx="minor">
              <a:schemeClr val="dk1"/>
            </a:fontRef>
          </p:style>
          <p:txBody>
            <a:bodyPr wrap="none" rtlCol="0">
              <a:spAutoFit/>
            </a:bodyPr>
            <a:lstStyle/>
            <a:p>
              <a:r>
                <a:rPr lang="ru-RU" sz="2000" dirty="0" smtClean="0">
                  <a:solidFill>
                    <a:schemeClr val="tx1">
                      <a:lumMod val="50000"/>
                    </a:schemeClr>
                  </a:solidFill>
                  <a:latin typeface="Times New Roman" panose="02020603050405020304" pitchFamily="18" charset="0"/>
                  <a:cs typeface="Times New Roman" panose="02020603050405020304" pitchFamily="18" charset="0"/>
                </a:rPr>
                <a:t>Вирус натуральной оспы</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grpSp>
      <p:grpSp>
        <p:nvGrpSpPr>
          <p:cNvPr id="62" name="Группа 3"/>
          <p:cNvGrpSpPr/>
          <p:nvPr/>
        </p:nvGrpSpPr>
        <p:grpSpPr>
          <a:xfrm>
            <a:off x="1880851" y="2135048"/>
            <a:ext cx="5397655" cy="3614139"/>
            <a:chOff x="1880851" y="2135048"/>
            <a:chExt cx="5397655" cy="3614139"/>
          </a:xfrm>
        </p:grpSpPr>
        <p:pic>
          <p:nvPicPr>
            <p:cNvPr id="63" name="Рисунок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0851" y="2135048"/>
              <a:ext cx="5397655" cy="3596065"/>
            </a:xfrm>
            <a:prstGeom prst="round2DiagRect">
              <a:avLst>
                <a:gd name="adj1" fmla="val 16667"/>
                <a:gd name="adj2" fmla="val 0"/>
              </a:avLst>
            </a:prstGeom>
            <a:ln w="12700" cap="sq">
              <a:solidFill>
                <a:schemeClr val="bg1">
                  <a:lumMod val="75000"/>
                </a:schemeClr>
              </a:solidFill>
              <a:miter lim="800000"/>
            </a:ln>
            <a:effectLst>
              <a:outerShdw blurRad="254000" algn="tl" rotWithShape="0">
                <a:srgbClr val="000000">
                  <a:alpha val="43000"/>
                </a:srgbClr>
              </a:outerShdw>
            </a:effectLst>
          </p:spPr>
        </p:pic>
        <p:sp>
          <p:nvSpPr>
            <p:cNvPr id="64" name="TextBox 63"/>
            <p:cNvSpPr txBox="1"/>
            <p:nvPr/>
          </p:nvSpPr>
          <p:spPr>
            <a:xfrm>
              <a:off x="1888286" y="5349077"/>
              <a:ext cx="2444515" cy="400110"/>
            </a:xfrm>
            <a:prstGeom prst="rect">
              <a:avLst/>
            </a:prstGeom>
            <a:ln>
              <a:noFill/>
            </a:ln>
          </p:spPr>
          <p:style>
            <a:lnRef idx="1">
              <a:schemeClr val="accent5"/>
            </a:lnRef>
            <a:fillRef idx="1003">
              <a:schemeClr val="lt2"/>
            </a:fillRef>
            <a:effectRef idx="1">
              <a:schemeClr val="accent5"/>
            </a:effectRef>
            <a:fontRef idx="minor">
              <a:schemeClr val="dk1"/>
            </a:fontRef>
          </p:style>
          <p:txBody>
            <a:bodyPr wrap="none" rtlCol="0">
              <a:spAutoFit/>
            </a:bodyPr>
            <a:lstStyle/>
            <a:p>
              <a:r>
                <a:rPr lang="ru-RU" sz="2000" dirty="0" smtClean="0">
                  <a:solidFill>
                    <a:schemeClr val="tx1">
                      <a:lumMod val="50000"/>
                    </a:schemeClr>
                  </a:solidFill>
                  <a:latin typeface="Times New Roman" panose="02020603050405020304" pitchFamily="18" charset="0"/>
                  <a:cs typeface="Times New Roman" panose="02020603050405020304" pitchFamily="18" charset="0"/>
                </a:rPr>
                <a:t>Мегавирус чиленсис</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grpSp>
      <p:grpSp>
        <p:nvGrpSpPr>
          <p:cNvPr id="65" name="Группа 4"/>
          <p:cNvGrpSpPr/>
          <p:nvPr/>
        </p:nvGrpSpPr>
        <p:grpSpPr>
          <a:xfrm>
            <a:off x="1879341" y="2133194"/>
            <a:ext cx="5400675" cy="3613636"/>
            <a:chOff x="1879341" y="2133194"/>
            <a:chExt cx="5400675" cy="3613636"/>
          </a:xfrm>
        </p:grpSpPr>
        <p:pic>
          <p:nvPicPr>
            <p:cNvPr id="66" name="Рисунок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9341" y="2133194"/>
              <a:ext cx="5400675" cy="3599773"/>
            </a:xfrm>
            <a:prstGeom prst="round2DiagRect">
              <a:avLst>
                <a:gd name="adj1" fmla="val 16667"/>
                <a:gd name="adj2" fmla="val 0"/>
              </a:avLst>
            </a:prstGeom>
            <a:ln w="12700" cap="sq">
              <a:solidFill>
                <a:schemeClr val="bg1">
                  <a:lumMod val="75000"/>
                </a:schemeClr>
              </a:solidFill>
              <a:miter lim="800000"/>
            </a:ln>
            <a:effectLst>
              <a:outerShdw blurRad="254000" algn="tl" rotWithShape="0">
                <a:srgbClr val="000000">
                  <a:alpha val="43000"/>
                </a:srgbClr>
              </a:outerShdw>
            </a:effectLst>
          </p:spPr>
        </p:pic>
        <p:sp>
          <p:nvSpPr>
            <p:cNvPr id="67" name="TextBox 66"/>
            <p:cNvSpPr txBox="1"/>
            <p:nvPr/>
          </p:nvSpPr>
          <p:spPr>
            <a:xfrm>
              <a:off x="1879341" y="5346720"/>
              <a:ext cx="2725233" cy="400110"/>
            </a:xfrm>
            <a:prstGeom prst="rect">
              <a:avLst/>
            </a:prstGeom>
            <a:ln w="12700">
              <a:noFill/>
            </a:ln>
          </p:spPr>
          <p:style>
            <a:lnRef idx="1">
              <a:schemeClr val="accent5"/>
            </a:lnRef>
            <a:fillRef idx="1003">
              <a:schemeClr val="lt2"/>
            </a:fillRef>
            <a:effectRef idx="1">
              <a:schemeClr val="accent5"/>
            </a:effectRef>
            <a:fontRef idx="minor">
              <a:schemeClr val="dk1"/>
            </a:fontRef>
          </p:style>
          <p:txBody>
            <a:bodyPr wrap="none" rtlCol="0">
              <a:spAutoFit/>
            </a:bodyPr>
            <a:lstStyle/>
            <a:p>
              <a:r>
                <a:rPr lang="ru-RU" sz="2000" dirty="0" smtClean="0">
                  <a:solidFill>
                    <a:schemeClr val="tx1">
                      <a:lumMod val="50000"/>
                    </a:schemeClr>
                  </a:solidFill>
                  <a:latin typeface="Times New Roman" panose="02020603050405020304" pitchFamily="18" charset="0"/>
                  <a:cs typeface="Times New Roman" panose="02020603050405020304" pitchFamily="18" charset="0"/>
                </a:rPr>
                <a:t>Вирус птичьего гриппа</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grpSp>
      <p:grpSp>
        <p:nvGrpSpPr>
          <p:cNvPr id="68" name="Группа 5"/>
          <p:cNvGrpSpPr/>
          <p:nvPr/>
        </p:nvGrpSpPr>
        <p:grpSpPr>
          <a:xfrm>
            <a:off x="1879341" y="2132856"/>
            <a:ext cx="5400675" cy="3616331"/>
            <a:chOff x="1879341" y="2132856"/>
            <a:chExt cx="5400675" cy="3616331"/>
          </a:xfrm>
        </p:grpSpPr>
        <p:pic>
          <p:nvPicPr>
            <p:cNvPr id="69" name="Рисунок 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9341" y="2132856"/>
              <a:ext cx="5400675" cy="3600450"/>
            </a:xfrm>
            <a:prstGeom prst="round2DiagRect">
              <a:avLst>
                <a:gd name="adj1" fmla="val 16667"/>
                <a:gd name="adj2" fmla="val 0"/>
              </a:avLst>
            </a:prstGeom>
            <a:ln w="12700" cap="sq">
              <a:solidFill>
                <a:schemeClr val="bg1">
                  <a:lumMod val="75000"/>
                </a:schemeClr>
              </a:solidFill>
              <a:miter lim="800000"/>
            </a:ln>
            <a:effectLst>
              <a:outerShdw blurRad="254000" algn="tl" rotWithShape="0">
                <a:srgbClr val="000000">
                  <a:alpha val="43000"/>
                </a:srgbClr>
              </a:outerShdw>
            </a:effectLst>
          </p:spPr>
        </p:pic>
        <p:sp>
          <p:nvSpPr>
            <p:cNvPr id="70" name="TextBox 69"/>
            <p:cNvSpPr txBox="1"/>
            <p:nvPr/>
          </p:nvSpPr>
          <p:spPr>
            <a:xfrm>
              <a:off x="1879341" y="5349077"/>
              <a:ext cx="1192571" cy="400110"/>
            </a:xfrm>
            <a:prstGeom prst="rect">
              <a:avLst/>
            </a:prstGeom>
            <a:ln w="12700">
              <a:noFill/>
            </a:ln>
          </p:spPr>
          <p:style>
            <a:lnRef idx="1">
              <a:schemeClr val="accent5"/>
            </a:lnRef>
            <a:fillRef idx="1003">
              <a:schemeClr val="lt2"/>
            </a:fillRef>
            <a:effectRef idx="1">
              <a:schemeClr val="accent5"/>
            </a:effectRef>
            <a:fontRef idx="minor">
              <a:schemeClr val="dk1"/>
            </a:fontRef>
          </p:style>
          <p:txBody>
            <a:bodyPr wrap="none" rtlCol="0">
              <a:spAutoFit/>
            </a:bodyPr>
            <a:lstStyle/>
            <a:p>
              <a:r>
                <a:rPr lang="ru-RU" sz="2000" dirty="0" smtClean="0">
                  <a:solidFill>
                    <a:schemeClr val="tx1">
                      <a:lumMod val="50000"/>
                    </a:schemeClr>
                  </a:solidFill>
                  <a:latin typeface="Times New Roman" panose="02020603050405020304" pitchFamily="18" charset="0"/>
                  <a:cs typeface="Times New Roman" panose="02020603050405020304" pitchFamily="18" charset="0"/>
                </a:rPr>
                <a:t>Реовирус</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grpSp>
      <p:grpSp>
        <p:nvGrpSpPr>
          <p:cNvPr id="71" name="Группа 6"/>
          <p:cNvGrpSpPr/>
          <p:nvPr/>
        </p:nvGrpSpPr>
        <p:grpSpPr>
          <a:xfrm>
            <a:off x="1872830" y="2135746"/>
            <a:ext cx="5407186" cy="3603339"/>
            <a:chOff x="1872830" y="2135746"/>
            <a:chExt cx="5407186" cy="3603339"/>
          </a:xfrm>
        </p:grpSpPr>
        <p:pic>
          <p:nvPicPr>
            <p:cNvPr id="72" name="Рисунок 7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9341" y="2135746"/>
              <a:ext cx="5400675" cy="3594669"/>
            </a:xfrm>
            <a:prstGeom prst="round2DiagRect">
              <a:avLst>
                <a:gd name="adj1" fmla="val 16667"/>
                <a:gd name="adj2" fmla="val 0"/>
              </a:avLst>
            </a:prstGeom>
            <a:ln w="12700" cap="sq">
              <a:solidFill>
                <a:schemeClr val="bg1">
                  <a:lumMod val="75000"/>
                </a:schemeClr>
              </a:solidFill>
              <a:miter lim="800000"/>
            </a:ln>
            <a:effectLst>
              <a:outerShdw blurRad="254000" algn="tl" rotWithShape="0">
                <a:srgbClr val="000000">
                  <a:alpha val="43000"/>
                </a:srgbClr>
              </a:outerShdw>
            </a:effectLst>
          </p:spPr>
        </p:pic>
        <p:sp>
          <p:nvSpPr>
            <p:cNvPr id="73" name="TextBox 72"/>
            <p:cNvSpPr txBox="1"/>
            <p:nvPr/>
          </p:nvSpPr>
          <p:spPr>
            <a:xfrm>
              <a:off x="1872830" y="5338975"/>
              <a:ext cx="1865511" cy="400110"/>
            </a:xfrm>
            <a:prstGeom prst="rect">
              <a:avLst/>
            </a:prstGeom>
            <a:ln>
              <a:noFill/>
            </a:ln>
          </p:spPr>
          <p:style>
            <a:lnRef idx="1">
              <a:schemeClr val="accent5"/>
            </a:lnRef>
            <a:fillRef idx="1003">
              <a:schemeClr val="lt2"/>
            </a:fillRef>
            <a:effectRef idx="1">
              <a:schemeClr val="accent5"/>
            </a:effectRef>
            <a:fontRef idx="minor">
              <a:schemeClr val="dk1"/>
            </a:fontRef>
          </p:style>
          <p:txBody>
            <a:bodyPr wrap="none" rtlCol="0">
              <a:spAutoFit/>
            </a:bodyPr>
            <a:lstStyle/>
            <a:p>
              <a:r>
                <a:rPr lang="ru-RU" sz="2000" dirty="0" smtClean="0">
                  <a:solidFill>
                    <a:schemeClr val="tx1">
                      <a:lumMod val="50000"/>
                    </a:schemeClr>
                  </a:solidFill>
                  <a:latin typeface="Times New Roman" panose="02020603050405020304" pitchFamily="18" charset="0"/>
                  <a:cs typeface="Times New Roman" panose="02020603050405020304" pitchFamily="18" charset="0"/>
                </a:rPr>
                <a:t>Вирус гепатита</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grpSp>
      <p:grpSp>
        <p:nvGrpSpPr>
          <p:cNvPr id="74" name="Группа 7"/>
          <p:cNvGrpSpPr/>
          <p:nvPr/>
        </p:nvGrpSpPr>
        <p:grpSpPr>
          <a:xfrm>
            <a:off x="1879341" y="2136038"/>
            <a:ext cx="5400675" cy="3610792"/>
            <a:chOff x="1879341" y="2136038"/>
            <a:chExt cx="5400675" cy="3610792"/>
          </a:xfrm>
        </p:grpSpPr>
        <p:pic>
          <p:nvPicPr>
            <p:cNvPr id="75" name="Рисунок 7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9341" y="2136038"/>
              <a:ext cx="5400675" cy="3594085"/>
            </a:xfrm>
            <a:prstGeom prst="round2DiagRect">
              <a:avLst>
                <a:gd name="adj1" fmla="val 16667"/>
                <a:gd name="adj2" fmla="val 0"/>
              </a:avLst>
            </a:prstGeom>
            <a:ln w="12700" cap="sq">
              <a:solidFill>
                <a:schemeClr val="bg1">
                  <a:lumMod val="75000"/>
                </a:schemeClr>
              </a:solidFill>
              <a:miter lim="800000"/>
            </a:ln>
            <a:effectLst>
              <a:outerShdw blurRad="254000" algn="tl" rotWithShape="0">
                <a:srgbClr val="000000">
                  <a:alpha val="43000"/>
                </a:srgbClr>
              </a:outerShdw>
            </a:effectLst>
          </p:spPr>
        </p:pic>
        <p:sp>
          <p:nvSpPr>
            <p:cNvPr id="76" name="TextBox 75"/>
            <p:cNvSpPr txBox="1"/>
            <p:nvPr/>
          </p:nvSpPr>
          <p:spPr>
            <a:xfrm>
              <a:off x="1879341" y="5346720"/>
              <a:ext cx="2037161" cy="400110"/>
            </a:xfrm>
            <a:prstGeom prst="rect">
              <a:avLst/>
            </a:prstGeom>
            <a:ln>
              <a:noFill/>
            </a:ln>
          </p:spPr>
          <p:style>
            <a:lnRef idx="1">
              <a:schemeClr val="accent5"/>
            </a:lnRef>
            <a:fillRef idx="1003">
              <a:schemeClr val="lt2"/>
            </a:fillRef>
            <a:effectRef idx="1">
              <a:schemeClr val="accent5"/>
            </a:effectRef>
            <a:fontRef idx="minor">
              <a:schemeClr val="dk1"/>
            </a:fontRef>
          </p:style>
          <p:txBody>
            <a:bodyPr wrap="none" rtlCol="0">
              <a:spAutoFit/>
            </a:bodyPr>
            <a:lstStyle/>
            <a:p>
              <a:r>
                <a:rPr lang="ru-RU" sz="2000" dirty="0" smtClean="0">
                  <a:solidFill>
                    <a:schemeClr val="tx1">
                      <a:lumMod val="50000"/>
                    </a:schemeClr>
                  </a:solidFill>
                  <a:latin typeface="Times New Roman" panose="02020603050405020304" pitchFamily="18" charset="0"/>
                  <a:cs typeface="Times New Roman" panose="02020603050405020304" pitchFamily="18" charset="0"/>
                </a:rPr>
                <a:t>Папилломавирус</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grpSp>
      <p:grpSp>
        <p:nvGrpSpPr>
          <p:cNvPr id="77" name="Группа 8"/>
          <p:cNvGrpSpPr/>
          <p:nvPr/>
        </p:nvGrpSpPr>
        <p:grpSpPr>
          <a:xfrm>
            <a:off x="1886260" y="2132856"/>
            <a:ext cx="5386837" cy="3606229"/>
            <a:chOff x="1886260" y="2132856"/>
            <a:chExt cx="5386837" cy="3606229"/>
          </a:xfrm>
        </p:grpSpPr>
        <p:pic>
          <p:nvPicPr>
            <p:cNvPr id="78" name="Рисунок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6260" y="2132856"/>
              <a:ext cx="5386837" cy="3600450"/>
            </a:xfrm>
            <a:prstGeom prst="round2DiagRect">
              <a:avLst>
                <a:gd name="adj1" fmla="val 16667"/>
                <a:gd name="adj2" fmla="val 0"/>
              </a:avLst>
            </a:prstGeom>
            <a:ln w="12700" cap="sq">
              <a:solidFill>
                <a:schemeClr val="bg1">
                  <a:lumMod val="75000"/>
                </a:schemeClr>
              </a:solidFill>
              <a:miter lim="800000"/>
            </a:ln>
            <a:effectLst>
              <a:outerShdw blurRad="254000" algn="tl" rotWithShape="0">
                <a:srgbClr val="000000">
                  <a:alpha val="43000"/>
                </a:srgbClr>
              </a:outerShdw>
            </a:effectLst>
          </p:spPr>
        </p:pic>
        <p:sp>
          <p:nvSpPr>
            <p:cNvPr id="79" name="TextBox 78"/>
            <p:cNvSpPr txBox="1"/>
            <p:nvPr/>
          </p:nvSpPr>
          <p:spPr>
            <a:xfrm>
              <a:off x="1888286" y="5338975"/>
              <a:ext cx="2121286" cy="400110"/>
            </a:xfrm>
            <a:prstGeom prst="rect">
              <a:avLst/>
            </a:prstGeom>
            <a:ln>
              <a:noFill/>
            </a:ln>
          </p:spPr>
          <p:style>
            <a:lnRef idx="1">
              <a:schemeClr val="accent5"/>
            </a:lnRef>
            <a:fillRef idx="1003">
              <a:schemeClr val="lt2"/>
            </a:fillRef>
            <a:effectRef idx="1">
              <a:schemeClr val="accent5"/>
            </a:effectRef>
            <a:fontRef idx="minor">
              <a:schemeClr val="dk1"/>
            </a:fontRef>
          </p:style>
          <p:txBody>
            <a:bodyPr wrap="none" rtlCol="0">
              <a:spAutoFit/>
            </a:bodyPr>
            <a:lstStyle/>
            <a:p>
              <a:r>
                <a:rPr lang="ru-RU" sz="2000" dirty="0" smtClean="0">
                  <a:solidFill>
                    <a:schemeClr val="tx1">
                      <a:lumMod val="50000"/>
                    </a:schemeClr>
                  </a:solidFill>
                  <a:latin typeface="Times New Roman" panose="02020603050405020304" pitchFamily="18" charset="0"/>
                  <a:cs typeface="Times New Roman" panose="02020603050405020304" pitchFamily="18" charset="0"/>
                </a:rPr>
                <a:t>Цитомегаловирус</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0427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1"/>
                                        </p:tgtEl>
                                      </p:cBhvr>
                                      <p:by x="50000" y="50000"/>
                                    </p:animScale>
                                  </p:childTnLst>
                                </p:cTn>
                              </p:par>
                              <p:par>
                                <p:cTn id="14" presetID="35" presetClass="path" presetSubtype="0" accel="50000" decel="50000" fill="hold" nodeType="withEffect">
                                  <p:stCondLst>
                                    <p:cond delay="0"/>
                                  </p:stCondLst>
                                  <p:childTnLst>
                                    <p:animMotion origin="layout" path="M 1.94444E-6 -1.72565E-6 L -0.32761 -0.20449 " pathEditMode="relative" rAng="0" ptsTypes="AA">
                                      <p:cBhvr>
                                        <p:cTn id="15" dur="2000" fill="hold"/>
                                        <p:tgtEl>
                                          <p:spTgt spid="11"/>
                                        </p:tgtEl>
                                        <p:attrNameLst>
                                          <p:attrName>ppt_x</p:attrName>
                                          <p:attrName>ppt_y</p:attrName>
                                        </p:attrNameLst>
                                      </p:cBhvr>
                                      <p:rCtr x="-16389" y="-10224"/>
                                    </p:animMotion>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59"/>
                                        </p:tgtEl>
                                      </p:cBhvr>
                                      <p:by x="50000" y="50000"/>
                                    </p:animScale>
                                  </p:childTnLst>
                                </p:cTn>
                              </p:par>
                              <p:par>
                                <p:cTn id="26" presetID="35" presetClass="path" presetSubtype="0" accel="50000" decel="50000" fill="hold" nodeType="withEffect">
                                  <p:stCondLst>
                                    <p:cond delay="0"/>
                                  </p:stCondLst>
                                  <p:childTnLst>
                                    <p:animMotion origin="layout" path="M 1.94444E-6 3.49294E-7 L -0.15834 -0.11659 " pathEditMode="relative" rAng="0" ptsTypes="AA">
                                      <p:cBhvr>
                                        <p:cTn id="27" dur="2000" fill="hold"/>
                                        <p:tgtEl>
                                          <p:spTgt spid="59"/>
                                        </p:tgtEl>
                                        <p:attrNameLst>
                                          <p:attrName>ppt_x</p:attrName>
                                          <p:attrName>ppt_y</p:attrName>
                                        </p:attrNameLst>
                                      </p:cBhvr>
                                      <p:rCtr x="-7917" y="-5829"/>
                                    </p:animMotion>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ppt_w</p:attrName>
                                        </p:attrNameLst>
                                      </p:cBhvr>
                                      <p:tavLst>
                                        <p:tav tm="0">
                                          <p:val>
                                            <p:fltVal val="0"/>
                                          </p:val>
                                        </p:tav>
                                        <p:tav tm="100000">
                                          <p:val>
                                            <p:strVal val="#ppt_w"/>
                                          </p:val>
                                        </p:tav>
                                      </p:tavLst>
                                    </p:anim>
                                    <p:anim calcmode="lin" valueType="num">
                                      <p:cBhvr>
                                        <p:cTn id="32" dur="500" fill="hold"/>
                                        <p:tgtEl>
                                          <p:spTgt spid="62"/>
                                        </p:tgtEl>
                                        <p:attrNameLst>
                                          <p:attrName>ppt_h</p:attrName>
                                        </p:attrNameLst>
                                      </p:cBhvr>
                                      <p:tavLst>
                                        <p:tav tm="0">
                                          <p:val>
                                            <p:fltVal val="0"/>
                                          </p:val>
                                        </p:tav>
                                        <p:tav tm="100000">
                                          <p:val>
                                            <p:strVal val="#ppt_h"/>
                                          </p:val>
                                        </p:tav>
                                      </p:tavLst>
                                    </p:anim>
                                    <p:animEffect transition="in" filter="fade">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62"/>
                                        </p:tgtEl>
                                      </p:cBhvr>
                                      <p:by x="50000" y="50000"/>
                                    </p:animScale>
                                  </p:childTnLst>
                                </p:cTn>
                              </p:par>
                              <p:par>
                                <p:cTn id="38" presetID="35" presetClass="path" presetSubtype="0" accel="50000" decel="50000" fill="hold" nodeType="withEffect">
                                  <p:stCondLst>
                                    <p:cond delay="0"/>
                                  </p:stCondLst>
                                  <p:childTnLst>
                                    <p:animMotion origin="layout" path="M 1.94444E-6 3.49294E-7 L 0.16458 -0.20588 " pathEditMode="relative" rAng="0" ptsTypes="AA">
                                      <p:cBhvr>
                                        <p:cTn id="39" dur="2000" fill="hold"/>
                                        <p:tgtEl>
                                          <p:spTgt spid="62"/>
                                        </p:tgtEl>
                                        <p:attrNameLst>
                                          <p:attrName>ppt_x</p:attrName>
                                          <p:attrName>ppt_y</p:attrName>
                                        </p:attrNameLst>
                                      </p:cBhvr>
                                      <p:rCtr x="8229" y="-10294"/>
                                    </p:animMotion>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65"/>
                                        </p:tgtEl>
                                      </p:cBhvr>
                                      <p:by x="50000" y="50000"/>
                                    </p:animScale>
                                  </p:childTnLst>
                                </p:cTn>
                              </p:par>
                              <p:par>
                                <p:cTn id="50" presetID="35" presetClass="path" presetSubtype="0" accel="50000" decel="50000" fill="hold" nodeType="withEffect">
                                  <p:stCondLst>
                                    <p:cond delay="0"/>
                                  </p:stCondLst>
                                  <p:childTnLst>
                                    <p:animMotion origin="layout" path="M 1.94444E-6 1.67014E-6 L 0.32986 -0.12168 " pathEditMode="relative" rAng="0" ptsTypes="AA">
                                      <p:cBhvr>
                                        <p:cTn id="51" dur="2000" fill="hold"/>
                                        <p:tgtEl>
                                          <p:spTgt spid="65"/>
                                        </p:tgtEl>
                                        <p:attrNameLst>
                                          <p:attrName>ppt_x</p:attrName>
                                          <p:attrName>ppt_y</p:attrName>
                                        </p:attrNameLst>
                                      </p:cBhvr>
                                      <p:rCtr x="16493" y="-6084"/>
                                    </p:animMotion>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Effect transition="in" filter="fade">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2000" fill="hold"/>
                                        <p:tgtEl>
                                          <p:spTgt spid="68"/>
                                        </p:tgtEl>
                                      </p:cBhvr>
                                      <p:by x="50000" y="50000"/>
                                    </p:animScale>
                                  </p:childTnLst>
                                </p:cTn>
                              </p:par>
                              <p:par>
                                <p:cTn id="62" presetID="35" presetClass="path" presetSubtype="0" accel="50000" decel="50000" fill="hold" nodeType="withEffect">
                                  <p:stCondLst>
                                    <p:cond delay="0"/>
                                  </p:stCondLst>
                                  <p:childTnLst>
                                    <p:animMotion origin="layout" path="M 1.94444E-6 3.49294E-7 L -0.32761 0.17719 " pathEditMode="relative" rAng="0" ptsTypes="AA">
                                      <p:cBhvr>
                                        <p:cTn id="63" dur="2000" fill="hold"/>
                                        <p:tgtEl>
                                          <p:spTgt spid="68"/>
                                        </p:tgtEl>
                                        <p:attrNameLst>
                                          <p:attrName>ppt_x</p:attrName>
                                          <p:attrName>ppt_y</p:attrName>
                                        </p:attrNameLst>
                                      </p:cBhvr>
                                      <p:rCtr x="-16389" y="8860"/>
                                    </p:animMotion>
                                  </p:childTnLst>
                                </p:cTn>
                              </p:par>
                            </p:childTnLst>
                          </p:cTn>
                        </p:par>
                        <p:par>
                          <p:cTn id="64" fill="hold">
                            <p:stCondLst>
                              <p:cond delay="2000"/>
                            </p:stCondLst>
                            <p:childTnLst>
                              <p:par>
                                <p:cTn id="65" presetID="53" presetClass="entr" presetSubtype="16"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ppt_w</p:attrName>
                                        </p:attrNameLst>
                                      </p:cBhvr>
                                      <p:tavLst>
                                        <p:tav tm="0">
                                          <p:val>
                                            <p:fltVal val="0"/>
                                          </p:val>
                                        </p:tav>
                                        <p:tav tm="100000">
                                          <p:val>
                                            <p:strVal val="#ppt_w"/>
                                          </p:val>
                                        </p:tav>
                                      </p:tavLst>
                                    </p:anim>
                                    <p:anim calcmode="lin" valueType="num">
                                      <p:cBhvr>
                                        <p:cTn id="68" dur="500" fill="hold"/>
                                        <p:tgtEl>
                                          <p:spTgt spid="71"/>
                                        </p:tgtEl>
                                        <p:attrNameLst>
                                          <p:attrName>ppt_h</p:attrName>
                                        </p:attrNameLst>
                                      </p:cBhvr>
                                      <p:tavLst>
                                        <p:tav tm="0">
                                          <p:val>
                                            <p:fltVal val="0"/>
                                          </p:val>
                                        </p:tav>
                                        <p:tav tm="100000">
                                          <p:val>
                                            <p:strVal val="#ppt_h"/>
                                          </p:val>
                                        </p:tav>
                                      </p:tavLst>
                                    </p:anim>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nodeType="clickEffect">
                                  <p:stCondLst>
                                    <p:cond delay="0"/>
                                  </p:stCondLst>
                                  <p:childTnLst>
                                    <p:animScale>
                                      <p:cBhvr>
                                        <p:cTn id="73" dur="2000" fill="hold"/>
                                        <p:tgtEl>
                                          <p:spTgt spid="71"/>
                                        </p:tgtEl>
                                      </p:cBhvr>
                                      <p:by x="50000" y="50000"/>
                                    </p:animScale>
                                  </p:childTnLst>
                                </p:cTn>
                              </p:par>
                              <p:par>
                                <p:cTn id="74" presetID="35" presetClass="path" presetSubtype="0" accel="50000" decel="50000" fill="hold" nodeType="withEffect">
                                  <p:stCondLst>
                                    <p:cond delay="0"/>
                                  </p:stCondLst>
                                  <p:childTnLst>
                                    <p:animMotion origin="layout" path="M -8.33333E-7 4.31182E-6 L -0.15417 0.26185 " pathEditMode="relative" rAng="0" ptsTypes="AA">
                                      <p:cBhvr>
                                        <p:cTn id="75" dur="2000" fill="hold"/>
                                        <p:tgtEl>
                                          <p:spTgt spid="71"/>
                                        </p:tgtEl>
                                        <p:attrNameLst>
                                          <p:attrName>ppt_x</p:attrName>
                                          <p:attrName>ppt_y</p:attrName>
                                        </p:attrNameLst>
                                      </p:cBhvr>
                                      <p:rCtr x="-7708" y="13093"/>
                                    </p:animMotion>
                                  </p:childTnLst>
                                </p:cTn>
                              </p:par>
                            </p:childTnLst>
                          </p:cTn>
                        </p:par>
                        <p:par>
                          <p:cTn id="76" fill="hold">
                            <p:stCondLst>
                              <p:cond delay="2000"/>
                            </p:stCondLst>
                            <p:childTnLst>
                              <p:par>
                                <p:cTn id="77" presetID="53" presetClass="entr" presetSubtype="16" fill="hold"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nodeType="clickEffect">
                                  <p:stCondLst>
                                    <p:cond delay="0"/>
                                  </p:stCondLst>
                                  <p:childTnLst>
                                    <p:animScale>
                                      <p:cBhvr>
                                        <p:cTn id="85" dur="2000" fill="hold"/>
                                        <p:tgtEl>
                                          <p:spTgt spid="74"/>
                                        </p:tgtEl>
                                      </p:cBhvr>
                                      <p:by x="50000" y="50000"/>
                                    </p:animScale>
                                  </p:childTnLst>
                                </p:cTn>
                              </p:par>
                              <p:par>
                                <p:cTn id="86" presetID="35" presetClass="path" presetSubtype="0" accel="50000" decel="50000" fill="hold" nodeType="withEffect">
                                  <p:stCondLst>
                                    <p:cond delay="0"/>
                                  </p:stCondLst>
                                  <p:childTnLst>
                                    <p:animMotion origin="layout" path="M 1.94444E-6 3.49294E-7 L 0.16458 0.17187 " pathEditMode="relative" rAng="0" ptsTypes="AA">
                                      <p:cBhvr>
                                        <p:cTn id="87" dur="2000" fill="hold"/>
                                        <p:tgtEl>
                                          <p:spTgt spid="74"/>
                                        </p:tgtEl>
                                        <p:attrNameLst>
                                          <p:attrName>ppt_x</p:attrName>
                                          <p:attrName>ppt_y</p:attrName>
                                        </p:attrNameLst>
                                      </p:cBhvr>
                                      <p:rCtr x="8229" y="8582"/>
                                    </p:animMotion>
                                  </p:childTnLst>
                                </p:cTn>
                              </p:par>
                            </p:childTnLst>
                          </p:cTn>
                        </p:par>
                        <p:par>
                          <p:cTn id="88" fill="hold">
                            <p:stCondLst>
                              <p:cond delay="2000"/>
                            </p:stCondLst>
                            <p:childTnLst>
                              <p:par>
                                <p:cTn id="89" presetID="53" presetClass="entr" presetSubtype="16"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p:cTn id="91" dur="500" fill="hold"/>
                                        <p:tgtEl>
                                          <p:spTgt spid="77"/>
                                        </p:tgtEl>
                                        <p:attrNameLst>
                                          <p:attrName>ppt_w</p:attrName>
                                        </p:attrNameLst>
                                      </p:cBhvr>
                                      <p:tavLst>
                                        <p:tav tm="0">
                                          <p:val>
                                            <p:fltVal val="0"/>
                                          </p:val>
                                        </p:tav>
                                        <p:tav tm="100000">
                                          <p:val>
                                            <p:strVal val="#ppt_w"/>
                                          </p:val>
                                        </p:tav>
                                      </p:tavLst>
                                    </p:anim>
                                    <p:anim calcmode="lin" valueType="num">
                                      <p:cBhvr>
                                        <p:cTn id="92" dur="500" fill="hold"/>
                                        <p:tgtEl>
                                          <p:spTgt spid="77"/>
                                        </p:tgtEl>
                                        <p:attrNameLst>
                                          <p:attrName>ppt_h</p:attrName>
                                        </p:attrNameLst>
                                      </p:cBhvr>
                                      <p:tavLst>
                                        <p:tav tm="0">
                                          <p:val>
                                            <p:fltVal val="0"/>
                                          </p:val>
                                        </p:tav>
                                        <p:tav tm="100000">
                                          <p:val>
                                            <p:strVal val="#ppt_h"/>
                                          </p:val>
                                        </p:tav>
                                      </p:tavLst>
                                    </p:anim>
                                    <p:animEffect transition="in" filter="fade">
                                      <p:cBhvr>
                                        <p:cTn id="93" dur="500"/>
                                        <p:tgtEl>
                                          <p:spTgt spid="77"/>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nodeType="clickEffect">
                                  <p:stCondLst>
                                    <p:cond delay="0"/>
                                  </p:stCondLst>
                                  <p:childTnLst>
                                    <p:animScale>
                                      <p:cBhvr>
                                        <p:cTn id="97" dur="2000" fill="hold"/>
                                        <p:tgtEl>
                                          <p:spTgt spid="77"/>
                                        </p:tgtEl>
                                      </p:cBhvr>
                                      <p:by x="50000" y="50000"/>
                                    </p:animScale>
                                  </p:childTnLst>
                                </p:cTn>
                              </p:par>
                              <p:par>
                                <p:cTn id="98" presetID="35" presetClass="path" presetSubtype="0" accel="50000" decel="50000" fill="hold" nodeType="withEffect">
                                  <p:stCondLst>
                                    <p:cond delay="0"/>
                                  </p:stCondLst>
                                  <p:childTnLst>
                                    <p:animMotion origin="layout" path="M -4.44444E-6 -4.36734E-6 L 0.33004 0.26718 " pathEditMode="relative" rAng="0" ptsTypes="AA">
                                      <p:cBhvr>
                                        <p:cTn id="99" dur="2000" fill="hold"/>
                                        <p:tgtEl>
                                          <p:spTgt spid="77"/>
                                        </p:tgtEl>
                                        <p:attrNameLst>
                                          <p:attrName>ppt_x</p:attrName>
                                          <p:attrName>ppt_y</p:attrName>
                                        </p:attrNameLst>
                                      </p:cBhvr>
                                      <p:rCtr x="16493" y="13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Владелец\Desktop\Рисунок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88" y="332656"/>
            <a:ext cx="8302625" cy="623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9512" y="332656"/>
            <a:ext cx="885698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ru-RU" altLang="ru-RU" b="1" dirty="0">
                <a:solidFill>
                  <a:srgbClr val="C00000"/>
                </a:solidFill>
                <a:latin typeface="Times New Roman" panose="02020603050405020304" pitchFamily="18" charset="0"/>
                <a:cs typeface="Times New Roman" panose="02020603050405020304" pitchFamily="18" charset="0"/>
              </a:rPr>
              <a:t>Систематика</a:t>
            </a:r>
            <a:r>
              <a:rPr lang="ru-RU" altLang="ru-RU" b="1" dirty="0">
                <a:solidFill>
                  <a:schemeClr val="accent5">
                    <a:lumMod val="50000"/>
                  </a:schemeClr>
                </a:solidFill>
                <a:latin typeface="Times New Roman" panose="02020603050405020304" pitchFamily="18" charset="0"/>
                <a:cs typeface="Times New Roman" panose="02020603050405020304" pitchFamily="18" charset="0"/>
              </a:rPr>
              <a:t>  </a:t>
            </a:r>
            <a:r>
              <a:rPr lang="ru-RU" altLang="ru-RU" b="1" dirty="0" smtClean="0">
                <a:solidFill>
                  <a:schemeClr val="accent5">
                    <a:lumMod val="50000"/>
                  </a:schemeClr>
                </a:solidFill>
                <a:latin typeface="Times New Roman" panose="02020603050405020304" pitchFamily="18" charset="0"/>
                <a:cs typeface="Times New Roman" panose="02020603050405020304" pitchFamily="18" charset="0"/>
              </a:rPr>
              <a:t>- </a:t>
            </a:r>
            <a:r>
              <a:rPr lang="ru-RU" altLang="ru-RU" sz="2800" dirty="0" smtClean="0">
                <a:solidFill>
                  <a:schemeClr val="accent5">
                    <a:lumMod val="50000"/>
                  </a:schemeClr>
                </a:solidFill>
                <a:latin typeface="Times New Roman" panose="02020603050405020304" pitchFamily="18" charset="0"/>
                <a:cs typeface="Times New Roman" panose="02020603050405020304" pitchFamily="18" charset="0"/>
              </a:rPr>
              <a:t>наука </a:t>
            </a:r>
            <a:r>
              <a:rPr lang="ru-RU" altLang="ru-RU" sz="2800" dirty="0">
                <a:solidFill>
                  <a:schemeClr val="accent5">
                    <a:lumMod val="50000"/>
                  </a:schemeClr>
                </a:solidFill>
                <a:latin typeface="Times New Roman" panose="02020603050405020304" pitchFamily="18" charset="0"/>
                <a:cs typeface="Times New Roman" panose="02020603050405020304" pitchFamily="18" charset="0"/>
              </a:rPr>
              <a:t>о </a:t>
            </a:r>
            <a:r>
              <a:rPr lang="ru-RU" altLang="ru-RU" sz="2800" dirty="0" smtClean="0">
                <a:solidFill>
                  <a:schemeClr val="accent5">
                    <a:lumMod val="50000"/>
                  </a:schemeClr>
                </a:solidFill>
                <a:latin typeface="Times New Roman" panose="02020603050405020304" pitchFamily="18" charset="0"/>
                <a:cs typeface="Times New Roman" panose="02020603050405020304" pitchFamily="18" charset="0"/>
              </a:rPr>
              <a:t>разнообразии видов организмов, </a:t>
            </a:r>
            <a:r>
              <a:rPr lang="ru-RU" altLang="ru-RU" sz="2800" dirty="0">
                <a:solidFill>
                  <a:schemeClr val="accent5">
                    <a:lumMod val="50000"/>
                  </a:schemeClr>
                </a:solidFill>
                <a:latin typeface="Times New Roman" panose="02020603050405020304" pitchFamily="18" charset="0"/>
                <a:cs typeface="Times New Roman" panose="02020603050405020304" pitchFamily="18" charset="0"/>
              </a:rPr>
              <a:t>их </a:t>
            </a:r>
            <a:r>
              <a:rPr lang="ru-RU" altLang="ru-RU" sz="2800" dirty="0" smtClean="0">
                <a:solidFill>
                  <a:schemeClr val="accent5">
                    <a:lumMod val="50000"/>
                  </a:schemeClr>
                </a:solidFill>
                <a:latin typeface="Times New Roman" panose="02020603050405020304" pitchFamily="18" charset="0"/>
                <a:cs typeface="Times New Roman" panose="02020603050405020304" pitchFamily="18" charset="0"/>
              </a:rPr>
              <a:t>классификации, родственных </a:t>
            </a:r>
            <a:r>
              <a:rPr lang="ru-RU" altLang="ru-RU" sz="2800" dirty="0">
                <a:solidFill>
                  <a:schemeClr val="accent5">
                    <a:lumMod val="50000"/>
                  </a:schemeClr>
                </a:solidFill>
                <a:latin typeface="Times New Roman" panose="02020603050405020304" pitchFamily="18" charset="0"/>
                <a:cs typeface="Times New Roman" panose="02020603050405020304" pitchFamily="18" charset="0"/>
              </a:rPr>
              <a:t>отношениях и </a:t>
            </a:r>
            <a:r>
              <a:rPr lang="ru-RU" altLang="ru-RU" sz="2800" dirty="0" smtClean="0">
                <a:solidFill>
                  <a:schemeClr val="accent5">
                    <a:lumMod val="50000"/>
                  </a:schemeClr>
                </a:solidFill>
                <a:latin typeface="Times New Roman" panose="02020603050405020304" pitchFamily="18" charset="0"/>
                <a:cs typeface="Times New Roman" panose="02020603050405020304" pitchFamily="18" charset="0"/>
              </a:rPr>
              <a:t>происхождении.</a:t>
            </a:r>
            <a:endParaRPr lang="ru-RU" altLang="ru-RU"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1028" y="1779206"/>
            <a:ext cx="8580504" cy="584775"/>
          </a:xfrm>
          <a:prstGeom prst="rect">
            <a:avLst/>
          </a:prstGeom>
          <a:noFill/>
        </p:spPr>
        <p:txBody>
          <a:bodyPr wrap="square" rtlCol="0">
            <a:spAutoFit/>
          </a:bodyPr>
          <a:lstStyle/>
          <a:p>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Наименьшая единица классификации - </a:t>
            </a:r>
            <a:r>
              <a:rPr lang="ru-RU" sz="3200" b="1" u="sng" dirty="0" smtClean="0">
                <a:solidFill>
                  <a:schemeClr val="accent5">
                    <a:lumMod val="50000"/>
                  </a:schemeClr>
                </a:solidFill>
                <a:latin typeface="Times New Roman" panose="02020603050405020304" pitchFamily="18" charset="0"/>
                <a:cs typeface="Times New Roman" panose="02020603050405020304" pitchFamily="18" charset="0"/>
              </a:rPr>
              <a:t>вид</a:t>
            </a:r>
            <a:endParaRPr lang="ru-RU" sz="3200" b="1" u="sng"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extBox 3"/>
          <p:cNvSpPr txBox="1">
            <a:spLocks noChangeArrowheads="1"/>
          </p:cNvSpPr>
          <p:nvPr/>
        </p:nvSpPr>
        <p:spPr bwMode="auto">
          <a:xfrm>
            <a:off x="136166" y="2371665"/>
            <a:ext cx="885698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ru-RU" altLang="ru-RU" b="1" dirty="0" smtClean="0">
                <a:solidFill>
                  <a:srgbClr val="C00000"/>
                </a:solidFill>
                <a:latin typeface="Times New Roman" panose="02020603050405020304" pitchFamily="18" charset="0"/>
                <a:cs typeface="Times New Roman" panose="02020603050405020304" pitchFamily="18" charset="0"/>
              </a:rPr>
              <a:t>Вид</a:t>
            </a:r>
            <a:r>
              <a:rPr lang="ru-RU" altLang="ru-RU" dirty="0" smtClean="0">
                <a:latin typeface="Times New Roman" panose="02020603050405020304" pitchFamily="18" charset="0"/>
                <a:cs typeface="Times New Roman" panose="02020603050405020304" pitchFamily="18" charset="0"/>
              </a:rPr>
              <a:t> </a:t>
            </a:r>
            <a:r>
              <a:rPr lang="ru-RU" altLang="ru-RU" dirty="0">
                <a:solidFill>
                  <a:srgbClr val="002060"/>
                </a:solidFill>
                <a:latin typeface="Times New Roman" panose="02020603050405020304" pitchFamily="18" charset="0"/>
                <a:cs typeface="Times New Roman" panose="02020603050405020304" pitchFamily="18" charset="0"/>
              </a:rPr>
              <a:t>– </a:t>
            </a:r>
            <a:r>
              <a:rPr lang="ru-RU" altLang="ru-RU" sz="2800" dirty="0">
                <a:solidFill>
                  <a:schemeClr val="accent5">
                    <a:lumMod val="50000"/>
                  </a:schemeClr>
                </a:solidFill>
                <a:latin typeface="Times New Roman" panose="02020603050405020304" pitchFamily="18" charset="0"/>
                <a:cs typeface="Times New Roman" panose="02020603050405020304" pitchFamily="18" charset="0"/>
              </a:rPr>
              <a:t>это совокупность особей, </a:t>
            </a:r>
            <a:r>
              <a:rPr lang="ru-RU" altLang="ru-RU" sz="2800" dirty="0" smtClean="0">
                <a:solidFill>
                  <a:schemeClr val="accent5">
                    <a:lumMod val="50000"/>
                  </a:schemeClr>
                </a:solidFill>
                <a:latin typeface="Times New Roman" panose="02020603050405020304" pitchFamily="18" charset="0"/>
                <a:cs typeface="Times New Roman" panose="02020603050405020304" pitchFamily="18" charset="0"/>
              </a:rPr>
              <a:t>сходных по  строению, способных </a:t>
            </a:r>
            <a:r>
              <a:rPr lang="ru-RU" altLang="ru-RU" sz="2800" dirty="0">
                <a:solidFill>
                  <a:schemeClr val="accent5">
                    <a:lumMod val="50000"/>
                  </a:schemeClr>
                </a:solidFill>
                <a:latin typeface="Times New Roman" panose="02020603050405020304" pitchFamily="18" charset="0"/>
                <a:cs typeface="Times New Roman" panose="02020603050405020304" pitchFamily="18" charset="0"/>
              </a:rPr>
              <a:t>скрещиваться и давать  плодовитое </a:t>
            </a:r>
            <a:r>
              <a:rPr lang="ru-RU" altLang="ru-RU" sz="2800" dirty="0" smtClean="0">
                <a:solidFill>
                  <a:schemeClr val="accent5">
                    <a:lumMod val="50000"/>
                  </a:schemeClr>
                </a:solidFill>
                <a:latin typeface="Times New Roman" panose="02020603050405020304" pitchFamily="18" charset="0"/>
                <a:cs typeface="Times New Roman" panose="02020603050405020304" pitchFamily="18" charset="0"/>
              </a:rPr>
              <a:t>потомство и населяющих </a:t>
            </a:r>
            <a:r>
              <a:rPr lang="ru-RU" altLang="ru-RU" sz="2800" dirty="0">
                <a:solidFill>
                  <a:schemeClr val="accent5">
                    <a:lumMod val="50000"/>
                  </a:schemeClr>
                </a:solidFill>
                <a:latin typeface="Times New Roman" panose="02020603050405020304" pitchFamily="18" charset="0"/>
                <a:cs typeface="Times New Roman" panose="02020603050405020304" pitchFamily="18" charset="0"/>
              </a:rPr>
              <a:t>определенную </a:t>
            </a:r>
            <a:r>
              <a:rPr lang="ru-RU" altLang="ru-RU" sz="2800" dirty="0" smtClean="0">
                <a:solidFill>
                  <a:schemeClr val="accent5">
                    <a:lumMod val="50000"/>
                  </a:schemeClr>
                </a:solidFill>
                <a:latin typeface="Times New Roman" panose="02020603050405020304" pitchFamily="18" charset="0"/>
                <a:cs typeface="Times New Roman" panose="02020603050405020304" pitchFamily="18" charset="0"/>
              </a:rPr>
              <a:t>территорию </a:t>
            </a:r>
            <a:endParaRPr lang="ru-RU" altLang="ru-RU"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027" name="Picture 3" descr="C:\Users\Владелец\Desktop\Рисунок 3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720" y="4005064"/>
            <a:ext cx="4108547"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4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елец\Desktop\Рисунок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709" y="764704"/>
            <a:ext cx="8784976" cy="592190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1539554" y="332656"/>
            <a:ext cx="6480720" cy="504205"/>
          </a:xfrm>
          <a:prstGeom prst="rect">
            <a:avLst/>
          </a:prstGeom>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fontAlgn="auto">
              <a:spcAft>
                <a:spcPts val="0"/>
              </a:spcAft>
            </a:pPr>
            <a:r>
              <a:rPr lang="ru-RU" sz="2800" dirty="0" smtClean="0">
                <a:solidFill>
                  <a:schemeClr val="tx2">
                    <a:lumMod val="75000"/>
                  </a:schemeClr>
                </a:solidFill>
                <a:effectLst/>
                <a:latin typeface="Times New Roman" panose="02020603050405020304" pitchFamily="18" charset="0"/>
                <a:cs typeface="Times New Roman" pitchFamily="18" charset="0"/>
              </a:rPr>
              <a:t>Царство БАКТЕРИЙ</a:t>
            </a:r>
            <a:br>
              <a:rPr lang="ru-RU" sz="2800" dirty="0" smtClean="0">
                <a:solidFill>
                  <a:schemeClr val="tx2">
                    <a:lumMod val="75000"/>
                  </a:schemeClr>
                </a:solidFill>
                <a:effectLst/>
                <a:latin typeface="Times New Roman" panose="02020603050405020304" pitchFamily="18" charset="0"/>
                <a:cs typeface="Times New Roman" pitchFamily="18" charset="0"/>
              </a:rPr>
            </a:br>
            <a:r>
              <a:rPr lang="ru-RU" sz="2800" b="1" dirty="0" smtClean="0">
                <a:solidFill>
                  <a:schemeClr val="tx2">
                    <a:lumMod val="75000"/>
                  </a:schemeClr>
                </a:solidFill>
                <a:latin typeface="Times New Roman" pitchFamily="18" charset="0"/>
                <a:cs typeface="Times New Roman" pitchFamily="18" charset="0"/>
              </a:rPr>
              <a:t/>
            </a:r>
            <a:br>
              <a:rPr lang="ru-RU" sz="2800" b="1" dirty="0" smtClean="0">
                <a:solidFill>
                  <a:schemeClr val="tx2">
                    <a:lumMod val="75000"/>
                  </a:schemeClr>
                </a:solidFill>
                <a:latin typeface="Times New Roman" pitchFamily="18" charset="0"/>
                <a:cs typeface="Times New Roman" pitchFamily="18" charset="0"/>
              </a:rPr>
            </a:br>
            <a:endParaRPr lang="ru-RU" sz="28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0254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t>5</a:t>
            </a:fld>
            <a:endParaRPr lang="ru-RU" dirty="0"/>
          </a:p>
        </p:txBody>
      </p:sp>
      <p:grpSp>
        <p:nvGrpSpPr>
          <p:cNvPr id="4" name="Группа 1"/>
          <p:cNvGrpSpPr/>
          <p:nvPr/>
        </p:nvGrpSpPr>
        <p:grpSpPr>
          <a:xfrm>
            <a:off x="3221851" y="2603818"/>
            <a:ext cx="2596479" cy="2229474"/>
            <a:chOff x="4036756" y="941270"/>
            <a:chExt cx="2596479" cy="1857895"/>
          </a:xfrm>
          <a:effectLst>
            <a:outerShdw blurRad="177800" dist="228600" dir="8100000" algn="tr" rotWithShape="0">
              <a:prstClr val="black">
                <a:alpha val="40000"/>
              </a:prstClr>
            </a:outerShdw>
          </a:effectLst>
        </p:grpSpPr>
        <p:sp>
          <p:nvSpPr>
            <p:cNvPr id="5" name="Прямоугольник с двумя скругленными противолежащими углами 4"/>
            <p:cNvSpPr/>
            <p:nvPr/>
          </p:nvSpPr>
          <p:spPr>
            <a:xfrm>
              <a:off x="4036756" y="941270"/>
              <a:ext cx="2461215" cy="1800000"/>
            </a:xfrm>
            <a:prstGeom prst="round2Diag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lumMod val="60000"/>
                    <a:lumOff val="40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03236" y="1451703"/>
              <a:ext cx="2429999" cy="1347462"/>
            </a:xfrm>
            <a:prstGeom prst="round2DiagRect">
              <a:avLst/>
            </a:prstGeom>
            <a:solidFill>
              <a:schemeClr val="tx2">
                <a:lumMod val="75000"/>
              </a:schemeClr>
            </a:solidFill>
            <a:ln>
              <a:solidFill>
                <a:schemeClr val="accent1">
                  <a:lumMod val="50000"/>
                </a:schemeClr>
              </a:solidFill>
            </a:ln>
            <a:effectLst/>
          </p:spPr>
        </p:pic>
        <p:sp>
          <p:nvSpPr>
            <p:cNvPr id="7" name="TextBox 6"/>
            <p:cNvSpPr txBox="1"/>
            <p:nvPr/>
          </p:nvSpPr>
          <p:spPr>
            <a:xfrm>
              <a:off x="4407453" y="941270"/>
              <a:ext cx="1923240" cy="307777"/>
            </a:xfrm>
            <a:prstGeom prst="rect">
              <a:avLst/>
            </a:prstGeom>
            <a:noFill/>
          </p:spPr>
          <p:txBody>
            <a:bodyPr wrap="square" rtlCol="0">
              <a:spAutoFit/>
            </a:bodyPr>
            <a:lstStyle/>
            <a:p>
              <a:pPr algn="ctr"/>
              <a:r>
                <a:rPr lang="ru-RU" b="1" i="1" dirty="0"/>
                <a:t>о</a:t>
              </a:r>
              <a:r>
                <a:rPr lang="ru-RU" b="1" i="1" dirty="0" smtClean="0"/>
                <a:t>пята</a:t>
              </a:r>
              <a:endParaRPr lang="ru-RU" b="1" i="1" dirty="0"/>
            </a:p>
          </p:txBody>
        </p:sp>
      </p:grpSp>
      <p:grpSp>
        <p:nvGrpSpPr>
          <p:cNvPr id="8" name="Группа 2"/>
          <p:cNvGrpSpPr/>
          <p:nvPr/>
        </p:nvGrpSpPr>
        <p:grpSpPr>
          <a:xfrm>
            <a:off x="3221851" y="2603818"/>
            <a:ext cx="2596479" cy="2231333"/>
            <a:chOff x="4036756" y="941270"/>
            <a:chExt cx="2596479" cy="1859444"/>
          </a:xfrm>
          <a:effectLst>
            <a:outerShdw blurRad="177800" dist="228600" dir="8100000" algn="tr" rotWithShape="0">
              <a:prstClr val="black">
                <a:alpha val="40000"/>
              </a:prstClr>
            </a:outerShdw>
          </a:effectLst>
        </p:grpSpPr>
        <p:sp>
          <p:nvSpPr>
            <p:cNvPr id="9" name="Прямоугольник с двумя скругленными противолежащими углами 8"/>
            <p:cNvSpPr/>
            <p:nvPr/>
          </p:nvSpPr>
          <p:spPr>
            <a:xfrm>
              <a:off x="4036756" y="941270"/>
              <a:ext cx="2461215" cy="1800000"/>
            </a:xfrm>
            <a:prstGeom prst="round2Diag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lumMod val="60000"/>
                    <a:lumOff val="40000"/>
                  </a:schemeClr>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03236" y="1450155"/>
              <a:ext cx="2429999" cy="1350559"/>
            </a:xfrm>
            <a:prstGeom prst="round2DiagRect">
              <a:avLst/>
            </a:prstGeom>
            <a:solidFill>
              <a:schemeClr val="tx2">
                <a:lumMod val="75000"/>
              </a:schemeClr>
            </a:solidFill>
            <a:ln>
              <a:solidFill>
                <a:schemeClr val="accent1">
                  <a:lumMod val="50000"/>
                </a:schemeClr>
              </a:solidFill>
            </a:ln>
            <a:effectLst/>
          </p:spPr>
        </p:pic>
        <p:sp>
          <p:nvSpPr>
            <p:cNvPr id="11" name="TextBox 10"/>
            <p:cNvSpPr txBox="1"/>
            <p:nvPr/>
          </p:nvSpPr>
          <p:spPr>
            <a:xfrm>
              <a:off x="4407453" y="941270"/>
              <a:ext cx="1923240" cy="307777"/>
            </a:xfrm>
            <a:prstGeom prst="rect">
              <a:avLst/>
            </a:prstGeom>
            <a:noFill/>
          </p:spPr>
          <p:txBody>
            <a:bodyPr wrap="square" rtlCol="0">
              <a:spAutoFit/>
            </a:bodyPr>
            <a:lstStyle/>
            <a:p>
              <a:pPr algn="ctr"/>
              <a:r>
                <a:rPr lang="ru-RU" b="1" i="1" dirty="0" smtClean="0"/>
                <a:t>рыжики</a:t>
              </a:r>
              <a:endParaRPr lang="ru-RU" b="1" i="1" dirty="0"/>
            </a:p>
          </p:txBody>
        </p:sp>
      </p:grpSp>
      <p:grpSp>
        <p:nvGrpSpPr>
          <p:cNvPr id="12" name="Группа 3"/>
          <p:cNvGrpSpPr/>
          <p:nvPr/>
        </p:nvGrpSpPr>
        <p:grpSpPr>
          <a:xfrm>
            <a:off x="3221851" y="2603818"/>
            <a:ext cx="2596479" cy="2230488"/>
            <a:chOff x="4036756" y="941270"/>
            <a:chExt cx="2596479" cy="1858740"/>
          </a:xfrm>
          <a:effectLst>
            <a:outerShdw blurRad="177800" dist="228600" dir="8100000" algn="tr" rotWithShape="0">
              <a:prstClr val="black">
                <a:alpha val="40000"/>
              </a:prstClr>
            </a:outerShdw>
          </a:effectLst>
        </p:grpSpPr>
        <p:sp>
          <p:nvSpPr>
            <p:cNvPr id="13" name="Прямоугольник с двумя скругленными противолежащими углами 12"/>
            <p:cNvSpPr/>
            <p:nvPr/>
          </p:nvSpPr>
          <p:spPr>
            <a:xfrm>
              <a:off x="4036756" y="941270"/>
              <a:ext cx="2461215" cy="1800000"/>
            </a:xfrm>
            <a:prstGeom prst="round2Diag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lumMod val="60000"/>
                    <a:lumOff val="40000"/>
                  </a:schemeClr>
                </a:solidFill>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203236" y="1450858"/>
              <a:ext cx="2429999" cy="1349152"/>
            </a:xfrm>
            <a:prstGeom prst="round2DiagRect">
              <a:avLst/>
            </a:prstGeom>
            <a:solidFill>
              <a:schemeClr val="tx2">
                <a:lumMod val="75000"/>
              </a:schemeClr>
            </a:solidFill>
            <a:ln>
              <a:solidFill>
                <a:schemeClr val="accent1">
                  <a:lumMod val="50000"/>
                </a:schemeClr>
              </a:solidFill>
            </a:ln>
            <a:effectLst/>
          </p:spPr>
        </p:pic>
        <p:sp>
          <p:nvSpPr>
            <p:cNvPr id="15" name="TextBox 14"/>
            <p:cNvSpPr txBox="1"/>
            <p:nvPr/>
          </p:nvSpPr>
          <p:spPr>
            <a:xfrm>
              <a:off x="4407453" y="941270"/>
              <a:ext cx="1923240" cy="307777"/>
            </a:xfrm>
            <a:prstGeom prst="rect">
              <a:avLst/>
            </a:prstGeom>
            <a:noFill/>
          </p:spPr>
          <p:txBody>
            <a:bodyPr wrap="square" rtlCol="0">
              <a:spAutoFit/>
            </a:bodyPr>
            <a:lstStyle/>
            <a:p>
              <a:pPr algn="ctr"/>
              <a:r>
                <a:rPr lang="ru-RU" b="1" i="1" dirty="0" smtClean="0"/>
                <a:t>сыроежка</a:t>
              </a:r>
              <a:endParaRPr lang="ru-RU" b="1" i="1" dirty="0"/>
            </a:p>
          </p:txBody>
        </p:sp>
      </p:grpSp>
      <p:grpSp>
        <p:nvGrpSpPr>
          <p:cNvPr id="16" name="Группа 4"/>
          <p:cNvGrpSpPr/>
          <p:nvPr/>
        </p:nvGrpSpPr>
        <p:grpSpPr>
          <a:xfrm>
            <a:off x="3221851" y="2603818"/>
            <a:ext cx="2596479" cy="2231165"/>
            <a:chOff x="4036756" y="941270"/>
            <a:chExt cx="2596479" cy="1859304"/>
          </a:xfrm>
          <a:effectLst>
            <a:outerShdw blurRad="177800" dist="228600" dir="8100000" algn="tr" rotWithShape="0">
              <a:prstClr val="black">
                <a:alpha val="40000"/>
              </a:prstClr>
            </a:outerShdw>
          </a:effectLst>
        </p:grpSpPr>
        <p:sp>
          <p:nvSpPr>
            <p:cNvPr id="17" name="Прямоугольник с двумя скругленными противолежащими углами 16"/>
            <p:cNvSpPr/>
            <p:nvPr/>
          </p:nvSpPr>
          <p:spPr>
            <a:xfrm>
              <a:off x="4036756" y="941270"/>
              <a:ext cx="2461215" cy="1800000"/>
            </a:xfrm>
            <a:prstGeom prst="round2Diag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lumMod val="60000"/>
                    <a:lumOff val="40000"/>
                  </a:schemeClr>
                </a:solidFill>
              </a:endParaRP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203236" y="1450295"/>
              <a:ext cx="2429999" cy="1350279"/>
            </a:xfrm>
            <a:prstGeom prst="round2DiagRect">
              <a:avLst/>
            </a:prstGeom>
            <a:solidFill>
              <a:schemeClr val="tx2">
                <a:lumMod val="75000"/>
              </a:schemeClr>
            </a:solidFill>
            <a:ln>
              <a:solidFill>
                <a:schemeClr val="accent1">
                  <a:lumMod val="50000"/>
                </a:schemeClr>
              </a:solidFill>
            </a:ln>
            <a:effectLst/>
          </p:spPr>
        </p:pic>
        <p:sp>
          <p:nvSpPr>
            <p:cNvPr id="19" name="TextBox 18"/>
            <p:cNvSpPr txBox="1"/>
            <p:nvPr/>
          </p:nvSpPr>
          <p:spPr>
            <a:xfrm>
              <a:off x="4407453" y="941270"/>
              <a:ext cx="1923240" cy="307777"/>
            </a:xfrm>
            <a:prstGeom prst="rect">
              <a:avLst/>
            </a:prstGeom>
            <a:noFill/>
          </p:spPr>
          <p:txBody>
            <a:bodyPr wrap="square" rtlCol="0">
              <a:spAutoFit/>
            </a:bodyPr>
            <a:lstStyle/>
            <a:p>
              <a:pPr algn="ctr"/>
              <a:r>
                <a:rPr lang="ru-RU" b="1" i="1" dirty="0" smtClean="0"/>
                <a:t>подосиновик</a:t>
              </a:r>
              <a:endParaRPr lang="ru-RU" b="1" i="1" dirty="0"/>
            </a:p>
          </p:txBody>
        </p:sp>
      </p:grpSp>
      <p:grpSp>
        <p:nvGrpSpPr>
          <p:cNvPr id="20" name="Группа 5"/>
          <p:cNvGrpSpPr/>
          <p:nvPr/>
        </p:nvGrpSpPr>
        <p:grpSpPr>
          <a:xfrm>
            <a:off x="3221851" y="2603818"/>
            <a:ext cx="2596479" cy="2331485"/>
            <a:chOff x="4036756" y="941270"/>
            <a:chExt cx="2596479" cy="1942904"/>
          </a:xfrm>
          <a:effectLst>
            <a:outerShdw blurRad="177800" dist="228600" dir="8100000" algn="tr" rotWithShape="0">
              <a:prstClr val="black">
                <a:alpha val="40000"/>
              </a:prstClr>
            </a:outerShdw>
          </a:effectLst>
        </p:grpSpPr>
        <p:sp>
          <p:nvSpPr>
            <p:cNvPr id="21" name="Прямоугольник с двумя скругленными противолежащими углами 20"/>
            <p:cNvSpPr/>
            <p:nvPr/>
          </p:nvSpPr>
          <p:spPr>
            <a:xfrm>
              <a:off x="4036756" y="941270"/>
              <a:ext cx="2461215" cy="1800000"/>
            </a:xfrm>
            <a:prstGeom prst="round2Diag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lumMod val="60000"/>
                    <a:lumOff val="40000"/>
                  </a:schemeClr>
                </a:solidFill>
              </a:endParaRPr>
            </a:p>
          </p:txBody>
        </p:sp>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203236" y="1366694"/>
              <a:ext cx="2429999" cy="1517480"/>
            </a:xfrm>
            <a:prstGeom prst="round2DiagRect">
              <a:avLst/>
            </a:prstGeom>
            <a:solidFill>
              <a:schemeClr val="tx2">
                <a:lumMod val="75000"/>
              </a:schemeClr>
            </a:solidFill>
            <a:ln>
              <a:solidFill>
                <a:schemeClr val="accent1">
                  <a:lumMod val="50000"/>
                </a:schemeClr>
              </a:solidFill>
            </a:ln>
            <a:effectLst/>
          </p:spPr>
        </p:pic>
        <p:sp>
          <p:nvSpPr>
            <p:cNvPr id="23" name="TextBox 22"/>
            <p:cNvSpPr txBox="1"/>
            <p:nvPr/>
          </p:nvSpPr>
          <p:spPr>
            <a:xfrm>
              <a:off x="4407453" y="941270"/>
              <a:ext cx="1923240" cy="307777"/>
            </a:xfrm>
            <a:prstGeom prst="rect">
              <a:avLst/>
            </a:prstGeom>
            <a:noFill/>
          </p:spPr>
          <p:txBody>
            <a:bodyPr wrap="square" rtlCol="0">
              <a:spAutoFit/>
            </a:bodyPr>
            <a:lstStyle/>
            <a:p>
              <a:pPr algn="ctr"/>
              <a:r>
                <a:rPr lang="ru-RU" b="1" i="1" dirty="0" smtClean="0"/>
                <a:t>мухомор</a:t>
              </a:r>
              <a:endParaRPr lang="ru-RU" b="1" i="1" dirty="0"/>
            </a:p>
          </p:txBody>
        </p:sp>
      </p:grpSp>
      <p:grpSp>
        <p:nvGrpSpPr>
          <p:cNvPr id="24" name="Группа 6"/>
          <p:cNvGrpSpPr/>
          <p:nvPr/>
        </p:nvGrpSpPr>
        <p:grpSpPr>
          <a:xfrm>
            <a:off x="3221851" y="2603818"/>
            <a:ext cx="2596479" cy="2231860"/>
            <a:chOff x="4036756" y="941270"/>
            <a:chExt cx="2596479" cy="1859883"/>
          </a:xfrm>
          <a:effectLst>
            <a:outerShdw blurRad="177800" dist="228600" dir="8100000" algn="tr" rotWithShape="0">
              <a:prstClr val="black">
                <a:alpha val="40000"/>
              </a:prstClr>
            </a:outerShdw>
          </a:effectLst>
        </p:grpSpPr>
        <p:sp>
          <p:nvSpPr>
            <p:cNvPr id="25" name="Прямоугольник с двумя скругленными противолежащими углами 24"/>
            <p:cNvSpPr/>
            <p:nvPr/>
          </p:nvSpPr>
          <p:spPr>
            <a:xfrm>
              <a:off x="4036756" y="941270"/>
              <a:ext cx="2461215" cy="1800000"/>
            </a:xfrm>
            <a:prstGeom prst="round2DiagRect">
              <a:avLst/>
            </a:prstGeom>
            <a:solidFill>
              <a:schemeClr val="accent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lumMod val="60000"/>
                    <a:lumOff val="40000"/>
                  </a:schemeClr>
                </a:solidFill>
              </a:endParaRPr>
            </a:p>
          </p:txBody>
        </p:sp>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203236" y="1449715"/>
              <a:ext cx="2429999" cy="1351438"/>
            </a:xfrm>
            <a:prstGeom prst="round2DiagRect">
              <a:avLst/>
            </a:prstGeom>
            <a:solidFill>
              <a:schemeClr val="tx2">
                <a:lumMod val="75000"/>
              </a:schemeClr>
            </a:solidFill>
            <a:ln>
              <a:solidFill>
                <a:schemeClr val="accent1">
                  <a:lumMod val="50000"/>
                </a:schemeClr>
              </a:solidFill>
            </a:ln>
            <a:effectLst/>
          </p:spPr>
        </p:pic>
        <p:sp>
          <p:nvSpPr>
            <p:cNvPr id="27" name="TextBox 26"/>
            <p:cNvSpPr txBox="1"/>
            <p:nvPr/>
          </p:nvSpPr>
          <p:spPr>
            <a:xfrm>
              <a:off x="4407453" y="941270"/>
              <a:ext cx="1923240" cy="538609"/>
            </a:xfrm>
            <a:prstGeom prst="rect">
              <a:avLst/>
            </a:prstGeom>
            <a:noFill/>
          </p:spPr>
          <p:txBody>
            <a:bodyPr wrap="square" rtlCol="0">
              <a:spAutoFit/>
            </a:bodyPr>
            <a:lstStyle/>
            <a:p>
              <a:pPr algn="ctr"/>
              <a:r>
                <a:rPr lang="ru-RU" b="1" i="1" dirty="0" smtClean="0"/>
                <a:t>Бледная поганка</a:t>
              </a:r>
              <a:endParaRPr lang="ru-RU" b="1" i="1" dirty="0"/>
            </a:p>
          </p:txBody>
        </p:sp>
      </p:grpSp>
      <p:sp>
        <p:nvSpPr>
          <p:cNvPr id="30" name="Заголовок 1"/>
          <p:cNvSpPr txBox="1">
            <a:spLocks/>
          </p:cNvSpPr>
          <p:nvPr/>
        </p:nvSpPr>
        <p:spPr>
          <a:xfrm>
            <a:off x="1552425" y="260648"/>
            <a:ext cx="6480720" cy="648072"/>
          </a:xfrm>
          <a:prstGeom prst="rect">
            <a:avLst/>
          </a:prstGeom>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fontAlgn="auto">
              <a:spcAft>
                <a:spcPts val="0"/>
              </a:spcAft>
            </a:pPr>
            <a:r>
              <a:rPr lang="ru-RU" sz="2800" dirty="0" smtClean="0">
                <a:solidFill>
                  <a:schemeClr val="tx2">
                    <a:lumMod val="75000"/>
                  </a:schemeClr>
                </a:solidFill>
                <a:effectLst/>
                <a:latin typeface="Times New Roman" panose="02020603050405020304" pitchFamily="18" charset="0"/>
                <a:cs typeface="Times New Roman" pitchFamily="18" charset="0"/>
              </a:rPr>
              <a:t>Царство грибов</a:t>
            </a:r>
            <a:br>
              <a:rPr lang="ru-RU" sz="2800" dirty="0" smtClean="0">
                <a:solidFill>
                  <a:schemeClr val="tx2">
                    <a:lumMod val="75000"/>
                  </a:schemeClr>
                </a:solidFill>
                <a:effectLst/>
                <a:latin typeface="Times New Roman" panose="02020603050405020304"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
            </a:r>
            <a:br>
              <a:rPr lang="ru-RU" sz="2800" dirty="0" smtClean="0">
                <a:solidFill>
                  <a:schemeClr val="tx2">
                    <a:lumMod val="75000"/>
                  </a:schemeClr>
                </a:solidFill>
                <a:latin typeface="Times New Roman" pitchFamily="18" charset="0"/>
                <a:cs typeface="Times New Roman" pitchFamily="18" charset="0"/>
              </a:rPr>
            </a:br>
            <a:endParaRPr lang="ru-RU" sz="2800" dirty="0">
              <a:solidFill>
                <a:schemeClr val="tx2">
                  <a:lumMod val="75000"/>
                </a:schemeClr>
              </a:solidFill>
              <a:latin typeface="Times New Roman" pitchFamily="18" charset="0"/>
              <a:cs typeface="Times New Roman" pitchFamily="18" charset="0"/>
            </a:endParaRPr>
          </a:p>
        </p:txBody>
      </p:sp>
      <p:pic>
        <p:nvPicPr>
          <p:cNvPr id="28"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309606" y="1844824"/>
            <a:ext cx="6749836" cy="4494671"/>
          </a:xfrm>
          <a:prstGeom prst="round2DiagRect">
            <a:avLst/>
          </a:prstGeom>
          <a:noFill/>
          <a:effectLst>
            <a:outerShdw blurRad="177800" dist="228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Скругленный прямоугольник 28"/>
          <p:cNvSpPr/>
          <p:nvPr/>
        </p:nvSpPr>
        <p:spPr>
          <a:xfrm>
            <a:off x="1595861" y="807308"/>
            <a:ext cx="6264696" cy="5040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2800" dirty="0" smtClean="0">
                <a:latin typeface="Times New Roman" panose="02020603050405020304" pitchFamily="18" charset="0"/>
                <a:cs typeface="Times New Roman" panose="02020603050405020304" pitchFamily="18" charset="0"/>
              </a:rPr>
              <a:t>Наука о грибах - </a:t>
            </a:r>
            <a:r>
              <a:rPr lang="ru-RU" sz="2800" b="1" dirty="0" smtClean="0">
                <a:solidFill>
                  <a:srgbClr val="FFFF00"/>
                </a:solidFill>
                <a:latin typeface="Times New Roman" panose="02020603050405020304" pitchFamily="18" charset="0"/>
                <a:cs typeface="Times New Roman" panose="02020603050405020304" pitchFamily="18" charset="0"/>
              </a:rPr>
              <a:t>микология</a:t>
            </a:r>
            <a:endParaRPr lang="ru-RU"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54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8"/>
                                        </p:tgtEl>
                                      </p:cBhvr>
                                    </p:animEffect>
                                    <p:set>
                                      <p:cBhvr>
                                        <p:cTn id="7" dur="1" fill="hold">
                                          <p:stCondLst>
                                            <p:cond delay="999"/>
                                          </p:stCondLst>
                                        </p:cTn>
                                        <p:tgtEl>
                                          <p:spTgt spid="28"/>
                                        </p:tgtEl>
                                        <p:attrNameLst>
                                          <p:attrName>style.visibility</p:attrName>
                                        </p:attrNameLst>
                                      </p:cBhvr>
                                      <p:to>
                                        <p:strVal val="hidden"/>
                                      </p:to>
                                    </p:set>
                                  </p:childTnLst>
                                </p:cTn>
                              </p:par>
                            </p:childTnLst>
                          </p:cTn>
                        </p:par>
                        <p:par>
                          <p:cTn id="8" fill="hold">
                            <p:stCondLst>
                              <p:cond delay="1000"/>
                            </p:stCondLst>
                            <p:childTnLst>
                              <p:par>
                                <p:cTn id="9" presetID="64" presetClass="path" presetSubtype="0" accel="50000" decel="50000" fill="hold" nodeType="afterEffect">
                                  <p:stCondLst>
                                    <p:cond delay="0"/>
                                  </p:stCondLst>
                                  <p:childTnLst>
                                    <p:animMotion origin="layout" path="M -3.05556E-6 -3.34259E-6 L -0.31198 -0.16407 " pathEditMode="relative" rAng="0" ptsTypes="AA">
                                      <p:cBhvr>
                                        <p:cTn id="10" dur="2000" fill="hold"/>
                                        <p:tgtEl>
                                          <p:spTgt spid="4"/>
                                        </p:tgtEl>
                                        <p:attrNameLst>
                                          <p:attrName>ppt_x</p:attrName>
                                          <p:attrName>ppt_y</p:attrName>
                                        </p:attrNameLst>
                                      </p:cBhvr>
                                      <p:rCtr x="-15608" y="-8218"/>
                                    </p:animMotion>
                                  </p:childTnLst>
                                </p:cTn>
                              </p:par>
                              <p:par>
                                <p:cTn id="11" presetID="64" presetClass="path" presetSubtype="0" accel="50000" decel="50000" fill="hold" nodeType="withEffect">
                                  <p:stCondLst>
                                    <p:cond delay="0"/>
                                  </p:stCondLst>
                                  <p:childTnLst>
                                    <p:animMotion origin="layout" path="M -3.05556E-6 2.22222E-6 L 0.00955 -0.16417 " pathEditMode="relative" rAng="0" ptsTypes="AA">
                                      <p:cBhvr>
                                        <p:cTn id="12" dur="2000" fill="hold"/>
                                        <p:tgtEl>
                                          <p:spTgt spid="8"/>
                                        </p:tgtEl>
                                        <p:attrNameLst>
                                          <p:attrName>ppt_x</p:attrName>
                                          <p:attrName>ppt_y</p:attrName>
                                        </p:attrNameLst>
                                      </p:cBhvr>
                                      <p:rCtr x="469" y="-8222"/>
                                    </p:animMotion>
                                  </p:childTnLst>
                                </p:cTn>
                              </p:par>
                              <p:par>
                                <p:cTn id="13" presetID="64" presetClass="path" presetSubtype="0" accel="50000" decel="50000" fill="hold" nodeType="withEffect">
                                  <p:stCondLst>
                                    <p:cond delay="0"/>
                                  </p:stCondLst>
                                  <p:childTnLst>
                                    <p:animMotion origin="layout" path="M -3.05556E-6 2.22222E-6 L 0.33247 -0.16417 " pathEditMode="relative" rAng="0" ptsTypes="AA">
                                      <p:cBhvr>
                                        <p:cTn id="14" dur="2000" fill="hold"/>
                                        <p:tgtEl>
                                          <p:spTgt spid="12"/>
                                        </p:tgtEl>
                                        <p:attrNameLst>
                                          <p:attrName>ppt_x</p:attrName>
                                          <p:attrName>ppt_y</p:attrName>
                                        </p:attrNameLst>
                                      </p:cBhvr>
                                      <p:rCtr x="16615" y="-8222"/>
                                    </p:animMotion>
                                  </p:childTnLst>
                                </p:cTn>
                              </p:par>
                              <p:par>
                                <p:cTn id="15" presetID="42" presetClass="path" presetSubtype="0" accel="50000" decel="50000" fill="hold" nodeType="withEffect">
                                  <p:stCondLst>
                                    <p:cond delay="0"/>
                                  </p:stCondLst>
                                  <p:childTnLst>
                                    <p:animMotion origin="layout" path="M -3.05556E-6 2.22222E-6 L 0.33247 0.25416 " pathEditMode="relative" rAng="0" ptsTypes="AA">
                                      <p:cBhvr>
                                        <p:cTn id="16" dur="2000" fill="hold"/>
                                        <p:tgtEl>
                                          <p:spTgt spid="24"/>
                                        </p:tgtEl>
                                        <p:attrNameLst>
                                          <p:attrName>ppt_x</p:attrName>
                                          <p:attrName>ppt_y</p:attrName>
                                        </p:attrNameLst>
                                      </p:cBhvr>
                                      <p:rCtr x="16615" y="12694"/>
                                    </p:animMotion>
                                  </p:childTnLst>
                                </p:cTn>
                              </p:par>
                              <p:par>
                                <p:cTn id="17" presetID="42" presetClass="path" presetSubtype="0" accel="50000" decel="50000" fill="hold" nodeType="withEffect">
                                  <p:stCondLst>
                                    <p:cond delay="0"/>
                                  </p:stCondLst>
                                  <p:childTnLst>
                                    <p:animMotion origin="layout" path="M -3.05556E-6 2.22222E-6 L 0.00955 0.25416 " pathEditMode="relative" rAng="0" ptsTypes="AA">
                                      <p:cBhvr>
                                        <p:cTn id="18" dur="2000" fill="hold"/>
                                        <p:tgtEl>
                                          <p:spTgt spid="20"/>
                                        </p:tgtEl>
                                        <p:attrNameLst>
                                          <p:attrName>ppt_x</p:attrName>
                                          <p:attrName>ppt_y</p:attrName>
                                        </p:attrNameLst>
                                      </p:cBhvr>
                                      <p:rCtr x="469" y="12694"/>
                                    </p:animMotion>
                                  </p:childTnLst>
                                </p:cTn>
                              </p:par>
                              <p:par>
                                <p:cTn id="19" presetID="42" presetClass="path" presetSubtype="0" accel="50000" decel="50000" fill="hold" nodeType="withEffect">
                                  <p:stCondLst>
                                    <p:cond delay="0"/>
                                  </p:stCondLst>
                                  <p:childTnLst>
                                    <p:animMotion origin="layout" path="M -3.05556E-6 2.22222E-6 L -0.31198 0.25416 " pathEditMode="relative" rAng="0" ptsTypes="AA">
                                      <p:cBhvr>
                                        <p:cTn id="20" dur="2000" fill="hold"/>
                                        <p:tgtEl>
                                          <p:spTgt spid="16"/>
                                        </p:tgtEl>
                                        <p:attrNameLst>
                                          <p:attrName>ppt_x</p:attrName>
                                          <p:attrName>ppt_y</p:attrName>
                                        </p:attrNameLst>
                                      </p:cBhvr>
                                      <p:rCtr x="-15608" y="12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ладелец\Desktop\Рисунок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70" y="836859"/>
            <a:ext cx="8786278" cy="6021139"/>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1483044" y="332656"/>
            <a:ext cx="6480720" cy="504205"/>
          </a:xfrm>
          <a:prstGeom prst="rect">
            <a:avLst/>
          </a:prstGeom>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fontAlgn="auto">
              <a:spcAft>
                <a:spcPts val="0"/>
              </a:spcAft>
            </a:pPr>
            <a:r>
              <a:rPr lang="ru-RU" sz="2800" dirty="0" smtClean="0">
                <a:solidFill>
                  <a:schemeClr val="tx2">
                    <a:lumMod val="75000"/>
                  </a:schemeClr>
                </a:solidFill>
                <a:effectLst/>
                <a:latin typeface="Times New Roman" panose="02020603050405020304" pitchFamily="18" charset="0"/>
                <a:cs typeface="Times New Roman" pitchFamily="18" charset="0"/>
              </a:rPr>
              <a:t>Царство растений</a:t>
            </a:r>
            <a:br>
              <a:rPr lang="ru-RU" sz="2800" dirty="0" smtClean="0">
                <a:solidFill>
                  <a:schemeClr val="tx2">
                    <a:lumMod val="75000"/>
                  </a:schemeClr>
                </a:solidFill>
                <a:effectLst/>
                <a:latin typeface="Times New Roman" panose="02020603050405020304" pitchFamily="18" charset="0"/>
                <a:cs typeface="Times New Roman" pitchFamily="18" charset="0"/>
              </a:rPr>
            </a:br>
            <a:r>
              <a:rPr lang="ru-RU" sz="2800" b="1" dirty="0" smtClean="0">
                <a:solidFill>
                  <a:schemeClr val="tx2">
                    <a:lumMod val="75000"/>
                  </a:schemeClr>
                </a:solidFill>
                <a:latin typeface="Times New Roman" pitchFamily="18" charset="0"/>
                <a:cs typeface="Times New Roman" pitchFamily="18" charset="0"/>
              </a:rPr>
              <a:t/>
            </a:r>
            <a:br>
              <a:rPr lang="ru-RU" sz="2800" b="1" dirty="0" smtClean="0">
                <a:solidFill>
                  <a:schemeClr val="tx2">
                    <a:lumMod val="75000"/>
                  </a:schemeClr>
                </a:solidFill>
                <a:latin typeface="Times New Roman" pitchFamily="18" charset="0"/>
                <a:cs typeface="Times New Roman" pitchFamily="18" charset="0"/>
              </a:rPr>
            </a:br>
            <a:endParaRPr lang="ru-RU" sz="28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20584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84734" y="476672"/>
            <a:ext cx="6480720" cy="576213"/>
          </a:xfrm>
          <a:prstGeom prst="rect">
            <a:avLst/>
          </a:prstGeom>
        </p:spPr>
        <p:txBody>
          <a:bodyP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fontAlgn="auto">
              <a:spcAft>
                <a:spcPts val="0"/>
              </a:spcAft>
            </a:pPr>
            <a:r>
              <a:rPr lang="ru-RU" sz="2800" dirty="0" smtClean="0">
                <a:solidFill>
                  <a:schemeClr val="tx2">
                    <a:lumMod val="75000"/>
                  </a:schemeClr>
                </a:solidFill>
                <a:effectLst/>
                <a:latin typeface="Times New Roman" panose="02020603050405020304" pitchFamily="18" charset="0"/>
                <a:cs typeface="Times New Roman" pitchFamily="18" charset="0"/>
              </a:rPr>
              <a:t>Царство животных</a:t>
            </a:r>
            <a:r>
              <a:rPr lang="ru-RU" sz="2800" b="1" dirty="0" smtClean="0">
                <a:solidFill>
                  <a:schemeClr val="tx2">
                    <a:lumMod val="75000"/>
                  </a:schemeClr>
                </a:solidFill>
                <a:effectLst/>
                <a:latin typeface="Times New Roman" panose="02020603050405020304" pitchFamily="18" charset="0"/>
                <a:cs typeface="Times New Roman" pitchFamily="18" charset="0"/>
              </a:rPr>
              <a:t/>
            </a:r>
            <a:br>
              <a:rPr lang="ru-RU" sz="2800" b="1" dirty="0" smtClean="0">
                <a:solidFill>
                  <a:schemeClr val="tx2">
                    <a:lumMod val="75000"/>
                  </a:schemeClr>
                </a:solidFill>
                <a:effectLst/>
                <a:latin typeface="Times New Roman" panose="02020603050405020304" pitchFamily="18" charset="0"/>
                <a:cs typeface="Times New Roman" pitchFamily="18" charset="0"/>
              </a:rPr>
            </a:br>
            <a:r>
              <a:rPr lang="ru-RU" sz="2800" b="1" dirty="0" smtClean="0">
                <a:solidFill>
                  <a:schemeClr val="tx2">
                    <a:lumMod val="75000"/>
                  </a:schemeClr>
                </a:solidFill>
                <a:latin typeface="Times New Roman" pitchFamily="18" charset="0"/>
                <a:cs typeface="Times New Roman" pitchFamily="18" charset="0"/>
              </a:rPr>
              <a:t/>
            </a:r>
            <a:br>
              <a:rPr lang="ru-RU" sz="2800" b="1" dirty="0" smtClean="0">
                <a:solidFill>
                  <a:schemeClr val="tx2">
                    <a:lumMod val="75000"/>
                  </a:schemeClr>
                </a:solidFill>
                <a:latin typeface="Times New Roman" pitchFamily="18" charset="0"/>
                <a:cs typeface="Times New Roman" pitchFamily="18" charset="0"/>
              </a:rPr>
            </a:br>
            <a:endParaRPr lang="ru-RU" sz="2800" b="1" dirty="0">
              <a:solidFill>
                <a:schemeClr val="tx2">
                  <a:lumMod val="75000"/>
                </a:schemeClr>
              </a:solidFill>
              <a:latin typeface="Times New Roman" pitchFamily="18" charset="0"/>
              <a:cs typeface="Times New Roman" pitchFamily="18" charset="0"/>
            </a:endParaRPr>
          </a:p>
        </p:txBody>
      </p:sp>
      <p:pic>
        <p:nvPicPr>
          <p:cNvPr id="3074" name="Picture 2" descr="C:\Users\Владелец\Desktop\Рисунок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91" y="980728"/>
            <a:ext cx="8384895" cy="581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3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rPr>
              <a:t>История открытия вирусов</a:t>
            </a:r>
            <a:endParaRPr lang="ru-RU" dirty="0">
              <a:effectLst/>
            </a:endParaRPr>
          </a:p>
        </p:txBody>
      </p:sp>
      <p:sp>
        <p:nvSpPr>
          <p:cNvPr id="3" name="Номер слайда 2"/>
          <p:cNvSpPr>
            <a:spLocks noGrp="1"/>
          </p:cNvSpPr>
          <p:nvPr>
            <p:ph type="sldNum" sz="quarter" idx="12"/>
          </p:nvPr>
        </p:nvSpPr>
        <p:spPr/>
        <p:txBody>
          <a:bodyPr/>
          <a:lstStyle/>
          <a:p>
            <a:fld id="{70AD53D6-8655-465B-B450-3668974E469A}" type="slidenum">
              <a:rPr lang="ru-RU" smtClean="0"/>
              <a:pPr/>
              <a:t>8</a:t>
            </a:fld>
            <a:endParaRPr lang="ru-RU" dirty="0"/>
          </a:p>
        </p:txBody>
      </p:sp>
      <p:pic>
        <p:nvPicPr>
          <p:cNvPr id="5" name="Объект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04592" y="188913"/>
            <a:ext cx="1186329" cy="792162"/>
          </a:xfrm>
        </p:spPr>
      </p:pic>
      <p:pic>
        <p:nvPicPr>
          <p:cNvPr id="21"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959" y="1679804"/>
            <a:ext cx="2141999" cy="3209999"/>
          </a:xfrm>
          <a:prstGeom prst="round2DiagRect">
            <a:avLst>
              <a:gd name="adj1" fmla="val 16667"/>
              <a:gd name="adj2" fmla="val 0"/>
            </a:avLst>
          </a:prstGeom>
          <a:ln w="19050" cap="sq">
            <a:noFill/>
            <a:miter lim="800000"/>
          </a:ln>
          <a:effectLst>
            <a:outerShdw blurRad="254000" algn="tl" rotWithShape="0">
              <a:srgbClr val="000000">
                <a:alpha val="43000"/>
              </a:srgbClr>
            </a:outerShdw>
          </a:effectLst>
        </p:spPr>
      </p:pic>
      <p:sp>
        <p:nvSpPr>
          <p:cNvPr id="31" name="Текст 1"/>
          <p:cNvSpPr/>
          <p:nvPr/>
        </p:nvSpPr>
        <p:spPr>
          <a:xfrm>
            <a:off x="175901" y="5209042"/>
            <a:ext cx="1980222" cy="1332148"/>
          </a:xfrm>
          <a:prstGeom prst="round2DiagRect">
            <a:avLst>
              <a:gd name="adj1" fmla="val 25133"/>
              <a:gd name="adj2" fmla="val 0"/>
            </a:avLst>
          </a:prstGeom>
          <a:ln w="19050">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a:ln>
                  <a:solidFill>
                    <a:schemeClr val="bg2">
                      <a:lumMod val="25000"/>
                    </a:schemeClr>
                  </a:solidFill>
                </a:ln>
                <a:latin typeface="Times New Roman" panose="02020603050405020304" pitchFamily="18" charset="0"/>
                <a:cs typeface="Times New Roman" panose="02020603050405020304" pitchFamily="18" charset="0"/>
              </a:rPr>
              <a:t>Корень «вир» - мужчина, солдат восходит к слову «вис» – сила, </a:t>
            </a:r>
            <a:r>
              <a:rPr lang="ru-RU" sz="1600" dirty="0" smtClean="0">
                <a:ln>
                  <a:solidFill>
                    <a:schemeClr val="bg2">
                      <a:lumMod val="25000"/>
                    </a:schemeClr>
                  </a:solidFill>
                </a:ln>
                <a:latin typeface="Times New Roman" panose="02020603050405020304" pitchFamily="18" charset="0"/>
                <a:cs typeface="Times New Roman" panose="02020603050405020304" pitchFamily="18" charset="0"/>
              </a:rPr>
              <a:t>мощность.</a:t>
            </a:r>
            <a:endParaRPr lang="ru-RU" sz="1600" dirty="0">
              <a:ln>
                <a:solidFill>
                  <a:schemeClr val="bg2">
                    <a:lumMod val="25000"/>
                  </a:schemeClr>
                </a:solidFill>
              </a:ln>
              <a:latin typeface="Times New Roman" panose="02020603050405020304" pitchFamily="18" charset="0"/>
              <a:cs typeface="Times New Roman" panose="02020603050405020304" pitchFamily="18" charset="0"/>
            </a:endParaRPr>
          </a:p>
        </p:txBody>
      </p:sp>
      <p:sp>
        <p:nvSpPr>
          <p:cNvPr id="38" name="Текст 2"/>
          <p:cNvSpPr/>
          <p:nvPr/>
        </p:nvSpPr>
        <p:spPr>
          <a:xfrm>
            <a:off x="2430112" y="5209042"/>
            <a:ext cx="1980222" cy="1332148"/>
          </a:xfrm>
          <a:prstGeom prst="round2DiagRect">
            <a:avLst>
              <a:gd name="adj1" fmla="val 25133"/>
              <a:gd name="adj2" fmla="val 0"/>
            </a:avLst>
          </a:prstGeom>
          <a:ln w="19050">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a:ln>
                  <a:solidFill>
                    <a:schemeClr val="bg2">
                      <a:lumMod val="25000"/>
                    </a:schemeClr>
                  </a:solidFill>
                </a:ln>
                <a:latin typeface="Times New Roman" panose="02020603050405020304" pitchFamily="18" charset="0"/>
                <a:cs typeface="Times New Roman" panose="02020603050405020304" pitchFamily="18" charset="0"/>
              </a:rPr>
              <a:t>Древние греки словом «вирус» называли змеиный </a:t>
            </a:r>
            <a:r>
              <a:rPr lang="ru-RU" sz="1600" dirty="0" smtClean="0">
                <a:ln>
                  <a:solidFill>
                    <a:schemeClr val="bg2">
                      <a:lumMod val="25000"/>
                    </a:schemeClr>
                  </a:solidFill>
                </a:ln>
                <a:latin typeface="Times New Roman" panose="02020603050405020304" pitchFamily="18" charset="0"/>
                <a:cs typeface="Times New Roman" panose="02020603050405020304" pitchFamily="18" charset="0"/>
              </a:rPr>
              <a:t>яд.</a:t>
            </a:r>
            <a:endParaRPr lang="ru-RU" sz="1600" dirty="0">
              <a:ln>
                <a:solidFill>
                  <a:schemeClr val="bg2">
                    <a:lumMod val="25000"/>
                  </a:schemeClr>
                </a:solidFill>
              </a:ln>
              <a:latin typeface="Times New Roman" panose="02020603050405020304" pitchFamily="18" charset="0"/>
              <a:cs typeface="Times New Roman" panose="02020603050405020304" pitchFamily="18" charset="0"/>
            </a:endParaRPr>
          </a:p>
        </p:txBody>
      </p:sp>
      <p:sp>
        <p:nvSpPr>
          <p:cNvPr id="39" name="Текст 3"/>
          <p:cNvSpPr/>
          <p:nvPr/>
        </p:nvSpPr>
        <p:spPr>
          <a:xfrm>
            <a:off x="4684323" y="5209042"/>
            <a:ext cx="1980222" cy="1332148"/>
          </a:xfrm>
          <a:prstGeom prst="round2DiagRect">
            <a:avLst>
              <a:gd name="adj1" fmla="val 25133"/>
              <a:gd name="adj2" fmla="val 0"/>
            </a:avLst>
          </a:prstGeom>
          <a:ln w="19050">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a:ln>
                  <a:solidFill>
                    <a:schemeClr val="bg2">
                      <a:lumMod val="25000"/>
                    </a:schemeClr>
                  </a:solidFill>
                </a:ln>
                <a:latin typeface="Times New Roman" panose="02020603050405020304" pitchFamily="18" charset="0"/>
                <a:cs typeface="Times New Roman" panose="02020603050405020304" pitchFamily="18" charset="0"/>
              </a:rPr>
              <a:t>Во </a:t>
            </a:r>
            <a:r>
              <a:rPr lang="en-US" sz="1600" dirty="0">
                <a:ln>
                  <a:solidFill>
                    <a:schemeClr val="bg2">
                      <a:lumMod val="25000"/>
                    </a:schemeClr>
                  </a:solidFill>
                </a:ln>
                <a:latin typeface="Times New Roman" panose="02020603050405020304" pitchFamily="18" charset="0"/>
                <a:cs typeface="Times New Roman" panose="02020603050405020304" pitchFamily="18" charset="0"/>
              </a:rPr>
              <a:t>II</a:t>
            </a:r>
            <a:r>
              <a:rPr lang="ru-RU" sz="1600" dirty="0">
                <a:ln>
                  <a:solidFill>
                    <a:schemeClr val="bg2">
                      <a:lumMod val="25000"/>
                    </a:schemeClr>
                  </a:solidFill>
                </a:ln>
                <a:latin typeface="Times New Roman" panose="02020603050405020304" pitchFamily="18" charset="0"/>
                <a:cs typeface="Times New Roman" panose="02020603050405020304" pitchFamily="18" charset="0"/>
              </a:rPr>
              <a:t> веке н.э. вирусом стали называть слюну бешеной </a:t>
            </a:r>
            <a:r>
              <a:rPr lang="ru-RU" sz="1600" dirty="0" smtClean="0">
                <a:ln>
                  <a:solidFill>
                    <a:schemeClr val="bg2">
                      <a:lumMod val="25000"/>
                    </a:schemeClr>
                  </a:solidFill>
                </a:ln>
                <a:latin typeface="Times New Roman" panose="02020603050405020304" pitchFamily="18" charset="0"/>
                <a:cs typeface="Times New Roman" panose="02020603050405020304" pitchFamily="18" charset="0"/>
              </a:rPr>
              <a:t>собаки.</a:t>
            </a:r>
            <a:endParaRPr lang="ru-RU" sz="1600" dirty="0">
              <a:ln>
                <a:solidFill>
                  <a:schemeClr val="bg2">
                    <a:lumMod val="25000"/>
                  </a:schemeClr>
                </a:solidFill>
              </a:ln>
              <a:latin typeface="Times New Roman" panose="02020603050405020304" pitchFamily="18" charset="0"/>
              <a:cs typeface="Times New Roman" panose="02020603050405020304" pitchFamily="18" charset="0"/>
            </a:endParaRPr>
          </a:p>
        </p:txBody>
      </p:sp>
      <p:sp>
        <p:nvSpPr>
          <p:cNvPr id="40" name="Текст 4"/>
          <p:cNvSpPr/>
          <p:nvPr/>
        </p:nvSpPr>
        <p:spPr>
          <a:xfrm>
            <a:off x="6938534" y="5209042"/>
            <a:ext cx="1980222" cy="1332148"/>
          </a:xfrm>
          <a:prstGeom prst="round2DiagRect">
            <a:avLst>
              <a:gd name="adj1" fmla="val 25133"/>
              <a:gd name="adj2" fmla="val 0"/>
            </a:avLst>
          </a:prstGeom>
          <a:ln w="19050">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a:ln>
                  <a:solidFill>
                    <a:schemeClr val="bg2">
                      <a:lumMod val="25000"/>
                    </a:schemeClr>
                  </a:solidFill>
                </a:ln>
                <a:latin typeface="Times New Roman" panose="02020603050405020304" pitchFamily="18" charset="0"/>
                <a:cs typeface="Times New Roman" panose="02020603050405020304" pitchFamily="18" charset="0"/>
              </a:rPr>
              <a:t>В конце </a:t>
            </a:r>
            <a:r>
              <a:rPr lang="en-US" sz="1600" dirty="0">
                <a:ln>
                  <a:solidFill>
                    <a:schemeClr val="bg2">
                      <a:lumMod val="25000"/>
                    </a:schemeClr>
                  </a:solidFill>
                </a:ln>
                <a:latin typeface="Times New Roman" panose="02020603050405020304" pitchFamily="18" charset="0"/>
                <a:cs typeface="Times New Roman" panose="02020603050405020304" pitchFamily="18" charset="0"/>
              </a:rPr>
              <a:t>XIX</a:t>
            </a:r>
            <a:r>
              <a:rPr lang="ru-RU" sz="1600" dirty="0">
                <a:ln>
                  <a:solidFill>
                    <a:schemeClr val="bg2">
                      <a:lumMod val="25000"/>
                    </a:schemeClr>
                  </a:solidFill>
                </a:ln>
                <a:latin typeface="Times New Roman" panose="02020603050405020304" pitchFamily="18" charset="0"/>
                <a:cs typeface="Times New Roman" panose="02020603050405020304" pitchFamily="18" charset="0"/>
              </a:rPr>
              <a:t> века «вирусом» называли болезнетворных </a:t>
            </a:r>
            <a:r>
              <a:rPr lang="ru-RU" sz="1600" dirty="0" smtClean="0">
                <a:ln>
                  <a:solidFill>
                    <a:schemeClr val="bg2">
                      <a:lumMod val="25000"/>
                    </a:schemeClr>
                  </a:solidFill>
                </a:ln>
                <a:latin typeface="Times New Roman" panose="02020603050405020304" pitchFamily="18" charset="0"/>
                <a:cs typeface="Times New Roman" panose="02020603050405020304" pitchFamily="18" charset="0"/>
              </a:rPr>
              <a:t>организмов. </a:t>
            </a:r>
            <a:endParaRPr lang="ru-RU" sz="1600" dirty="0">
              <a:ln>
                <a:solidFill>
                  <a:schemeClr val="bg2">
                    <a:lumMod val="25000"/>
                  </a:schemeClr>
                </a:solidFill>
              </a:ln>
              <a:latin typeface="Times New Roman" panose="02020603050405020304" pitchFamily="18" charset="0"/>
              <a:cs typeface="Times New Roman" panose="02020603050405020304" pitchFamily="18" charset="0"/>
            </a:endParaRPr>
          </a:p>
        </p:txBody>
      </p:sp>
      <p:pic>
        <p:nvPicPr>
          <p:cNvPr id="47"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959" y="1673854"/>
            <a:ext cx="2160000" cy="3221899"/>
          </a:xfrm>
          <a:prstGeom prst="round2DiagRect">
            <a:avLst>
              <a:gd name="adj1" fmla="val 16667"/>
              <a:gd name="adj2" fmla="val 0"/>
            </a:avLst>
          </a:prstGeom>
          <a:ln w="19050" cap="sq">
            <a:noFill/>
            <a:miter lim="800000"/>
          </a:ln>
          <a:effectLst>
            <a:outerShdw blurRad="254000" algn="tl" rotWithShape="0">
              <a:srgbClr val="000000">
                <a:alpha val="43000"/>
              </a:srgbClr>
            </a:outerShdw>
          </a:effectLst>
        </p:spPr>
      </p:pic>
      <p:pic>
        <p:nvPicPr>
          <p:cNvPr id="48"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6934" y="1684250"/>
            <a:ext cx="2142049" cy="3201108"/>
          </a:xfrm>
          <a:prstGeom prst="round2DiagRect">
            <a:avLst>
              <a:gd name="adj1" fmla="val 16667"/>
              <a:gd name="adj2" fmla="val 0"/>
            </a:avLst>
          </a:prstGeom>
          <a:ln w="19050" cap="sq">
            <a:noFill/>
            <a:miter lim="800000"/>
          </a:ln>
          <a:effectLst>
            <a:outerShdw blurRad="254000" algn="tl" rotWithShape="0">
              <a:srgbClr val="000000">
                <a:alpha val="43000"/>
              </a:srgbClr>
            </a:outerShdw>
          </a:effectLst>
        </p:spPr>
      </p:pic>
      <p:pic>
        <p:nvPicPr>
          <p:cNvPr id="49"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7959" y="1670838"/>
            <a:ext cx="2159999" cy="3227932"/>
          </a:xfrm>
          <a:prstGeom prst="round2DiagRect">
            <a:avLst>
              <a:gd name="adj1" fmla="val 16667"/>
              <a:gd name="adj2" fmla="val 0"/>
            </a:avLst>
          </a:prstGeom>
          <a:ln w="1905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258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35" presetClass="path" presetSubtype="0" accel="50000" decel="50000" fill="hold" nodeType="withEffect">
                                  <p:stCondLst>
                                    <p:cond delay="0"/>
                                  </p:stCondLst>
                                  <p:childTnLst>
                                    <p:animMotion origin="layout" path="M -8.33333E-7 -2.82211E-6 L -0.37066 0.02105 " pathEditMode="relative" rAng="0" ptsTypes="AA">
                                      <p:cBhvr>
                                        <p:cTn id="16" dur="2000" fill="hold"/>
                                        <p:tgtEl>
                                          <p:spTgt spid="21"/>
                                        </p:tgtEl>
                                        <p:attrNameLst>
                                          <p:attrName>ppt_x</p:attrName>
                                          <p:attrName>ppt_y</p:attrName>
                                        </p:attrNameLst>
                                      </p:cBhvr>
                                      <p:rCtr x="-18542" y="1041"/>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par>
                                <p:cTn id="24" presetID="35" presetClass="path" presetSubtype="0" accel="50000" decel="50000" fill="hold" nodeType="withEffect">
                                  <p:stCondLst>
                                    <p:cond delay="0"/>
                                  </p:stCondLst>
                                  <p:childTnLst>
                                    <p:animMotion origin="layout" path="M -8.33333E-7 -2.82211E-6 L -0.12656 0.02105 " pathEditMode="relative" rAng="0" ptsTypes="AA">
                                      <p:cBhvr>
                                        <p:cTn id="25" dur="2000" fill="hold"/>
                                        <p:tgtEl>
                                          <p:spTgt spid="47"/>
                                        </p:tgtEl>
                                        <p:attrNameLst>
                                          <p:attrName>ppt_x</p:attrName>
                                          <p:attrName>ppt_y</p:attrName>
                                        </p:attrNameLst>
                                      </p:cBhvr>
                                      <p:rCtr x="-6337" y="1041"/>
                                    </p:animMotion>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par>
                                <p:cTn id="38" presetID="35" presetClass="path" presetSubtype="0" accel="50000" decel="50000" fill="hold" nodeType="withEffect">
                                  <p:stCondLst>
                                    <p:cond delay="0"/>
                                  </p:stCondLst>
                                  <p:childTnLst>
                                    <p:animMotion origin="layout" path="M -8.33333E-7 -2.82211E-6 L 0.12153 0.02105 " pathEditMode="relative" rAng="0" ptsTypes="AA">
                                      <p:cBhvr>
                                        <p:cTn id="39" dur="2000" fill="hold"/>
                                        <p:tgtEl>
                                          <p:spTgt spid="48"/>
                                        </p:tgtEl>
                                        <p:attrNameLst>
                                          <p:attrName>ppt_x</p:attrName>
                                          <p:attrName>ppt_y</p:attrName>
                                        </p:attrNameLst>
                                      </p:cBhvr>
                                      <p:rCtr x="6076" y="1041"/>
                                    </p:animMotion>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par>
                                <p:cTn id="52" presetID="35" presetClass="path" presetSubtype="0" accel="50000" decel="50000" fill="hold" nodeType="withEffect">
                                  <p:stCondLst>
                                    <p:cond delay="0"/>
                                  </p:stCondLst>
                                  <p:childTnLst>
                                    <p:animMotion origin="layout" path="M -8.33333E-7 -2.82211E-6 L 0.36563 0.02105 " pathEditMode="relative" rAng="0" ptsTypes="AA">
                                      <p:cBhvr>
                                        <p:cTn id="53" dur="2000" fill="hold"/>
                                        <p:tgtEl>
                                          <p:spTgt spid="49"/>
                                        </p:tgtEl>
                                        <p:attrNameLst>
                                          <p:attrName>ppt_x</p:attrName>
                                          <p:attrName>ppt_y</p:attrName>
                                        </p:attrNameLst>
                                      </p:cBhvr>
                                      <p:rCtr x="18281" y="1041"/>
                                    </p:animMotion>
                                  </p:childTnLst>
                                </p:cTn>
                              </p:par>
                              <p:par>
                                <p:cTn id="54" presetID="53" presetClass="entr" presetSubtype="16"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r>
              <a:rPr lang="ru-RU" dirty="0" smtClean="0">
                <a:effectLst/>
              </a:rPr>
              <a:t>Открытие вирусов</a:t>
            </a:r>
            <a:endParaRPr lang="ru-RU" dirty="0">
              <a:effectLst/>
            </a:endParaRPr>
          </a:p>
        </p:txBody>
      </p:sp>
      <p:sp>
        <p:nvSpPr>
          <p:cNvPr id="3" name="Номер слайда 2"/>
          <p:cNvSpPr>
            <a:spLocks noGrp="1"/>
          </p:cNvSpPr>
          <p:nvPr>
            <p:ph type="sldNum" sz="quarter" idx="12"/>
          </p:nvPr>
        </p:nvSpPr>
        <p:spPr/>
        <p:txBody>
          <a:bodyPr/>
          <a:lstStyle/>
          <a:p>
            <a:fld id="{70AD53D6-8655-465B-B450-3668974E469A}" type="slidenum">
              <a:rPr lang="ru-RU" smtClean="0"/>
              <a:pPr/>
              <a:t>9</a:t>
            </a:fld>
            <a:endParaRPr lang="ru-RU" dirty="0"/>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6636" y="188913"/>
            <a:ext cx="1182241" cy="792162"/>
          </a:xfrm>
        </p:spPr>
      </p:pic>
      <p:pic>
        <p:nvPicPr>
          <p:cNvPr id="6"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182" y="1797798"/>
            <a:ext cx="2948290" cy="4412509"/>
          </a:xfrm>
          <a:prstGeom prst="rect">
            <a:avLst/>
          </a:prstGeom>
        </p:spPr>
      </p:pic>
      <p:pic>
        <p:nvPicPr>
          <p:cNvPr id="7"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29" y="1794077"/>
            <a:ext cx="2947395" cy="4421093"/>
          </a:xfrm>
          <a:prstGeom prst="rect">
            <a:avLst/>
          </a:prstGeom>
        </p:spPr>
      </p:pic>
      <p:pic>
        <p:nvPicPr>
          <p:cNvPr id="8"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2103" y="1797798"/>
            <a:ext cx="2948291" cy="4412510"/>
          </a:xfrm>
          <a:prstGeom prst="rect">
            <a:avLst/>
          </a:prstGeom>
        </p:spPr>
      </p:pic>
    </p:spTree>
    <p:extLst>
      <p:ext uri="{BB962C8B-B14F-4D97-AF65-F5344CB8AC3E}">
        <p14:creationId xmlns:p14="http://schemas.microsoft.com/office/powerpoint/2010/main" val="277512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22" presetClass="entr" presetSubtype="2" fill="hold"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40">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Template>
  <TotalTime>933</TotalTime>
  <Words>477</Words>
  <Application>Microsoft Office PowerPoint</Application>
  <PresentationFormat>Экран (4:3)</PresentationFormat>
  <Paragraphs>82</Paragraphs>
  <Slides>11</Slides>
  <Notes>5</Notes>
  <HiddenSlides>0</HiddenSlides>
  <MMClips>0</MMClips>
  <ScaleCrop>false</ScaleCrop>
  <HeadingPairs>
    <vt:vector size="4" baseType="variant">
      <vt:variant>
        <vt:lpstr>Тема</vt:lpstr>
      </vt:variant>
      <vt:variant>
        <vt:i4>3</vt:i4>
      </vt:variant>
      <vt:variant>
        <vt:lpstr>Заголовки слайдов</vt:lpstr>
      </vt:variant>
      <vt:variant>
        <vt:i4>11</vt:i4>
      </vt:variant>
    </vt:vector>
  </HeadingPairs>
  <TitlesOfParts>
    <vt:vector size="14" baseType="lpstr">
      <vt:lpstr>40</vt:lpstr>
      <vt:lpstr>1_Default Design</vt:lpstr>
      <vt:lpstr>Трек</vt:lpstr>
      <vt:lpstr>Тема урока:  Царства живой природы.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История открытия вирусов</vt:lpstr>
      <vt:lpstr>Открытие вирусов</vt:lpstr>
      <vt:lpstr>Форма и размеры вируса</vt:lpstr>
      <vt:lpstr>Многообразие вирусов</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Вера</dc:creator>
  <cp:keywords>шаблон для презентации</cp:keywords>
  <cp:lastModifiedBy>Владелец</cp:lastModifiedBy>
  <cp:revision>82</cp:revision>
  <dcterms:created xsi:type="dcterms:W3CDTF">2014-09-16T17:15:43Z</dcterms:created>
  <dcterms:modified xsi:type="dcterms:W3CDTF">2015-11-03T16:46:58Z</dcterms:modified>
</cp:coreProperties>
</file>