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3B24FA-6DB6-4F15-9F9B-7378D980C663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0FD389A-4C17-49A9-968A-BB4E0EBA92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500174"/>
            <a:ext cx="6715172" cy="2143140"/>
          </a:xfrm>
        </p:spPr>
        <p:txBody>
          <a:bodyPr/>
          <a:lstStyle/>
          <a:p>
            <a:pPr algn="ctr"/>
            <a:r>
              <a:rPr lang="ru-RU" dirty="0" smtClean="0"/>
              <a:t>«Значение дыхания. Органы дыхания. Заболевания органов дыхания»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ru-RU" dirty="0" smtClean="0"/>
              <a:t>Тест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1. Сущность процесса дыхания состоит в: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A. Обмене газами между организмом и внешней средой </a:t>
            </a:r>
          </a:p>
          <a:p>
            <a:pPr>
              <a:buNone/>
            </a:pPr>
            <a:r>
              <a:rPr lang="ru-RU" dirty="0" smtClean="0"/>
              <a:t>Б. Окислительных процессах в клетках, в результате которых выделяется энергия </a:t>
            </a:r>
          </a:p>
          <a:p>
            <a:pPr>
              <a:buNone/>
            </a:pPr>
            <a:r>
              <a:rPr lang="ru-RU" dirty="0" smtClean="0"/>
              <a:t>B. Транспорте газов кровью</a:t>
            </a:r>
          </a:p>
          <a:p>
            <a:pPr>
              <a:buNone/>
            </a:pPr>
            <a:r>
              <a:rPr lang="ru-RU" dirty="0" smtClean="0"/>
              <a:t>2. В носовой полости воздух: </a:t>
            </a:r>
          </a:p>
          <a:p>
            <a:pPr>
              <a:buNone/>
            </a:pPr>
            <a:r>
              <a:rPr lang="ru-RU" dirty="0" smtClean="0"/>
              <a:t>A. Очищается от пыли и микроорганизмов </a:t>
            </a:r>
          </a:p>
          <a:p>
            <a:pPr>
              <a:buNone/>
            </a:pPr>
            <a:r>
              <a:rPr lang="ru-RU" dirty="0" smtClean="0"/>
              <a:t>Б. Увлажняется и согревается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B. Происходят все вышеперечисленные процессы </a:t>
            </a:r>
          </a:p>
          <a:p>
            <a:pPr>
              <a:buNone/>
            </a:pPr>
            <a:r>
              <a:rPr lang="ru-RU" dirty="0" smtClean="0"/>
              <a:t>3. Гортань образована:</a:t>
            </a:r>
          </a:p>
          <a:p>
            <a:pPr>
              <a:buNone/>
            </a:pPr>
            <a:r>
              <a:rPr lang="ru-RU" dirty="0" smtClean="0"/>
              <a:t> A. </a:t>
            </a:r>
            <a:r>
              <a:rPr lang="ru-RU" dirty="0" err="1" smtClean="0"/>
              <a:t>Поперечно-полосатыми</a:t>
            </a:r>
            <a:r>
              <a:rPr lang="ru-RU" dirty="0" smtClean="0"/>
              <a:t> мышцами, хрящами, слизистой оболочкой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Б</a:t>
            </a:r>
            <a:r>
              <a:rPr lang="ru-RU" dirty="0" smtClean="0">
                <a:solidFill>
                  <a:srgbClr val="FF0000"/>
                </a:solidFill>
              </a:rPr>
              <a:t>. Гладкими мышцами и хрящами </a:t>
            </a:r>
          </a:p>
          <a:p>
            <a:pPr>
              <a:buNone/>
            </a:pPr>
            <a:r>
              <a:rPr lang="ru-RU" dirty="0" smtClean="0"/>
              <a:t>B. Костной тканью, </a:t>
            </a:r>
            <a:r>
              <a:rPr lang="ru-RU" dirty="0" err="1" smtClean="0"/>
              <a:t>поперечно-полосатыми</a:t>
            </a:r>
            <a:r>
              <a:rPr lang="ru-RU" dirty="0" smtClean="0"/>
              <a:t> мышцами и слизистой оболочкой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4. </a:t>
            </a:r>
            <a:r>
              <a:rPr lang="ru-RU" dirty="0" smtClean="0"/>
              <a:t>Длина трахеи человека составляет:</a:t>
            </a:r>
          </a:p>
          <a:p>
            <a:pPr>
              <a:buNone/>
            </a:pPr>
            <a:r>
              <a:rPr lang="ru-RU" dirty="0" smtClean="0"/>
              <a:t> А. 20-21см</a:t>
            </a:r>
          </a:p>
          <a:p>
            <a:pPr>
              <a:buNone/>
            </a:pPr>
            <a:r>
              <a:rPr lang="ru-RU" dirty="0" smtClean="0"/>
              <a:t> Б. 24–26 см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В. </a:t>
            </a:r>
            <a:r>
              <a:rPr lang="ru-RU" dirty="0" smtClean="0">
                <a:solidFill>
                  <a:srgbClr val="FF0000"/>
                </a:solidFill>
              </a:rPr>
              <a:t>10–15 </a:t>
            </a:r>
            <a:r>
              <a:rPr lang="ru-RU" dirty="0" smtClean="0">
                <a:solidFill>
                  <a:srgbClr val="FF0000"/>
                </a:solidFill>
              </a:rPr>
              <a:t>см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5. </a:t>
            </a:r>
            <a:r>
              <a:rPr lang="ru-RU" dirty="0" smtClean="0"/>
              <a:t>Трахея разделяется на главные бронхи на уровне:</a:t>
            </a:r>
          </a:p>
          <a:p>
            <a:pPr>
              <a:buNone/>
            </a:pPr>
            <a:r>
              <a:rPr lang="ru-RU" dirty="0" smtClean="0"/>
              <a:t>A</a:t>
            </a:r>
            <a:r>
              <a:rPr lang="ru-RU" dirty="0" smtClean="0"/>
              <a:t>. 3-го шейного позвонка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Б. 5-го грудного позвонка</a:t>
            </a:r>
          </a:p>
          <a:p>
            <a:pPr>
              <a:buNone/>
            </a:pPr>
            <a:r>
              <a:rPr lang="ru-RU" dirty="0" smtClean="0"/>
              <a:t>B</a:t>
            </a:r>
            <a:r>
              <a:rPr lang="ru-RU" dirty="0" smtClean="0"/>
              <a:t>. 1-го поясничного позвонка </a:t>
            </a:r>
          </a:p>
          <a:p>
            <a:pPr>
              <a:buNone/>
            </a:pPr>
            <a:r>
              <a:rPr lang="ru-RU" dirty="0" smtClean="0"/>
              <a:t>6. </a:t>
            </a:r>
            <a:r>
              <a:rPr lang="ru-RU" dirty="0" smtClean="0"/>
              <a:t>Ткань легких состоит из:</a:t>
            </a:r>
          </a:p>
          <a:p>
            <a:pPr>
              <a:buNone/>
            </a:pPr>
            <a:r>
              <a:rPr lang="ru-RU" dirty="0" smtClean="0"/>
              <a:t>А</a:t>
            </a:r>
            <a:r>
              <a:rPr lang="ru-RU" dirty="0" smtClean="0"/>
              <a:t>. Альвеол</a:t>
            </a:r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 smtClean="0"/>
              <a:t>. Бронхиол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</a:t>
            </a:r>
            <a:r>
              <a:rPr lang="ru-RU" dirty="0" smtClean="0">
                <a:solidFill>
                  <a:srgbClr val="FF0000"/>
                </a:solidFill>
              </a:rPr>
              <a:t>. Легочной плевры</a:t>
            </a:r>
          </a:p>
          <a:p>
            <a:pPr>
              <a:buNone/>
            </a:pPr>
            <a:r>
              <a:rPr lang="ru-RU" dirty="0" smtClean="0"/>
              <a:t>7. </a:t>
            </a:r>
            <a:r>
              <a:rPr lang="ru-RU" dirty="0" smtClean="0"/>
              <a:t>При вдохе диафрагма становится:</a:t>
            </a:r>
          </a:p>
          <a:p>
            <a:pPr>
              <a:buNone/>
            </a:pPr>
            <a:r>
              <a:rPr lang="ru-RU" dirty="0" smtClean="0"/>
              <a:t>A</a:t>
            </a:r>
            <a:r>
              <a:rPr lang="ru-RU" dirty="0" smtClean="0"/>
              <a:t>. Плоской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Б. Выпуклой</a:t>
            </a:r>
          </a:p>
          <a:p>
            <a:pPr>
              <a:buNone/>
            </a:pPr>
            <a:r>
              <a:rPr lang="ru-RU" dirty="0" smtClean="0"/>
              <a:t>B</a:t>
            </a:r>
            <a:r>
              <a:rPr lang="ru-RU" dirty="0" smtClean="0"/>
              <a:t>. Не изменяет свою форму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Рефлексия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8" y="1928802"/>
          <a:ext cx="6429420" cy="85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3214710"/>
              </a:tblGrid>
              <a:tr h="4803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Знал (а) до урока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Узнал (а) за урок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Ознакомится со значением дыхания, изучить органы дыхания человека.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Ознакомится с лёгочным и тканевым </a:t>
            </a:r>
            <a:r>
              <a:rPr lang="ru-RU" dirty="0" smtClean="0"/>
              <a:t>дыханием;</a:t>
            </a:r>
            <a:endParaRPr lang="ru-RU" dirty="0" smtClean="0"/>
          </a:p>
          <a:p>
            <a:r>
              <a:rPr lang="ru-RU" dirty="0" smtClean="0"/>
              <a:t>Изучить органы дыхательного аппарата, строение </a:t>
            </a:r>
            <a:r>
              <a:rPr lang="ru-RU" dirty="0" smtClean="0"/>
              <a:t>лёгких;</a:t>
            </a:r>
            <a:endParaRPr lang="ru-RU" dirty="0" smtClean="0"/>
          </a:p>
          <a:p>
            <a:r>
              <a:rPr lang="ru-RU" dirty="0" smtClean="0"/>
              <a:t>Рассмотреть болезни связанные с дыхательной </a:t>
            </a:r>
            <a:r>
              <a:rPr lang="ru-RU" dirty="0" smtClean="0"/>
              <a:t>системой;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pPr algn="r">
              <a:buNone/>
            </a:pPr>
            <a:r>
              <a:rPr lang="en-US" dirty="0" smtClean="0"/>
              <a:t> Dum </a:t>
            </a:r>
            <a:r>
              <a:rPr lang="en-US" dirty="0" err="1" smtClean="0"/>
              <a:t>spiro</a:t>
            </a:r>
            <a:r>
              <a:rPr lang="en-US" dirty="0" smtClean="0"/>
              <a:t>, </a:t>
            </a:r>
            <a:r>
              <a:rPr lang="en-US" dirty="0" smtClean="0"/>
              <a:t>spew!</a:t>
            </a:r>
          </a:p>
          <a:p>
            <a:pPr algn="r">
              <a:buNone/>
            </a:pPr>
            <a:r>
              <a:rPr lang="en-US" dirty="0" smtClean="0"/>
              <a:t>(</a:t>
            </a:r>
            <a:r>
              <a:rPr lang="ru-RU" dirty="0" smtClean="0"/>
              <a:t>Пока живу, надеюсь!</a:t>
            </a:r>
            <a:r>
              <a:rPr lang="en-US" dirty="0" smtClean="0"/>
              <a:t>)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Римский поэт Овидий</a:t>
            </a:r>
          </a:p>
          <a:p>
            <a:pPr algn="r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yoga-pranayama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928802"/>
            <a:ext cx="3500462" cy="3810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Дыхание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Обмен газов между живым организмом</a:t>
            </a:r>
          </a:p>
          <a:p>
            <a:pPr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окружающей средой</a:t>
            </a:r>
          </a:p>
          <a:p>
            <a:pPr>
              <a:buNone/>
            </a:pP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Два вида дыхания: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Клеточное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Лёгочное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Дыхательные пути: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7239000" cy="5312752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Верхние дыхательные пути:</a:t>
            </a:r>
          </a:p>
          <a:p>
            <a:r>
              <a:rPr lang="ru-RU" dirty="0" smtClean="0"/>
              <a:t> носовая полость, </a:t>
            </a:r>
          </a:p>
          <a:p>
            <a:r>
              <a:rPr lang="ru-RU" dirty="0" smtClean="0"/>
              <a:t>ротовая </a:t>
            </a:r>
            <a:r>
              <a:rPr lang="ru-RU" dirty="0" smtClean="0"/>
              <a:t>полость, </a:t>
            </a:r>
          </a:p>
          <a:p>
            <a:r>
              <a:rPr lang="ru-RU" dirty="0" smtClean="0"/>
              <a:t>носоглотка</a:t>
            </a:r>
            <a:r>
              <a:rPr lang="ru-RU" dirty="0" smtClean="0"/>
              <a:t>, </a:t>
            </a:r>
          </a:p>
          <a:p>
            <a:r>
              <a:rPr lang="ru-RU" dirty="0" smtClean="0"/>
              <a:t>глотка</a:t>
            </a:r>
            <a:r>
              <a:rPr lang="ru-RU" dirty="0" smtClean="0"/>
              <a:t>. </a:t>
            </a:r>
          </a:p>
          <a:p>
            <a:pPr>
              <a:buNone/>
            </a:pPr>
            <a:r>
              <a:rPr lang="ru-RU" sz="2400" dirty="0" smtClean="0"/>
              <a:t>Нижние дыхательные пути:</a:t>
            </a:r>
          </a:p>
          <a:p>
            <a:r>
              <a:rPr lang="ru-RU" dirty="0" smtClean="0"/>
              <a:t>гортань</a:t>
            </a:r>
            <a:r>
              <a:rPr lang="ru-RU" dirty="0" smtClean="0"/>
              <a:t>, </a:t>
            </a:r>
          </a:p>
          <a:p>
            <a:r>
              <a:rPr lang="ru-RU" dirty="0" smtClean="0"/>
              <a:t>трахея</a:t>
            </a:r>
            <a:r>
              <a:rPr lang="ru-RU" dirty="0" smtClean="0"/>
              <a:t>, </a:t>
            </a:r>
          </a:p>
          <a:p>
            <a:r>
              <a:rPr lang="ru-RU" dirty="0" smtClean="0"/>
              <a:t>бронхи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Основные органы дыхательной систем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71612"/>
            <a:ext cx="428628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ru-RU" dirty="0" smtClean="0"/>
              <a:t>Лёгкие</a:t>
            </a:r>
            <a:endParaRPr lang="ru-RU" dirty="0"/>
          </a:p>
        </p:txBody>
      </p:sp>
      <p:pic>
        <p:nvPicPr>
          <p:cNvPr id="4" name="Содержимое 3" descr="Легкие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635798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Заболевания органов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Грипп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Туберкулёз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Рак лёгких</a:t>
            </a:r>
            <a:endParaRPr lang="ru-RU" dirty="0"/>
          </a:p>
        </p:txBody>
      </p:sp>
      <p:pic>
        <p:nvPicPr>
          <p:cNvPr id="4" name="Рисунок 3" descr="292193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643050"/>
            <a:ext cx="2286016" cy="1857388"/>
          </a:xfrm>
          <a:prstGeom prst="rect">
            <a:avLst/>
          </a:prstGeom>
        </p:spPr>
      </p:pic>
      <p:pic>
        <p:nvPicPr>
          <p:cNvPr id="5" name="Рисунок 4" descr="1830_22408314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2357430"/>
            <a:ext cx="2297301" cy="2714644"/>
          </a:xfrm>
          <a:prstGeom prst="rect">
            <a:avLst/>
          </a:prstGeom>
        </p:spPr>
      </p:pic>
      <p:pic>
        <p:nvPicPr>
          <p:cNvPr id="6" name="Рисунок 5" descr="1213-137864286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736" y="4371969"/>
            <a:ext cx="3357570" cy="248603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П. 23 – 24. Стр.105 № 1 – 3.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298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«Значение дыхания. Органы дыхания. Заболевания органов дыхания»</vt:lpstr>
      <vt:lpstr>Цель урока:</vt:lpstr>
      <vt:lpstr>Задачи:</vt:lpstr>
      <vt:lpstr>Слайд 4</vt:lpstr>
      <vt:lpstr>Дыхание</vt:lpstr>
      <vt:lpstr>Дыхательные пути:</vt:lpstr>
      <vt:lpstr>Лёгкие</vt:lpstr>
      <vt:lpstr>Заболевания органов дыхания</vt:lpstr>
      <vt:lpstr>Домашнее задание</vt:lpstr>
      <vt:lpstr>Тест</vt:lpstr>
      <vt:lpstr>Слайд 11</vt:lpstr>
      <vt:lpstr>Рефлексия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«Значение дыхания. Органы дыхания. Заболевания органов дыхания»</dc:title>
  <dc:creator>user</dc:creator>
  <cp:lastModifiedBy>user</cp:lastModifiedBy>
  <cp:revision>9</cp:revision>
  <dcterms:created xsi:type="dcterms:W3CDTF">2014-12-03T15:07:43Z</dcterms:created>
  <dcterms:modified xsi:type="dcterms:W3CDTF">2014-12-03T16:33:39Z</dcterms:modified>
</cp:coreProperties>
</file>