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ms-powerpoint.presentation.macroEnabled.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56" r:id="rId3"/>
    <p:sldId id="257" r:id="rId4"/>
    <p:sldId id="258" r:id="rId5"/>
    <p:sldId id="259" r:id="rId6"/>
    <p:sldId id="260" r:id="rId7"/>
    <p:sldId id="261" r:id="rId8"/>
    <p:sldId id="275" r:id="rId9"/>
    <p:sldId id="262" r:id="rId10"/>
    <p:sldId id="263" r:id="rId11"/>
    <p:sldId id="276" r:id="rId12"/>
    <p:sldId id="264" r:id="rId13"/>
    <p:sldId id="274" r:id="rId14"/>
    <p:sldId id="265" r:id="rId15"/>
    <p:sldId id="266" r:id="rId16"/>
    <p:sldId id="267" r:id="rId17"/>
    <p:sldId id="273" r:id="rId18"/>
    <p:sldId id="268" r:id="rId19"/>
    <p:sldId id="269" r:id="rId20"/>
    <p:sldId id="272" r:id="rId21"/>
    <p:sldId id="270" r:id="rId22"/>
    <p:sldId id="271"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1" autoAdjust="0"/>
    <p:restoredTop sz="94722" autoAdjust="0"/>
  </p:normalViewPr>
  <p:slideViewPr>
    <p:cSldViewPr>
      <p:cViewPr varScale="1">
        <p:scale>
          <a:sx n="73" d="100"/>
          <a:sy n="73" d="100"/>
        </p:scale>
        <p:origin x="-1932" y="-102"/>
      </p:cViewPr>
      <p:guideLst>
        <p:guide orient="horz" pos="2160"/>
        <p:guide pos="2880"/>
      </p:guideLst>
    </p:cSldViewPr>
  </p:slideViewPr>
  <p:outlineViewPr>
    <p:cViewPr>
      <p:scale>
        <a:sx n="33" d="100"/>
        <a:sy n="33" d="100"/>
      </p:scale>
      <p:origin x="0" y="966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F76AA90-17E2-4C71-A4CF-C19B2D914AE5}" type="datetimeFigureOut">
              <a:rPr lang="ru-RU" smtClean="0"/>
              <a:pPr/>
              <a:t>12.11.2015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B8A7443-89E2-44E0-A3DC-17D84A34C1F0}" type="slidenum">
              <a:rPr lang="ru-RU" smtClean="0"/>
              <a:pPr/>
              <a:t>‹#›</a:t>
            </a:fld>
            <a:endParaRPr lang="ru-RU"/>
          </a:p>
        </p:txBody>
      </p:sp>
    </p:spTree>
    <p:extLst>
      <p:ext uri="{BB962C8B-B14F-4D97-AF65-F5344CB8AC3E}">
        <p14:creationId xmlns:p14="http://schemas.microsoft.com/office/powerpoint/2010/main" xmlns="" val="115854914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F76AA90-17E2-4C71-A4CF-C19B2D914AE5}" type="datetimeFigureOut">
              <a:rPr lang="ru-RU" smtClean="0"/>
              <a:pPr/>
              <a:t>12.11.2015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B8A7443-89E2-44E0-A3DC-17D84A34C1F0}" type="slidenum">
              <a:rPr lang="ru-RU" smtClean="0"/>
              <a:pPr/>
              <a:t>‹#›</a:t>
            </a:fld>
            <a:endParaRPr lang="ru-RU"/>
          </a:p>
        </p:txBody>
      </p:sp>
    </p:spTree>
    <p:extLst>
      <p:ext uri="{BB962C8B-B14F-4D97-AF65-F5344CB8AC3E}">
        <p14:creationId xmlns:p14="http://schemas.microsoft.com/office/powerpoint/2010/main" xmlns="" val="205450141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F76AA90-17E2-4C71-A4CF-C19B2D914AE5}" type="datetimeFigureOut">
              <a:rPr lang="ru-RU" smtClean="0"/>
              <a:pPr/>
              <a:t>12.11.2015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B8A7443-89E2-44E0-A3DC-17D84A34C1F0}" type="slidenum">
              <a:rPr lang="ru-RU" smtClean="0"/>
              <a:pPr/>
              <a:t>‹#›</a:t>
            </a:fld>
            <a:endParaRPr lang="ru-RU"/>
          </a:p>
        </p:txBody>
      </p:sp>
    </p:spTree>
    <p:extLst>
      <p:ext uri="{BB962C8B-B14F-4D97-AF65-F5344CB8AC3E}">
        <p14:creationId xmlns:p14="http://schemas.microsoft.com/office/powerpoint/2010/main" xmlns="" val="228623310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F76AA90-17E2-4C71-A4CF-C19B2D914AE5}" type="datetimeFigureOut">
              <a:rPr lang="ru-RU" smtClean="0"/>
              <a:pPr/>
              <a:t>12.11.2015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B8A7443-89E2-44E0-A3DC-17D84A34C1F0}" type="slidenum">
              <a:rPr lang="ru-RU" smtClean="0"/>
              <a:pPr/>
              <a:t>‹#›</a:t>
            </a:fld>
            <a:endParaRPr lang="ru-RU"/>
          </a:p>
        </p:txBody>
      </p:sp>
    </p:spTree>
    <p:extLst>
      <p:ext uri="{BB962C8B-B14F-4D97-AF65-F5344CB8AC3E}">
        <p14:creationId xmlns:p14="http://schemas.microsoft.com/office/powerpoint/2010/main" xmlns="" val="24561790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F76AA90-17E2-4C71-A4CF-C19B2D914AE5}" type="datetimeFigureOut">
              <a:rPr lang="ru-RU" smtClean="0"/>
              <a:pPr/>
              <a:t>12.11.2015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B8A7443-89E2-44E0-A3DC-17D84A34C1F0}" type="slidenum">
              <a:rPr lang="ru-RU" smtClean="0"/>
              <a:pPr/>
              <a:t>‹#›</a:t>
            </a:fld>
            <a:endParaRPr lang="ru-RU"/>
          </a:p>
        </p:txBody>
      </p:sp>
    </p:spTree>
    <p:extLst>
      <p:ext uri="{BB962C8B-B14F-4D97-AF65-F5344CB8AC3E}">
        <p14:creationId xmlns:p14="http://schemas.microsoft.com/office/powerpoint/2010/main" xmlns="" val="274993738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F76AA90-17E2-4C71-A4CF-C19B2D914AE5}" type="datetimeFigureOut">
              <a:rPr lang="ru-RU" smtClean="0"/>
              <a:pPr/>
              <a:t>12.11.2015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B8A7443-89E2-44E0-A3DC-17D84A34C1F0}" type="slidenum">
              <a:rPr lang="ru-RU" smtClean="0"/>
              <a:pPr/>
              <a:t>‹#›</a:t>
            </a:fld>
            <a:endParaRPr lang="ru-RU"/>
          </a:p>
        </p:txBody>
      </p:sp>
    </p:spTree>
    <p:extLst>
      <p:ext uri="{BB962C8B-B14F-4D97-AF65-F5344CB8AC3E}">
        <p14:creationId xmlns:p14="http://schemas.microsoft.com/office/powerpoint/2010/main" xmlns="" val="138048832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F76AA90-17E2-4C71-A4CF-C19B2D914AE5}" type="datetimeFigureOut">
              <a:rPr lang="ru-RU" smtClean="0"/>
              <a:pPr/>
              <a:t>12.11.2015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B8A7443-89E2-44E0-A3DC-17D84A34C1F0}" type="slidenum">
              <a:rPr lang="ru-RU" smtClean="0"/>
              <a:pPr/>
              <a:t>‹#›</a:t>
            </a:fld>
            <a:endParaRPr lang="ru-RU"/>
          </a:p>
        </p:txBody>
      </p:sp>
    </p:spTree>
    <p:extLst>
      <p:ext uri="{BB962C8B-B14F-4D97-AF65-F5344CB8AC3E}">
        <p14:creationId xmlns:p14="http://schemas.microsoft.com/office/powerpoint/2010/main" xmlns="" val="160130437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F76AA90-17E2-4C71-A4CF-C19B2D914AE5}" type="datetimeFigureOut">
              <a:rPr lang="ru-RU" smtClean="0"/>
              <a:pPr/>
              <a:t>12.11.2015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B8A7443-89E2-44E0-A3DC-17D84A34C1F0}" type="slidenum">
              <a:rPr lang="ru-RU" smtClean="0"/>
              <a:pPr/>
              <a:t>‹#›</a:t>
            </a:fld>
            <a:endParaRPr lang="ru-RU"/>
          </a:p>
        </p:txBody>
      </p:sp>
    </p:spTree>
    <p:extLst>
      <p:ext uri="{BB962C8B-B14F-4D97-AF65-F5344CB8AC3E}">
        <p14:creationId xmlns:p14="http://schemas.microsoft.com/office/powerpoint/2010/main" xmlns="" val="189768300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F76AA90-17E2-4C71-A4CF-C19B2D914AE5}" type="datetimeFigureOut">
              <a:rPr lang="ru-RU" smtClean="0"/>
              <a:pPr/>
              <a:t>12.11.2015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B8A7443-89E2-44E0-A3DC-17D84A34C1F0}" type="slidenum">
              <a:rPr lang="ru-RU" smtClean="0"/>
              <a:pPr/>
              <a:t>‹#›</a:t>
            </a:fld>
            <a:endParaRPr lang="ru-RU"/>
          </a:p>
        </p:txBody>
      </p:sp>
    </p:spTree>
    <p:extLst>
      <p:ext uri="{BB962C8B-B14F-4D97-AF65-F5344CB8AC3E}">
        <p14:creationId xmlns:p14="http://schemas.microsoft.com/office/powerpoint/2010/main" xmlns="" val="368760070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F76AA90-17E2-4C71-A4CF-C19B2D914AE5}" type="datetimeFigureOut">
              <a:rPr lang="ru-RU" smtClean="0"/>
              <a:pPr/>
              <a:t>12.11.2015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B8A7443-89E2-44E0-A3DC-17D84A34C1F0}" type="slidenum">
              <a:rPr lang="ru-RU" smtClean="0"/>
              <a:pPr/>
              <a:t>‹#›</a:t>
            </a:fld>
            <a:endParaRPr lang="ru-RU"/>
          </a:p>
        </p:txBody>
      </p:sp>
    </p:spTree>
    <p:extLst>
      <p:ext uri="{BB962C8B-B14F-4D97-AF65-F5344CB8AC3E}">
        <p14:creationId xmlns:p14="http://schemas.microsoft.com/office/powerpoint/2010/main" xmlns="" val="299998865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F76AA90-17E2-4C71-A4CF-C19B2D914AE5}" type="datetimeFigureOut">
              <a:rPr lang="ru-RU" smtClean="0"/>
              <a:pPr/>
              <a:t>12.11.2015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B8A7443-89E2-44E0-A3DC-17D84A34C1F0}" type="slidenum">
              <a:rPr lang="ru-RU" smtClean="0"/>
              <a:pPr/>
              <a:t>‹#›</a:t>
            </a:fld>
            <a:endParaRPr lang="ru-RU"/>
          </a:p>
        </p:txBody>
      </p:sp>
    </p:spTree>
    <p:extLst>
      <p:ext uri="{BB962C8B-B14F-4D97-AF65-F5344CB8AC3E}">
        <p14:creationId xmlns:p14="http://schemas.microsoft.com/office/powerpoint/2010/main" xmlns="" val="301158351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76AA90-17E2-4C71-A4CF-C19B2D914AE5}" type="datetimeFigureOut">
              <a:rPr lang="ru-RU" smtClean="0"/>
              <a:pPr/>
              <a:t>12.11.2015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8A7443-89E2-44E0-A3DC-17D84A34C1F0}" type="slidenum">
              <a:rPr lang="ru-RU" smtClean="0"/>
              <a:pPr/>
              <a:t>‹#›</a:t>
            </a:fld>
            <a:endParaRPr lang="ru-RU"/>
          </a:p>
        </p:txBody>
      </p:sp>
    </p:spTree>
    <p:extLst>
      <p:ext uri="{BB962C8B-B14F-4D97-AF65-F5344CB8AC3E}">
        <p14:creationId xmlns:p14="http://schemas.microsoft.com/office/powerpoint/2010/main" xmlns="" val="428275322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klop911.ru/muravi/o-muravyax/ryzhie-lesnye-i-domashnie-muravi.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ru.wikipedia.org/wiki/%D0%9F%D1%8B%D0%BB%D1%8C%D1%86%D0%B0" TargetMode="External"/><Relationship Id="rId2" Type="http://schemas.openxmlformats.org/officeDocument/2006/relationships/hyperlink" Target="https://ru.wikipedia.org/wiki/%D0%9D%D0%B5%D0%BA%D1%82%D0%B0%D1%80_(%D1%81%D0%B0%D1%85%D0%B0%D1%80%D0%B8%D1%81%D1%82%D1%8B%D0%B9_%D1%81%D0%BE%D0%BA)" TargetMode="External"/><Relationship Id="rId1" Type="http://schemas.openxmlformats.org/officeDocument/2006/relationships/slideLayout" Target="../slideLayouts/slideLayout2.xml"/><Relationship Id="rId6" Type="http://schemas.openxmlformats.org/officeDocument/2006/relationships/hyperlink" Target="https://ru.wikipedia.org/wiki/%D0%A3%D1%81%D0%B8%D0%BA%D0%B8_(%D0%B1%D0%B8%D0%BE%D0%BB%D0%BE%D0%B3%D0%B8%D1%8F)" TargetMode="External"/><Relationship Id="rId5" Type="http://schemas.openxmlformats.org/officeDocument/2006/relationships/hyperlink" Target="https://ru.wikipedia.org/wiki/%D0%A5%D0%BE%D0%B1%D0%BE%D1%82" TargetMode="External"/><Relationship Id="rId4" Type="http://schemas.openxmlformats.org/officeDocument/2006/relationships/hyperlink" Target="https://ru.wikipedia.org/wiki/%D0%91%D0%B5%D0%BB%D0%BA%D0%B8"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0"/>
            <a:ext cx="9144000" cy="6858000"/>
          </a:xfrm>
          <a:solidFill>
            <a:srgbClr val="92D050"/>
          </a:solidFill>
        </p:spPr>
        <p:txBody>
          <a:bodyPr>
            <a:noAutofit/>
          </a:bodyPr>
          <a:lstStyle/>
          <a:p>
            <a:r>
              <a:rPr lang="ru-RU" sz="4400" b="1" dirty="0">
                <a:solidFill>
                  <a:schemeClr val="bg1"/>
                </a:solidFill>
                <a:latin typeface="Times New Roman" pitchFamily="18" charset="0"/>
                <a:cs typeface="Times New Roman" pitchFamily="18" charset="0"/>
              </a:rPr>
              <a:t>Презентация на тему:</a:t>
            </a:r>
          </a:p>
          <a:p>
            <a:endParaRPr lang="ru-RU" sz="4400" dirty="0">
              <a:solidFill>
                <a:schemeClr val="bg1"/>
              </a:solidFill>
              <a:latin typeface="Times New Roman" pitchFamily="18" charset="0"/>
              <a:cs typeface="Times New Roman" pitchFamily="18" charset="0"/>
            </a:endParaRPr>
          </a:p>
          <a:p>
            <a:r>
              <a:rPr lang="ru-RU" sz="4400" dirty="0">
                <a:solidFill>
                  <a:schemeClr val="bg1"/>
                </a:solidFill>
                <a:latin typeface="Times New Roman" pitchFamily="18" charset="0"/>
                <a:cs typeface="Times New Roman" pitchFamily="18" charset="0"/>
              </a:rPr>
              <a:t>         </a:t>
            </a:r>
            <a:r>
              <a:rPr lang="ru-RU" sz="4400" b="1" i="1" dirty="0">
                <a:solidFill>
                  <a:schemeClr val="bg1"/>
                </a:solidFill>
                <a:latin typeface="Times New Roman" pitchFamily="18" charset="0"/>
                <a:cs typeface="Times New Roman" pitchFamily="18" charset="0"/>
              </a:rPr>
              <a:t>«Немного о насекомых»                   </a:t>
            </a:r>
          </a:p>
          <a:p>
            <a:endParaRPr lang="ru-RU" sz="4400" dirty="0">
              <a:solidFill>
                <a:schemeClr val="bg1"/>
              </a:solidFill>
              <a:latin typeface="Times New Roman" pitchFamily="18" charset="0"/>
              <a:cs typeface="Times New Roman" pitchFamily="18" charset="0"/>
            </a:endParaRPr>
          </a:p>
          <a:p>
            <a:r>
              <a:rPr lang="ru-RU" sz="4400" dirty="0">
                <a:solidFill>
                  <a:schemeClr val="bg1"/>
                </a:solidFill>
                <a:latin typeface="Times New Roman" pitchFamily="18" charset="0"/>
                <a:cs typeface="Times New Roman" pitchFamily="18" charset="0"/>
              </a:rPr>
              <a:t>                       </a:t>
            </a:r>
            <a:endParaRPr lang="ru-RU" sz="4400" dirty="0" smtClean="0">
              <a:solidFill>
                <a:schemeClr val="bg1"/>
              </a:solidFill>
              <a:latin typeface="Times New Roman" pitchFamily="18" charset="0"/>
              <a:cs typeface="Times New Roman" pitchFamily="18" charset="0"/>
            </a:endParaRPr>
          </a:p>
          <a:p>
            <a:endParaRPr lang="ru-RU" sz="4400" b="1" dirty="0">
              <a:solidFill>
                <a:schemeClr val="bg1"/>
              </a:solidFill>
              <a:latin typeface="Times New Roman" pitchFamily="18" charset="0"/>
              <a:cs typeface="Times New Roman" pitchFamily="18" charset="0"/>
            </a:endParaRPr>
          </a:p>
          <a:p>
            <a:endParaRPr lang="ru-RU" sz="4400" b="1" dirty="0" smtClean="0">
              <a:solidFill>
                <a:schemeClr val="bg1"/>
              </a:solidFill>
              <a:latin typeface="Times New Roman" pitchFamily="18" charset="0"/>
              <a:cs typeface="Times New Roman" pitchFamily="18" charset="0"/>
            </a:endParaRPr>
          </a:p>
          <a:p>
            <a:r>
              <a:rPr lang="ru-RU" sz="2800" b="1" dirty="0" smtClean="0">
                <a:solidFill>
                  <a:schemeClr val="bg1"/>
                </a:solidFill>
                <a:latin typeface="Times New Roman" pitchFamily="18" charset="0"/>
                <a:cs typeface="Times New Roman" pitchFamily="18" charset="0"/>
              </a:rPr>
              <a:t>подготовила</a:t>
            </a:r>
            <a:r>
              <a:rPr lang="ru-RU" sz="4400" b="1" dirty="0" smtClean="0">
                <a:solidFill>
                  <a:schemeClr val="bg1"/>
                </a:solidFill>
                <a:latin typeface="Times New Roman" pitchFamily="18" charset="0"/>
                <a:cs typeface="Times New Roman" pitchFamily="18" charset="0"/>
              </a:rPr>
              <a:t> </a:t>
            </a:r>
            <a:r>
              <a:rPr lang="ru-RU" sz="2800" b="1" i="1" dirty="0" err="1">
                <a:solidFill>
                  <a:schemeClr val="bg1"/>
                </a:solidFill>
                <a:latin typeface="Times New Roman" pitchFamily="18" charset="0"/>
                <a:cs typeface="Times New Roman" pitchFamily="18" charset="0"/>
              </a:rPr>
              <a:t>Сабирова</a:t>
            </a:r>
            <a:r>
              <a:rPr lang="ru-RU" sz="2800" b="1" i="1" dirty="0">
                <a:solidFill>
                  <a:schemeClr val="bg1"/>
                </a:solidFill>
                <a:latin typeface="Times New Roman" pitchFamily="18" charset="0"/>
                <a:cs typeface="Times New Roman" pitchFamily="18" charset="0"/>
              </a:rPr>
              <a:t> Г.М</a:t>
            </a:r>
            <a:r>
              <a:rPr lang="ru-RU" sz="2800" dirty="0">
                <a:solidFill>
                  <a:schemeClr val="bg1"/>
                </a:solidFill>
                <a:latin typeface="Times New Roman" pitchFamily="18" charset="0"/>
                <a:cs typeface="Times New Roman" pitchFamily="18" charset="0"/>
              </a:rPr>
              <a:t>.</a:t>
            </a:r>
          </a:p>
          <a:p>
            <a:endParaRPr lang="ru-RU" sz="4400"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95736" y="3068960"/>
            <a:ext cx="5112568" cy="22322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3186019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9298591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a:bodyPr>
          <a:lstStyle/>
          <a:p>
            <a:pPr marL="0" indent="0">
              <a:buNone/>
            </a:pPr>
            <a:r>
              <a:rPr lang="ru-RU" b="1" u="sng" dirty="0">
                <a:solidFill>
                  <a:schemeClr val="bg1"/>
                </a:solidFill>
                <a:hlinkClick r:id="rId2" tooltip="рыжие муравьи"/>
              </a:rPr>
              <a:t>Рыжие лесные муравьи</a:t>
            </a:r>
            <a:r>
              <a:rPr lang="ru-RU" b="1" dirty="0">
                <a:solidFill>
                  <a:schemeClr val="bg1"/>
                </a:solidFill>
              </a:rPr>
              <a:t> </a:t>
            </a:r>
            <a:r>
              <a:rPr lang="ru-RU" dirty="0">
                <a:solidFill>
                  <a:schemeClr val="bg1"/>
                </a:solidFill>
              </a:rPr>
              <a:t>— одни из самых известных в России. Именно этот вид строит огромные муравейники высотой до двух метров в хвойных лесах, в каждом из которых живут несколько сотен тысяч обитателей.. Основной рацион — выделения тлей, личинки и взрослые особи различных вредителей леса. Ученые подсчитали, что рыжие лесные муравьи, обитающие в крупном муравейнике, за один летний день в среднем приносят в него до 21 тысячи различных гусениц и куколок вредителей. А в целом такой муравейник защищает около 1 га хвойного леса.</a:t>
            </a:r>
          </a:p>
          <a:p>
            <a:pPr marL="0" indent="0">
              <a:buNone/>
            </a:pPr>
            <a:endParaRPr lang="ru-RU" dirty="0"/>
          </a:p>
        </p:txBody>
      </p:sp>
    </p:spTree>
    <p:extLst>
      <p:ext uri="{BB962C8B-B14F-4D97-AF65-F5344CB8AC3E}">
        <p14:creationId xmlns:p14="http://schemas.microsoft.com/office/powerpoint/2010/main" xmlns="" val="142269355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a:solidFill>
            <a:schemeClr val="accent3"/>
          </a:solidFill>
        </p:spPr>
        <p:txBody>
          <a:bodyPr/>
          <a:lstStyle/>
          <a:p>
            <a:pPr>
              <a:lnSpc>
                <a:spcPct val="115000"/>
              </a:lnSpc>
              <a:spcAft>
                <a:spcPts val="1000"/>
              </a:spcAft>
            </a:pPr>
            <a:endParaRPr lang="ru-RU" sz="4800" dirty="0" smtClean="0">
              <a:ea typeface="Calibri"/>
              <a:cs typeface="Times New Roman"/>
            </a:endParaRPr>
          </a:p>
          <a:p>
            <a:pPr marL="0" indent="0">
              <a:lnSpc>
                <a:spcPct val="115000"/>
              </a:lnSpc>
              <a:spcAft>
                <a:spcPts val="1000"/>
              </a:spcAft>
              <a:buNone/>
            </a:pPr>
            <a:r>
              <a:rPr lang="ru-RU" sz="4800" b="1" dirty="0" smtClean="0">
                <a:solidFill>
                  <a:schemeClr val="bg1"/>
                </a:solidFill>
                <a:latin typeface="Times New Roman" pitchFamily="18" charset="0"/>
                <a:ea typeface="Calibri"/>
                <a:cs typeface="Times New Roman" pitchFamily="18" charset="0"/>
              </a:rPr>
              <a:t>Теплым </a:t>
            </a:r>
            <a:r>
              <a:rPr lang="ru-RU" sz="4800" b="1" dirty="0">
                <a:solidFill>
                  <a:schemeClr val="bg1"/>
                </a:solidFill>
                <a:latin typeface="Times New Roman" pitchFamily="18" charset="0"/>
                <a:ea typeface="Calibri"/>
                <a:cs typeface="Times New Roman" pitchFamily="18" charset="0"/>
              </a:rPr>
              <a:t>днем, весною, в мае,</a:t>
            </a:r>
            <a:br>
              <a:rPr lang="ru-RU" sz="4800" b="1" dirty="0">
                <a:solidFill>
                  <a:schemeClr val="bg1"/>
                </a:solidFill>
                <a:latin typeface="Times New Roman" pitchFamily="18" charset="0"/>
                <a:ea typeface="Calibri"/>
                <a:cs typeface="Times New Roman" pitchFamily="18" charset="0"/>
              </a:rPr>
            </a:br>
            <a:r>
              <a:rPr lang="ru-RU" sz="4800" b="1" dirty="0">
                <a:solidFill>
                  <a:schemeClr val="bg1"/>
                </a:solidFill>
                <a:latin typeface="Times New Roman" pitchFamily="18" charset="0"/>
                <a:ea typeface="Calibri"/>
                <a:cs typeface="Times New Roman" pitchFamily="18" charset="0"/>
              </a:rPr>
              <a:t>Каждый про меня узнает.</a:t>
            </a:r>
            <a:br>
              <a:rPr lang="ru-RU" sz="4800" b="1" dirty="0">
                <a:solidFill>
                  <a:schemeClr val="bg1"/>
                </a:solidFill>
                <a:latin typeface="Times New Roman" pitchFamily="18" charset="0"/>
                <a:ea typeface="Calibri"/>
                <a:cs typeface="Times New Roman" pitchFamily="18" charset="0"/>
              </a:rPr>
            </a:br>
            <a:r>
              <a:rPr lang="ru-RU" sz="4800" b="1" dirty="0">
                <a:solidFill>
                  <a:schemeClr val="bg1"/>
                </a:solidFill>
                <a:latin typeface="Times New Roman" pitchFamily="18" charset="0"/>
                <a:ea typeface="Calibri"/>
                <a:cs typeface="Times New Roman" pitchFamily="18" charset="0"/>
              </a:rPr>
              <a:t>Я не муха, не паук.</a:t>
            </a:r>
            <a:br>
              <a:rPr lang="ru-RU" sz="4800" b="1" dirty="0">
                <a:solidFill>
                  <a:schemeClr val="bg1"/>
                </a:solidFill>
                <a:latin typeface="Times New Roman" pitchFamily="18" charset="0"/>
                <a:ea typeface="Calibri"/>
                <a:cs typeface="Times New Roman" pitchFamily="18" charset="0"/>
              </a:rPr>
            </a:br>
            <a:r>
              <a:rPr lang="ru-RU" sz="4800" b="1" dirty="0">
                <a:solidFill>
                  <a:schemeClr val="bg1"/>
                </a:solidFill>
                <a:latin typeface="Times New Roman" pitchFamily="18" charset="0"/>
                <a:ea typeface="Calibri"/>
                <a:cs typeface="Times New Roman" pitchFamily="18" charset="0"/>
              </a:rPr>
              <a:t>Я жужжу! Я майский …(</a:t>
            </a:r>
            <a:r>
              <a:rPr lang="ru-RU" sz="4800" b="1" dirty="0" err="1">
                <a:solidFill>
                  <a:schemeClr val="bg1"/>
                </a:solidFill>
                <a:latin typeface="Times New Roman" pitchFamily="18" charset="0"/>
                <a:ea typeface="Calibri"/>
                <a:cs typeface="Times New Roman" pitchFamily="18" charset="0"/>
              </a:rPr>
              <a:t>куж</a:t>
            </a:r>
            <a:r>
              <a:rPr lang="ru-RU" sz="4800" b="1" dirty="0">
                <a:solidFill>
                  <a:schemeClr val="bg1"/>
                </a:solidFill>
                <a:ea typeface="Calibri"/>
                <a:cs typeface="Times New Roman"/>
              </a:rPr>
              <a:t>)</a:t>
            </a:r>
          </a:p>
          <a:p>
            <a:pPr marL="0" indent="0">
              <a:buNone/>
            </a:pPr>
            <a:endParaRPr lang="ru-RU" dirty="0"/>
          </a:p>
        </p:txBody>
      </p:sp>
    </p:spTree>
    <p:extLst>
      <p:ext uri="{BB962C8B-B14F-4D97-AF65-F5344CB8AC3E}">
        <p14:creationId xmlns:p14="http://schemas.microsoft.com/office/powerpoint/2010/main" xmlns="" val="245571011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a:solidFill>
            <a:srgbClr val="00B050"/>
          </a:solidFill>
        </p:spPr>
        <p:txBody>
          <a:bodyPr>
            <a:normAutofit/>
          </a:bodyPr>
          <a:lstStyle/>
          <a:p>
            <a:pPr marL="0" indent="0">
              <a:buNone/>
            </a:pPr>
            <a:r>
              <a:rPr lang="ru-RU" sz="4400" b="1" dirty="0">
                <a:solidFill>
                  <a:schemeClr val="bg1"/>
                </a:solidFill>
              </a:rPr>
              <a:t>Майский жук. Мама жук зарылась в почву и отложила яички. Яйцо превратилось в изогнутую белую личинку. Личинка жила и росла, питаясь корешками, несколько лет. Потом, соорудив земляную пещерку, превратилась в куколку. А из куколки через четыре года и вышел </a:t>
            </a:r>
            <a:r>
              <a:rPr lang="ru-RU" sz="4400" b="1" dirty="0" smtClean="0">
                <a:solidFill>
                  <a:schemeClr val="bg1"/>
                </a:solidFill>
              </a:rPr>
              <a:t>жук.</a:t>
            </a:r>
            <a:endParaRPr lang="ru-RU" sz="4400" b="1" dirty="0">
              <a:solidFill>
                <a:schemeClr val="bg1"/>
              </a:solidFill>
            </a:endParaRPr>
          </a:p>
        </p:txBody>
      </p:sp>
    </p:spTree>
    <p:extLst>
      <p:ext uri="{BB962C8B-B14F-4D97-AF65-F5344CB8AC3E}">
        <p14:creationId xmlns:p14="http://schemas.microsoft.com/office/powerpoint/2010/main" xmlns="" val="268856943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6364353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a:solidFill>
            <a:schemeClr val="accent3"/>
          </a:solidFill>
        </p:spPr>
        <p:txBody>
          <a:bodyPr/>
          <a:lstStyle/>
          <a:p>
            <a:pPr>
              <a:lnSpc>
                <a:spcPct val="115000"/>
              </a:lnSpc>
              <a:spcAft>
                <a:spcPts val="1000"/>
              </a:spcAft>
            </a:pPr>
            <a:endParaRPr lang="ru-RU" sz="4800" dirty="0" smtClean="0">
              <a:ea typeface="Calibri"/>
              <a:cs typeface="Times New Roman"/>
            </a:endParaRPr>
          </a:p>
          <a:p>
            <a:pPr marL="0" indent="0">
              <a:lnSpc>
                <a:spcPct val="115000"/>
              </a:lnSpc>
              <a:spcAft>
                <a:spcPts val="1000"/>
              </a:spcAft>
              <a:buNone/>
            </a:pPr>
            <a:r>
              <a:rPr lang="ru-RU" sz="4800" b="1" dirty="0" smtClean="0">
                <a:solidFill>
                  <a:schemeClr val="bg1"/>
                </a:solidFill>
                <a:latin typeface="Times New Roman" pitchFamily="18" charset="0"/>
                <a:ea typeface="Calibri"/>
                <a:cs typeface="Times New Roman" pitchFamily="18" charset="0"/>
              </a:rPr>
              <a:t>Вы </a:t>
            </a:r>
            <a:r>
              <a:rPr lang="ru-RU" sz="4800" b="1" dirty="0">
                <a:solidFill>
                  <a:schemeClr val="bg1"/>
                </a:solidFill>
                <a:latin typeface="Times New Roman" pitchFamily="18" charset="0"/>
                <a:ea typeface="Calibri"/>
                <a:cs typeface="Times New Roman" pitchFamily="18" charset="0"/>
              </a:rPr>
              <a:t>на домик мой взгляните</a:t>
            </a:r>
            <a:br>
              <a:rPr lang="ru-RU" sz="4800" b="1" dirty="0">
                <a:solidFill>
                  <a:schemeClr val="bg1"/>
                </a:solidFill>
                <a:latin typeface="Times New Roman" pitchFamily="18" charset="0"/>
                <a:ea typeface="Calibri"/>
                <a:cs typeface="Times New Roman" pitchFamily="18" charset="0"/>
              </a:rPr>
            </a:br>
            <a:r>
              <a:rPr lang="ru-RU" sz="4800" b="1" dirty="0">
                <a:solidFill>
                  <a:schemeClr val="bg1"/>
                </a:solidFill>
                <a:latin typeface="Times New Roman" pitchFamily="18" charset="0"/>
                <a:ea typeface="Calibri"/>
                <a:cs typeface="Times New Roman" pitchFamily="18" charset="0"/>
              </a:rPr>
              <a:t>-Он сплетен из тонких нитей.</a:t>
            </a:r>
            <a:br>
              <a:rPr lang="ru-RU" sz="4800" b="1" dirty="0">
                <a:solidFill>
                  <a:schemeClr val="bg1"/>
                </a:solidFill>
                <a:latin typeface="Times New Roman" pitchFamily="18" charset="0"/>
                <a:ea typeface="Calibri"/>
                <a:cs typeface="Times New Roman" pitchFamily="18" charset="0"/>
              </a:rPr>
            </a:br>
            <a:r>
              <a:rPr lang="ru-RU" sz="4800" b="1" dirty="0">
                <a:solidFill>
                  <a:schemeClr val="bg1"/>
                </a:solidFill>
                <a:latin typeface="Times New Roman" pitchFamily="18" charset="0"/>
                <a:ea typeface="Calibri"/>
                <a:cs typeface="Times New Roman" pitchFamily="18" charset="0"/>
              </a:rPr>
              <a:t>Цокотухе я не друг,</a:t>
            </a:r>
            <a:br>
              <a:rPr lang="ru-RU" sz="4800" b="1" dirty="0">
                <a:solidFill>
                  <a:schemeClr val="bg1"/>
                </a:solidFill>
                <a:latin typeface="Times New Roman" pitchFamily="18" charset="0"/>
                <a:ea typeface="Calibri"/>
                <a:cs typeface="Times New Roman" pitchFamily="18" charset="0"/>
              </a:rPr>
            </a:br>
            <a:r>
              <a:rPr lang="ru-RU" sz="4800" b="1" dirty="0">
                <a:solidFill>
                  <a:schemeClr val="bg1"/>
                </a:solidFill>
                <a:latin typeface="Times New Roman" pitchFamily="18" charset="0"/>
                <a:ea typeface="Calibri"/>
                <a:cs typeface="Times New Roman" pitchFamily="18" charset="0"/>
              </a:rPr>
              <a:t>Потому что я …(</a:t>
            </a:r>
            <a:r>
              <a:rPr lang="ru-RU" sz="4800" b="1" dirty="0" err="1">
                <a:solidFill>
                  <a:schemeClr val="bg1"/>
                </a:solidFill>
                <a:latin typeface="Times New Roman" pitchFamily="18" charset="0"/>
                <a:ea typeface="Calibri"/>
                <a:cs typeface="Times New Roman" pitchFamily="18" charset="0"/>
              </a:rPr>
              <a:t>куап</a:t>
            </a:r>
            <a:r>
              <a:rPr lang="ru-RU" sz="4800" b="1" dirty="0">
                <a:solidFill>
                  <a:schemeClr val="bg1"/>
                </a:solidFill>
                <a:latin typeface="Times New Roman" pitchFamily="18" charset="0"/>
                <a:ea typeface="Calibri"/>
                <a:cs typeface="Times New Roman" pitchFamily="18" charset="0"/>
              </a:rPr>
              <a:t>)</a:t>
            </a:r>
          </a:p>
          <a:p>
            <a:endParaRPr lang="ru-RU" dirty="0"/>
          </a:p>
        </p:txBody>
      </p:sp>
    </p:spTree>
    <p:extLst>
      <p:ext uri="{BB962C8B-B14F-4D97-AF65-F5344CB8AC3E}">
        <p14:creationId xmlns:p14="http://schemas.microsoft.com/office/powerpoint/2010/main" xmlns="" val="153255221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2828140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a:solidFill>
            <a:srgbClr val="00B050"/>
          </a:solidFill>
        </p:spPr>
        <p:txBody>
          <a:bodyPr>
            <a:normAutofit lnSpcReduction="10000"/>
          </a:bodyPr>
          <a:lstStyle/>
          <a:p>
            <a:pPr marL="0" indent="0">
              <a:buNone/>
            </a:pPr>
            <a:r>
              <a:rPr lang="ru-RU" dirty="0">
                <a:solidFill>
                  <a:schemeClr val="bg1"/>
                </a:solidFill>
                <a:latin typeface="Times New Roman" pitchFamily="18" charset="0"/>
                <a:cs typeface="Times New Roman" pitchFamily="18" charset="0"/>
              </a:rPr>
              <a:t>Самые известные наши пауки – это </a:t>
            </a:r>
            <a:r>
              <a:rPr lang="ru-RU" b="1" dirty="0">
                <a:solidFill>
                  <a:schemeClr val="bg1"/>
                </a:solidFill>
                <a:latin typeface="Times New Roman" pitchFamily="18" charset="0"/>
                <a:cs typeface="Times New Roman" pitchFamily="18" charset="0"/>
              </a:rPr>
              <a:t>крестовики</a:t>
            </a:r>
            <a:r>
              <a:rPr lang="ru-RU" dirty="0">
                <a:solidFill>
                  <a:schemeClr val="bg1"/>
                </a:solidFill>
                <a:latin typeface="Times New Roman" pitchFamily="18" charset="0"/>
                <a:cs typeface="Times New Roman" pitchFamily="18" charset="0"/>
              </a:rPr>
              <a:t>. Они мастерят самые известные сети, похожие на колеса. </a:t>
            </a:r>
            <a:r>
              <a:rPr lang="ru-RU" dirty="0" smtClean="0">
                <a:solidFill>
                  <a:schemeClr val="bg1"/>
                </a:solidFill>
                <a:latin typeface="Times New Roman" pitchFamily="18" charset="0"/>
                <a:cs typeface="Times New Roman" pitchFamily="18" charset="0"/>
              </a:rPr>
              <a:t>Паук висит </a:t>
            </a:r>
            <a:r>
              <a:rPr lang="ru-RU" dirty="0">
                <a:solidFill>
                  <a:schemeClr val="bg1"/>
                </a:solidFill>
                <a:latin typeface="Times New Roman" pitchFamily="18" charset="0"/>
                <a:cs typeface="Times New Roman" pitchFamily="18" charset="0"/>
              </a:rPr>
              <a:t>в центре, там, где сходятся паутинные нити, и очень похожа на тяжелый орех, показывая свой темный верх, с белым рисунком в виде креста. Шелковой ниткой </a:t>
            </a:r>
            <a:r>
              <a:rPr lang="ru-RU" dirty="0" smtClean="0">
                <a:solidFill>
                  <a:schemeClr val="bg1"/>
                </a:solidFill>
                <a:latin typeface="Times New Roman" pitchFamily="18" charset="0"/>
                <a:cs typeface="Times New Roman" pitchFamily="18" charset="0"/>
              </a:rPr>
              <a:t>паук обматывает </a:t>
            </a:r>
            <a:r>
              <a:rPr lang="ru-RU" dirty="0">
                <a:solidFill>
                  <a:schemeClr val="bg1"/>
                </a:solidFill>
                <a:latin typeface="Times New Roman" pitchFamily="18" charset="0"/>
                <a:cs typeface="Times New Roman" pitchFamily="18" charset="0"/>
              </a:rPr>
              <a:t>добычу – муху, быстро – быстро вращая ее ногами, словно веретено. Получается футляр, где муха варится, как в кастрюле под действием пищеварительного сока, который охотница туда добавит. Прячется она под скрученным листом, немного выше паутинного колеса. Туда от центра колеса тянется сигнальная нить. Хозяйка ловушки ждет, когда нить задрожав известит ее о новой добыче, попавшей в паутину.</a:t>
            </a:r>
          </a:p>
          <a:p>
            <a:pPr marL="0" indent="0">
              <a:buNone/>
            </a:pPr>
            <a:endParaRPr lang="ru-RU" dirty="0"/>
          </a:p>
        </p:txBody>
      </p:sp>
    </p:spTree>
    <p:extLst>
      <p:ext uri="{BB962C8B-B14F-4D97-AF65-F5344CB8AC3E}">
        <p14:creationId xmlns:p14="http://schemas.microsoft.com/office/powerpoint/2010/main" xmlns="" val="267995943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a:solidFill>
            <a:srgbClr val="92D050"/>
          </a:solidFill>
        </p:spPr>
        <p:txBody>
          <a:bodyPr/>
          <a:lstStyle/>
          <a:p>
            <a:endParaRPr lang="ru-RU" b="0" i="0" dirty="0" smtClean="0">
              <a:solidFill>
                <a:srgbClr val="444444"/>
              </a:solidFill>
              <a:effectLst/>
              <a:latin typeface="Arial"/>
            </a:endParaRPr>
          </a:p>
          <a:p>
            <a:endParaRPr lang="ru-RU" dirty="0">
              <a:solidFill>
                <a:srgbClr val="444444"/>
              </a:solidFill>
              <a:latin typeface="Arial"/>
            </a:endParaRPr>
          </a:p>
          <a:p>
            <a:pPr marL="0" indent="0">
              <a:buNone/>
            </a:pPr>
            <a:r>
              <a:rPr lang="ru-RU" sz="6000" b="1" i="0" dirty="0" smtClean="0">
                <a:solidFill>
                  <a:srgbClr val="444444"/>
                </a:solidFill>
                <a:effectLst/>
                <a:latin typeface="Times New Roman" pitchFamily="18" charset="0"/>
                <a:cs typeface="Times New Roman" pitchFamily="18" charset="0"/>
              </a:rPr>
              <a:t>Красненькие крылышки, черные горошки.</a:t>
            </a:r>
            <a:r>
              <a:rPr lang="ru-RU" sz="6000" b="1" dirty="0" smtClean="0">
                <a:latin typeface="Times New Roman" pitchFamily="18" charset="0"/>
                <a:cs typeface="Times New Roman" pitchFamily="18" charset="0"/>
              </a:rPr>
              <a:t/>
            </a:r>
            <a:br>
              <a:rPr lang="ru-RU" sz="6000" b="1" dirty="0" smtClean="0">
                <a:latin typeface="Times New Roman" pitchFamily="18" charset="0"/>
                <a:cs typeface="Times New Roman" pitchFamily="18" charset="0"/>
              </a:rPr>
            </a:br>
            <a:r>
              <a:rPr lang="ru-RU" sz="6000" b="1" i="0" dirty="0" smtClean="0">
                <a:solidFill>
                  <a:srgbClr val="444444"/>
                </a:solidFill>
                <a:effectLst/>
                <a:latin typeface="Times New Roman" pitchFamily="18" charset="0"/>
                <a:cs typeface="Times New Roman" pitchFamily="18" charset="0"/>
              </a:rPr>
              <a:t>Кто это гуляет по моей ладошке?</a:t>
            </a:r>
            <a:endParaRPr lang="ru-RU" sz="60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258630094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3221343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6858000"/>
          </a:xfrm>
          <a:solidFill>
            <a:schemeClr val="accent5">
              <a:lumMod val="20000"/>
              <a:lumOff val="80000"/>
            </a:schemeClr>
          </a:solidFill>
        </p:spPr>
        <p:txBody>
          <a:bodyPr>
            <a:normAutofit/>
          </a:bodyPr>
          <a:lstStyle/>
          <a:p>
            <a:r>
              <a:rPr lang="ru-RU" sz="6000" b="1" i="0" dirty="0" smtClean="0">
                <a:solidFill>
                  <a:srgbClr val="336600"/>
                </a:solidFill>
                <a:effectLst/>
                <a:latin typeface="Arial"/>
              </a:rPr>
              <a:t>Насекомые</a:t>
            </a:r>
            <a:r>
              <a:rPr lang="ru-RU" b="1" i="0" dirty="0" smtClean="0">
                <a:solidFill>
                  <a:srgbClr val="336600"/>
                </a:solidFill>
                <a:effectLst/>
                <a:latin typeface="Arial"/>
              </a:rPr>
              <a:t/>
            </a:r>
            <a:br>
              <a:rPr lang="ru-RU" b="1" i="0" dirty="0" smtClean="0">
                <a:solidFill>
                  <a:srgbClr val="336600"/>
                </a:solidFill>
                <a:effectLst/>
                <a:latin typeface="Arial"/>
              </a:rPr>
            </a:br>
            <a:r>
              <a:rPr lang="ru-RU" sz="3600" b="1" i="1" dirty="0" smtClean="0">
                <a:solidFill>
                  <a:schemeClr val="bg1"/>
                </a:solidFill>
                <a:effectLst/>
                <a:latin typeface="Arial"/>
              </a:rPr>
              <a:t>Одни из самых древних представителей животного мира. И одновременно самыми многочисленными по видовому разнообразию являются насекомые</a:t>
            </a:r>
            <a:r>
              <a:rPr lang="ru-RU" sz="3600" b="0" i="1" dirty="0" smtClean="0">
                <a:solidFill>
                  <a:schemeClr val="bg1"/>
                </a:solidFill>
                <a:effectLst/>
                <a:latin typeface="Arial"/>
              </a:rPr>
              <a:t>.</a:t>
            </a:r>
            <a:br>
              <a:rPr lang="ru-RU" sz="3600" b="0" i="1" dirty="0" smtClean="0">
                <a:solidFill>
                  <a:schemeClr val="bg1"/>
                </a:solidFill>
                <a:effectLst/>
                <a:latin typeface="Arial"/>
              </a:rPr>
            </a:br>
            <a:endParaRPr lang="ru-RU" sz="3600" i="1" dirty="0">
              <a:solidFill>
                <a:schemeClr val="bg1"/>
              </a:solidFill>
            </a:endParaRPr>
          </a:p>
        </p:txBody>
      </p:sp>
    </p:spTree>
    <p:extLst>
      <p:ext uri="{BB962C8B-B14F-4D97-AF65-F5344CB8AC3E}">
        <p14:creationId xmlns:p14="http://schemas.microsoft.com/office/powerpoint/2010/main" xmlns="" val="153857823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a:solidFill>
            <a:srgbClr val="00B050"/>
          </a:solidFill>
        </p:spPr>
        <p:txBody>
          <a:bodyPr>
            <a:normAutofit/>
          </a:bodyPr>
          <a:lstStyle/>
          <a:p>
            <a:endParaRPr lang="ru-RU" b="1" dirty="0" smtClean="0">
              <a:solidFill>
                <a:schemeClr val="bg1"/>
              </a:solidFill>
            </a:endParaRPr>
          </a:p>
          <a:p>
            <a:r>
              <a:rPr lang="ru-RU" b="1" dirty="0" smtClean="0">
                <a:solidFill>
                  <a:schemeClr val="bg1"/>
                </a:solidFill>
              </a:rPr>
              <a:t>Божья </a:t>
            </a:r>
            <a:r>
              <a:rPr lang="ru-RU" b="1" dirty="0">
                <a:solidFill>
                  <a:schemeClr val="bg1"/>
                </a:solidFill>
              </a:rPr>
              <a:t>коровка</a:t>
            </a:r>
            <a:r>
              <a:rPr lang="ru-RU" dirty="0">
                <a:solidFill>
                  <a:schemeClr val="bg1"/>
                </a:solidFill>
              </a:rPr>
              <a:t>. Коровками названы потому, что умеют выделять «молочко», такая оранжевая жидкость </a:t>
            </a:r>
            <a:r>
              <a:rPr lang="ru-RU" i="1" dirty="0">
                <a:solidFill>
                  <a:schemeClr val="bg1"/>
                </a:solidFill>
              </a:rPr>
              <a:t>-</a:t>
            </a:r>
            <a:r>
              <a:rPr lang="ru-RU" dirty="0">
                <a:solidFill>
                  <a:schemeClr val="bg1"/>
                </a:solidFill>
              </a:rPr>
              <a:t> это</a:t>
            </a:r>
            <a:r>
              <a:rPr lang="ru-RU" i="1" dirty="0">
                <a:solidFill>
                  <a:schemeClr val="bg1"/>
                </a:solidFill>
              </a:rPr>
              <a:t> </a:t>
            </a:r>
            <a:r>
              <a:rPr lang="ru-RU" dirty="0">
                <a:solidFill>
                  <a:schemeClr val="bg1"/>
                </a:solidFill>
              </a:rPr>
              <a:t>кровь, едкая и неприятно пахнущая. Из-за нее не едят коровок ни птицы, ни ящерицы. Божья коровка проживает три жизни. Сначала яички, желтые приклеенные кучками снизу на листьях. Потом прожорливые личинки, которые живут три недели. Вторая жизнь – это куколка. И вот лопнула шкурка куколки и появился жук.</a:t>
            </a:r>
          </a:p>
          <a:p>
            <a:endParaRPr lang="ru-RU" dirty="0">
              <a:solidFill>
                <a:schemeClr val="bg1"/>
              </a:solidFill>
            </a:endParaRPr>
          </a:p>
        </p:txBody>
      </p:sp>
    </p:spTree>
    <p:extLst>
      <p:ext uri="{BB962C8B-B14F-4D97-AF65-F5344CB8AC3E}">
        <p14:creationId xmlns:p14="http://schemas.microsoft.com/office/powerpoint/2010/main" xmlns="" val="363933476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0" indent="0">
              <a:buNone/>
            </a:pPr>
            <a:r>
              <a:rPr lang="ru-RU" sz="7200" b="1" dirty="0">
                <a:latin typeface="Times New Roman" pitchFamily="18" charset="0"/>
                <a:cs typeface="Times New Roman" pitchFamily="18" charset="0"/>
              </a:rPr>
              <a:t> </a:t>
            </a:r>
            <a:r>
              <a:rPr lang="ru-RU" sz="7200" b="1" dirty="0" smtClean="0">
                <a:latin typeface="Times New Roman" pitchFamily="18" charset="0"/>
                <a:cs typeface="Times New Roman" pitchFamily="18" charset="0"/>
              </a:rPr>
              <a:t>         </a:t>
            </a:r>
            <a:r>
              <a:rPr lang="ru-RU" sz="7200" b="1" dirty="0" smtClean="0">
                <a:solidFill>
                  <a:schemeClr val="bg1"/>
                </a:solidFill>
                <a:latin typeface="Times New Roman" pitchFamily="18" charset="0"/>
                <a:cs typeface="Times New Roman" pitchFamily="18" charset="0"/>
              </a:rPr>
              <a:t>Спасибо за внимание!</a:t>
            </a:r>
            <a:endParaRPr lang="ru-RU" sz="72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97923026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a:solidFill>
            <a:srgbClr val="92D050"/>
          </a:solidFill>
        </p:spPr>
        <p:txBody>
          <a:bodyPr>
            <a:normAutofit/>
          </a:bodyPr>
          <a:lstStyle/>
          <a:p>
            <a:pPr marL="0" indent="0">
              <a:buNone/>
            </a:pPr>
            <a:r>
              <a:rPr lang="ru-RU" sz="3600" dirty="0" smtClean="0">
                <a:solidFill>
                  <a:schemeClr val="bg1"/>
                </a:solidFill>
              </a:rPr>
              <a:t>.</a:t>
            </a:r>
            <a:endParaRPr lang="ru-RU" sz="3600"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7967923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a:solidFill>
            <a:schemeClr val="accent6">
              <a:lumMod val="20000"/>
              <a:lumOff val="80000"/>
            </a:schemeClr>
          </a:solidFill>
        </p:spPr>
        <p:txBody>
          <a:bodyPr>
            <a:normAutofit fontScale="92500"/>
          </a:bodyPr>
          <a:lstStyle/>
          <a:p>
            <a:pPr marL="0" indent="0" algn="ctr">
              <a:buNone/>
            </a:pPr>
            <a:r>
              <a:rPr lang="ru-RU" b="1" i="0" dirty="0" smtClean="0">
                <a:solidFill>
                  <a:schemeClr val="bg1"/>
                </a:solidFill>
                <a:effectLst/>
                <a:latin typeface="Arial"/>
              </a:rPr>
              <a:t>Кто такие насекомые</a:t>
            </a:r>
          </a:p>
          <a:p>
            <a:pPr indent="254000" algn="just"/>
            <a:r>
              <a:rPr lang="ru-RU" b="1" i="1" dirty="0" smtClean="0">
                <a:solidFill>
                  <a:schemeClr val="bg1"/>
                </a:solidFill>
                <a:effectLst/>
                <a:latin typeface="Arial"/>
              </a:rPr>
              <a:t>И почему они так называются?</a:t>
            </a:r>
          </a:p>
          <a:p>
            <a:pPr indent="254000" algn="just"/>
            <a:r>
              <a:rPr lang="ru-RU" b="1" i="1" dirty="0" smtClean="0">
                <a:solidFill>
                  <a:schemeClr val="bg1"/>
                </a:solidFill>
                <a:effectLst/>
                <a:latin typeface="Arial"/>
              </a:rPr>
              <a:t>Это всем нам хорошо известные бабочки, жуки , стрекозы, кузнечики, пчёлы, комары, мухи, тараканы и многие другие. Тело насекомых состоит из трёх заметно разделённых частей: голова, грудь, брюшко. Всё части тела как бы насечены на сегменты, отсюда и название- насекомых. Все насекомые имеют шесть ножек, одну или две пары перепончатых крылышек и два усика (антенны), размещённые на голове и служащие органами чувств - обоняние и осязание.</a:t>
            </a:r>
          </a:p>
          <a:p>
            <a:endParaRPr lang="ru-RU" dirty="0"/>
          </a:p>
        </p:txBody>
      </p:sp>
    </p:spTree>
    <p:extLst>
      <p:ext uri="{BB962C8B-B14F-4D97-AF65-F5344CB8AC3E}">
        <p14:creationId xmlns:p14="http://schemas.microsoft.com/office/powerpoint/2010/main" xmlns="" val="302091119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a:solidFill>
            <a:schemeClr val="accent3"/>
          </a:solidFill>
        </p:spPr>
        <p:txBody>
          <a:bodyPr>
            <a:normAutofit/>
          </a:bodyPr>
          <a:lstStyle/>
          <a:p>
            <a:pPr marL="0" indent="0">
              <a:buNone/>
            </a:pPr>
            <a:r>
              <a:rPr lang="ru-RU" sz="6000" b="1" dirty="0" smtClean="0">
                <a:solidFill>
                  <a:schemeClr val="bg1"/>
                </a:solidFill>
                <a:latin typeface="Times New Roman" pitchFamily="18" charset="0"/>
                <a:cs typeface="Times New Roman" pitchFamily="18" charset="0"/>
              </a:rPr>
              <a:t>Все</a:t>
            </a:r>
            <a:r>
              <a:rPr lang="ru-RU" sz="6000" b="1" dirty="0">
                <a:solidFill>
                  <a:schemeClr val="bg1"/>
                </a:solidFill>
                <a:latin typeface="Times New Roman" pitchFamily="18" charset="0"/>
                <a:cs typeface="Times New Roman" pitchFamily="18" charset="0"/>
              </a:rPr>
              <a:t>, с кем рядом я жужжала,</a:t>
            </a:r>
            <a:br>
              <a:rPr lang="ru-RU" sz="6000" b="1" dirty="0">
                <a:solidFill>
                  <a:schemeClr val="bg1"/>
                </a:solidFill>
                <a:latin typeface="Times New Roman" pitchFamily="18" charset="0"/>
                <a:cs typeface="Times New Roman" pitchFamily="18" charset="0"/>
              </a:rPr>
            </a:br>
            <a:r>
              <a:rPr lang="ru-RU" sz="6000" b="1" dirty="0">
                <a:solidFill>
                  <a:schemeClr val="bg1"/>
                </a:solidFill>
                <a:latin typeface="Times New Roman" pitchFamily="18" charset="0"/>
                <a:cs typeface="Times New Roman" pitchFamily="18" charset="0"/>
              </a:rPr>
              <a:t>Помнят – у меня есть жало</a:t>
            </a:r>
            <a:br>
              <a:rPr lang="ru-RU" sz="6000" b="1" dirty="0">
                <a:solidFill>
                  <a:schemeClr val="bg1"/>
                </a:solidFill>
                <a:latin typeface="Times New Roman" pitchFamily="18" charset="0"/>
                <a:cs typeface="Times New Roman" pitchFamily="18" charset="0"/>
              </a:rPr>
            </a:br>
            <a:r>
              <a:rPr lang="ru-RU" sz="6000" b="1" dirty="0">
                <a:solidFill>
                  <a:schemeClr val="bg1"/>
                </a:solidFill>
                <a:latin typeface="Times New Roman" pitchFamily="18" charset="0"/>
                <a:cs typeface="Times New Roman" pitchFamily="18" charset="0"/>
              </a:rPr>
              <a:t>И на брюшке полоса,</a:t>
            </a:r>
            <a:br>
              <a:rPr lang="ru-RU" sz="6000" b="1" dirty="0">
                <a:solidFill>
                  <a:schemeClr val="bg1"/>
                </a:solidFill>
                <a:latin typeface="Times New Roman" pitchFamily="18" charset="0"/>
                <a:cs typeface="Times New Roman" pitchFamily="18" charset="0"/>
              </a:rPr>
            </a:br>
            <a:r>
              <a:rPr lang="ru-RU" sz="6000" b="1" dirty="0">
                <a:solidFill>
                  <a:schemeClr val="bg1"/>
                </a:solidFill>
                <a:latin typeface="Times New Roman" pitchFamily="18" charset="0"/>
                <a:cs typeface="Times New Roman" pitchFamily="18" charset="0"/>
              </a:rPr>
              <a:t>Потому что я …(</a:t>
            </a:r>
            <a:r>
              <a:rPr lang="ru-RU" sz="6000" b="1" dirty="0" err="1">
                <a:solidFill>
                  <a:schemeClr val="bg1"/>
                </a:solidFill>
                <a:latin typeface="Times New Roman" pitchFamily="18" charset="0"/>
                <a:cs typeface="Times New Roman" pitchFamily="18" charset="0"/>
              </a:rPr>
              <a:t>асо</a:t>
            </a:r>
            <a:r>
              <a:rPr lang="ru-RU" sz="6000" b="1" dirty="0">
                <a:solidFill>
                  <a:schemeClr val="bg1"/>
                </a:solidFill>
                <a:latin typeface="Times New Roman" pitchFamily="18" charset="0"/>
                <a:cs typeface="Times New Roman" pitchFamily="18" charset="0"/>
              </a:rPr>
              <a:t>)</a:t>
            </a:r>
          </a:p>
          <a:p>
            <a:pPr marL="0" indent="0">
              <a:buNone/>
            </a:pP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xmlns="" val="265675417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solidFill>
            <a:schemeClr val="accent3">
              <a:lumMod val="60000"/>
              <a:lumOff val="40000"/>
            </a:schemeClr>
          </a:solidFill>
          <a:ln>
            <a:noFill/>
          </a:ln>
          <a:effectLst/>
        </p:spPr>
      </p:pic>
    </p:spTree>
    <p:extLst>
      <p:ext uri="{BB962C8B-B14F-4D97-AF65-F5344CB8AC3E}">
        <p14:creationId xmlns:p14="http://schemas.microsoft.com/office/powerpoint/2010/main" xmlns="" val="245117110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a:solidFill>
            <a:schemeClr val="accent3"/>
          </a:solidFill>
        </p:spPr>
        <p:txBody>
          <a:bodyPr>
            <a:noAutofit/>
          </a:bodyPr>
          <a:lstStyle/>
          <a:p>
            <a:pPr marL="0" indent="0">
              <a:buNone/>
            </a:pPr>
            <a:r>
              <a:rPr lang="ru-RU" sz="6000" b="1" dirty="0">
                <a:solidFill>
                  <a:schemeClr val="bg1"/>
                </a:solidFill>
                <a:latin typeface="Times New Roman" pitchFamily="18" charset="0"/>
                <a:cs typeface="Times New Roman" pitchFamily="18" charset="0"/>
              </a:rPr>
              <a:t>Если пил ты чай с медком,</a:t>
            </a:r>
            <a:br>
              <a:rPr lang="ru-RU" sz="6000" b="1" dirty="0">
                <a:solidFill>
                  <a:schemeClr val="bg1"/>
                </a:solidFill>
                <a:latin typeface="Times New Roman" pitchFamily="18" charset="0"/>
                <a:cs typeface="Times New Roman" pitchFamily="18" charset="0"/>
              </a:rPr>
            </a:br>
            <a:r>
              <a:rPr lang="ru-RU" sz="6000" b="1" dirty="0">
                <a:solidFill>
                  <a:schemeClr val="bg1"/>
                </a:solidFill>
                <a:latin typeface="Times New Roman" pitchFamily="18" charset="0"/>
                <a:cs typeface="Times New Roman" pitchFamily="18" charset="0"/>
              </a:rPr>
              <a:t>С ней ты хорошо знаком.</a:t>
            </a:r>
            <a:br>
              <a:rPr lang="ru-RU" sz="6000" b="1" dirty="0">
                <a:solidFill>
                  <a:schemeClr val="bg1"/>
                </a:solidFill>
                <a:latin typeface="Times New Roman" pitchFamily="18" charset="0"/>
                <a:cs typeface="Times New Roman" pitchFamily="18" charset="0"/>
              </a:rPr>
            </a:br>
            <a:r>
              <a:rPr lang="ru-RU" sz="6000" b="1" dirty="0">
                <a:solidFill>
                  <a:schemeClr val="bg1"/>
                </a:solidFill>
                <a:latin typeface="Times New Roman" pitchFamily="18" charset="0"/>
                <a:cs typeface="Times New Roman" pitchFamily="18" charset="0"/>
              </a:rPr>
              <a:t>Много меду собрала</a:t>
            </a:r>
            <a:br>
              <a:rPr lang="ru-RU" sz="6000" b="1" dirty="0">
                <a:solidFill>
                  <a:schemeClr val="bg1"/>
                </a:solidFill>
                <a:latin typeface="Times New Roman" pitchFamily="18" charset="0"/>
                <a:cs typeface="Times New Roman" pitchFamily="18" charset="0"/>
              </a:rPr>
            </a:br>
            <a:r>
              <a:rPr lang="ru-RU" sz="6000" b="1" dirty="0">
                <a:solidFill>
                  <a:schemeClr val="bg1"/>
                </a:solidFill>
                <a:latin typeface="Times New Roman" pitchFamily="18" charset="0"/>
                <a:cs typeface="Times New Roman" pitchFamily="18" charset="0"/>
              </a:rPr>
              <a:t>Работящая …(</a:t>
            </a:r>
            <a:r>
              <a:rPr lang="ru-RU" sz="6000" b="1" dirty="0" err="1">
                <a:solidFill>
                  <a:schemeClr val="bg1"/>
                </a:solidFill>
                <a:latin typeface="Times New Roman" pitchFamily="18" charset="0"/>
                <a:cs typeface="Times New Roman" pitchFamily="18" charset="0"/>
              </a:rPr>
              <a:t>алечп</a:t>
            </a:r>
            <a:r>
              <a:rPr lang="ru-RU" sz="6000" b="1" dirty="0">
                <a:solidFill>
                  <a:schemeClr val="bg1"/>
                </a:solidFill>
                <a:latin typeface="Times New Roman" pitchFamily="18" charset="0"/>
                <a:cs typeface="Times New Roman" pitchFamily="18" charset="0"/>
              </a:rPr>
              <a:t>)</a:t>
            </a:r>
          </a:p>
          <a:p>
            <a:endParaRPr lang="ru-RU" sz="6000" b="1" dirty="0"/>
          </a:p>
        </p:txBody>
      </p:sp>
    </p:spTree>
    <p:extLst>
      <p:ext uri="{BB962C8B-B14F-4D97-AF65-F5344CB8AC3E}">
        <p14:creationId xmlns:p14="http://schemas.microsoft.com/office/powerpoint/2010/main" xmlns="" val="88036756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5763223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a:solidFill>
            <a:srgbClr val="00B050"/>
          </a:solidFill>
        </p:spPr>
        <p:txBody>
          <a:bodyPr>
            <a:normAutofit/>
          </a:bodyPr>
          <a:lstStyle/>
          <a:p>
            <a:pPr marL="0" indent="0">
              <a:buNone/>
            </a:pPr>
            <a:r>
              <a:rPr lang="ru-RU" dirty="0"/>
              <a:t> </a:t>
            </a:r>
            <a:r>
              <a:rPr lang="ru-RU" dirty="0">
                <a:solidFill>
                  <a:schemeClr val="bg1"/>
                </a:solidFill>
              </a:rPr>
              <a:t>Пчёлы приспособились питаться </a:t>
            </a:r>
            <a:r>
              <a:rPr lang="ru-RU" dirty="0">
                <a:solidFill>
                  <a:schemeClr val="bg1"/>
                </a:solidFill>
                <a:hlinkClick r:id="rId2" tooltip="Нектар (сахаристый сок)"/>
              </a:rPr>
              <a:t>нектаром</a:t>
            </a:r>
            <a:r>
              <a:rPr lang="ru-RU" dirty="0">
                <a:solidFill>
                  <a:schemeClr val="bg1"/>
                </a:solidFill>
              </a:rPr>
              <a:t> и </a:t>
            </a:r>
            <a:r>
              <a:rPr lang="ru-RU" dirty="0">
                <a:solidFill>
                  <a:schemeClr val="bg1"/>
                </a:solidFill>
                <a:hlinkClick r:id="rId3" tooltip="Пыльца"/>
              </a:rPr>
              <a:t>пыльцой</a:t>
            </a:r>
            <a:r>
              <a:rPr lang="ru-RU" dirty="0">
                <a:solidFill>
                  <a:schemeClr val="bg1"/>
                </a:solidFill>
              </a:rPr>
              <a:t>, используя нектар главным образом в качестве источника энергии, а пыльцу для получения </a:t>
            </a:r>
            <a:r>
              <a:rPr lang="ru-RU" dirty="0">
                <a:solidFill>
                  <a:schemeClr val="bg1"/>
                </a:solidFill>
                <a:hlinkClick r:id="rId4" tooltip="Белки"/>
              </a:rPr>
              <a:t>белков</a:t>
            </a:r>
            <a:r>
              <a:rPr lang="ru-RU" dirty="0">
                <a:solidFill>
                  <a:schemeClr val="bg1"/>
                </a:solidFill>
              </a:rPr>
              <a:t> и других питательных веществ.</a:t>
            </a:r>
          </a:p>
          <a:p>
            <a:pPr marL="0" indent="0">
              <a:buNone/>
            </a:pPr>
            <a:r>
              <a:rPr lang="ru-RU" dirty="0">
                <a:solidFill>
                  <a:schemeClr val="bg1"/>
                </a:solidFill>
              </a:rPr>
              <a:t>У пчёл длинный </a:t>
            </a:r>
            <a:r>
              <a:rPr lang="ru-RU" dirty="0">
                <a:solidFill>
                  <a:schemeClr val="bg1"/>
                </a:solidFill>
                <a:hlinkClick r:id="rId5" tooltip="Хобот"/>
              </a:rPr>
              <a:t>хоботок</a:t>
            </a:r>
            <a:r>
              <a:rPr lang="ru-RU" dirty="0">
                <a:solidFill>
                  <a:schemeClr val="bg1"/>
                </a:solidFill>
              </a:rPr>
              <a:t>, которым они пользуются для высасывания нектара растений. У них также имеются </a:t>
            </a:r>
            <a:r>
              <a:rPr lang="ru-RU" dirty="0">
                <a:solidFill>
                  <a:schemeClr val="bg1"/>
                </a:solidFill>
                <a:hlinkClick r:id="rId6" tooltip="Усики (биология)"/>
              </a:rPr>
              <a:t>усики</a:t>
            </a:r>
            <a:r>
              <a:rPr lang="ru-RU" dirty="0">
                <a:solidFill>
                  <a:schemeClr val="bg1"/>
                </a:solidFill>
              </a:rPr>
              <a:t> </a:t>
            </a:r>
            <a:r>
              <a:rPr lang="ru-RU" dirty="0" smtClean="0">
                <a:solidFill>
                  <a:schemeClr val="bg1"/>
                </a:solidFill>
              </a:rPr>
              <a:t>Все </a:t>
            </a:r>
            <a:r>
              <a:rPr lang="ru-RU" dirty="0">
                <a:solidFill>
                  <a:schemeClr val="bg1"/>
                </a:solidFill>
              </a:rPr>
              <a:t>пчёлы имеют две пары крыльев, задняя пара по размеру меньше передней; только у нескольких видов у одного пола или касты крылья очень короткие, что делает полёт пчелы трудным или невозможным делом.</a:t>
            </a:r>
          </a:p>
          <a:p>
            <a:pPr marL="0" indent="0">
              <a:buNone/>
            </a:pPr>
            <a:endParaRPr lang="ru-RU" dirty="0"/>
          </a:p>
        </p:txBody>
      </p:sp>
    </p:spTree>
    <p:extLst>
      <p:ext uri="{BB962C8B-B14F-4D97-AF65-F5344CB8AC3E}">
        <p14:creationId xmlns:p14="http://schemas.microsoft.com/office/powerpoint/2010/main" xmlns="" val="155046224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29600" cy="6336704"/>
          </a:xfrm>
          <a:solidFill>
            <a:schemeClr val="accent3">
              <a:lumMod val="75000"/>
            </a:schemeClr>
          </a:solidFill>
        </p:spPr>
        <p:txBody>
          <a:bodyPr>
            <a:noAutofit/>
          </a:bodyPr>
          <a:lstStyle/>
          <a:p>
            <a:pPr marL="0" indent="0">
              <a:lnSpc>
                <a:spcPct val="115000"/>
              </a:lnSpc>
              <a:spcAft>
                <a:spcPts val="1000"/>
              </a:spcAft>
              <a:buNone/>
            </a:pPr>
            <a:r>
              <a:rPr lang="ru-RU" sz="5400" b="1" dirty="0">
                <a:solidFill>
                  <a:schemeClr val="bg1"/>
                </a:solidFill>
                <a:latin typeface="Times New Roman" pitchFamily="18" charset="0"/>
                <a:ea typeface="Calibri"/>
                <a:cs typeface="Times New Roman" pitchFamily="18" charset="0"/>
              </a:rPr>
              <a:t>Он из веточек, из хвои</a:t>
            </a:r>
            <a:br>
              <a:rPr lang="ru-RU" sz="5400" b="1" dirty="0">
                <a:solidFill>
                  <a:schemeClr val="bg1"/>
                </a:solidFill>
                <a:latin typeface="Times New Roman" pitchFamily="18" charset="0"/>
                <a:ea typeface="Calibri"/>
                <a:cs typeface="Times New Roman" pitchFamily="18" charset="0"/>
              </a:rPr>
            </a:br>
            <a:r>
              <a:rPr lang="ru-RU" sz="5400" b="1" dirty="0">
                <a:solidFill>
                  <a:schemeClr val="bg1"/>
                </a:solidFill>
                <a:latin typeface="Times New Roman" pitchFamily="18" charset="0"/>
                <a:ea typeface="Calibri"/>
                <a:cs typeface="Times New Roman" pitchFamily="18" charset="0"/>
              </a:rPr>
              <a:t>Настоящий дом построит</a:t>
            </a:r>
            <a:br>
              <a:rPr lang="ru-RU" sz="5400" b="1" dirty="0">
                <a:solidFill>
                  <a:schemeClr val="bg1"/>
                </a:solidFill>
                <a:latin typeface="Times New Roman" pitchFamily="18" charset="0"/>
                <a:ea typeface="Calibri"/>
                <a:cs typeface="Times New Roman" pitchFamily="18" charset="0"/>
              </a:rPr>
            </a:br>
            <a:r>
              <a:rPr lang="ru-RU" sz="5400" b="1" dirty="0">
                <a:solidFill>
                  <a:schemeClr val="bg1"/>
                </a:solidFill>
                <a:latin typeface="Times New Roman" pitchFamily="18" charset="0"/>
                <a:ea typeface="Calibri"/>
                <a:cs typeface="Times New Roman" pitchFamily="18" charset="0"/>
              </a:rPr>
              <a:t>Без пилы и без гвоздей.</a:t>
            </a:r>
            <a:br>
              <a:rPr lang="ru-RU" sz="5400" b="1" dirty="0">
                <a:solidFill>
                  <a:schemeClr val="bg1"/>
                </a:solidFill>
                <a:latin typeface="Times New Roman" pitchFamily="18" charset="0"/>
                <a:ea typeface="Calibri"/>
                <a:cs typeface="Times New Roman" pitchFamily="18" charset="0"/>
              </a:rPr>
            </a:br>
            <a:r>
              <a:rPr lang="ru-RU" sz="5400" b="1" dirty="0">
                <a:solidFill>
                  <a:schemeClr val="bg1"/>
                </a:solidFill>
                <a:latin typeface="Times New Roman" pitchFamily="18" charset="0"/>
                <a:ea typeface="Calibri"/>
                <a:cs typeface="Times New Roman" pitchFamily="18" charset="0"/>
              </a:rPr>
              <a:t>Кто строитель? …(</a:t>
            </a:r>
            <a:r>
              <a:rPr lang="ru-RU" sz="5400" b="1" dirty="0" err="1">
                <a:solidFill>
                  <a:schemeClr val="bg1"/>
                </a:solidFill>
                <a:latin typeface="Times New Roman" pitchFamily="18" charset="0"/>
                <a:ea typeface="Calibri"/>
                <a:cs typeface="Times New Roman" pitchFamily="18" charset="0"/>
              </a:rPr>
              <a:t>йеварум</a:t>
            </a:r>
            <a:r>
              <a:rPr lang="ru-RU" sz="5400" b="1" dirty="0">
                <a:solidFill>
                  <a:schemeClr val="bg1"/>
                </a:solidFill>
                <a:latin typeface="Times New Roman" pitchFamily="18" charset="0"/>
                <a:ea typeface="Calibri"/>
                <a:cs typeface="Times New Roman" pitchFamily="18" charset="0"/>
              </a:rPr>
              <a:t>).</a:t>
            </a:r>
          </a:p>
          <a:p>
            <a:pPr marL="0" indent="0">
              <a:buNone/>
            </a:pPr>
            <a:endParaRPr lang="ru-RU" sz="6000" dirty="0"/>
          </a:p>
        </p:txBody>
      </p:sp>
    </p:spTree>
    <p:extLst>
      <p:ext uri="{BB962C8B-B14F-4D97-AF65-F5344CB8AC3E}">
        <p14:creationId xmlns:p14="http://schemas.microsoft.com/office/powerpoint/2010/main" xmlns="" val="146290523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111</TotalTime>
  <Words>495</Words>
  <Application>Microsoft Office PowerPoint</Application>
  <PresentationFormat>Экран (4:3)</PresentationFormat>
  <Paragraphs>31</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Слайд 1</vt:lpstr>
      <vt:lpstr>Насекомые Одни из самых древних представителей животного мира. И одновременно самыми многочисленными по видовому разнообразию являются насекомые. </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Насекомые Одни из самых древних представителей животного мира. И одновременно самыми многочисленными по видовому разнообразию являются насекомые. </dc:title>
  <dc:creator>userpk</dc:creator>
  <cp:lastModifiedBy>87</cp:lastModifiedBy>
  <cp:revision>15</cp:revision>
  <dcterms:created xsi:type="dcterms:W3CDTF">2015-11-10T16:33:50Z</dcterms:created>
  <dcterms:modified xsi:type="dcterms:W3CDTF">2015-11-12T03:53:27Z</dcterms:modified>
</cp:coreProperties>
</file>