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58" r:id="rId6"/>
    <p:sldId id="257" r:id="rId7"/>
    <p:sldId id="266" r:id="rId8"/>
    <p:sldId id="259" r:id="rId9"/>
    <p:sldId id="260" r:id="rId10"/>
    <p:sldId id="26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043F-F990-4B3F-9225-F25BE6FCB7F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0A09-1942-4C7D-9AC8-6D7818B15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043F-F990-4B3F-9225-F25BE6FCB7F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0A09-1942-4C7D-9AC8-6D7818B15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043F-F990-4B3F-9225-F25BE6FCB7F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0A09-1942-4C7D-9AC8-6D7818B15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043F-F990-4B3F-9225-F25BE6FCB7F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0A09-1942-4C7D-9AC8-6D7818B15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043F-F990-4B3F-9225-F25BE6FCB7F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0A09-1942-4C7D-9AC8-6D7818B15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043F-F990-4B3F-9225-F25BE6FCB7F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0A09-1942-4C7D-9AC8-6D7818B15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043F-F990-4B3F-9225-F25BE6FCB7F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0A09-1942-4C7D-9AC8-6D7818B15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043F-F990-4B3F-9225-F25BE6FCB7F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0A09-1942-4C7D-9AC8-6D7818B15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043F-F990-4B3F-9225-F25BE6FCB7F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0A09-1942-4C7D-9AC8-6D7818B15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043F-F990-4B3F-9225-F25BE6FCB7F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0A09-1942-4C7D-9AC8-6D7818B15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043F-F990-4B3F-9225-F25BE6FCB7F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0A09-1942-4C7D-9AC8-6D7818B15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043F-F990-4B3F-9225-F25BE6FCB7F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0A09-1942-4C7D-9AC8-6D7818B15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87;&#1086;&#1083;&#1103;&#1088;&#1080;&#1089;\Videos\&#1044;&#1088;&#1091;&#1078;&#1072;&#1090;%20&#1076;&#1077;&#1090;&#1080;%20&#1074;&#1089;&#1077;&#1081;%20&#1079;&#1077;&#1084;&#1083;&#1080;.wm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18" y="0"/>
            <a:ext cx="91500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ru-RU" dirty="0" smtClean="0"/>
              <a:t>Дружат дети всей земли.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Панчук</a:t>
            </a:r>
            <a:r>
              <a:rPr lang="ru-RU" dirty="0" smtClean="0">
                <a:solidFill>
                  <a:schemeClr val="tx1"/>
                </a:solidFill>
              </a:rPr>
              <a:t> Наталья Николаевна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МАДОУ г. Нижневартовска ДС № 68 «Ромашка».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2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285992"/>
            <a:ext cx="2560269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18" y="0"/>
            <a:ext cx="91500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Откуда к нам приехал друг?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афри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750" r="5495"/>
          <a:stretch>
            <a:fillRect/>
          </a:stretch>
        </p:blipFill>
        <p:spPr>
          <a:xfrm>
            <a:off x="1000100" y="1714488"/>
            <a:ext cx="1857388" cy="1285884"/>
          </a:xfrm>
        </p:spPr>
      </p:pic>
      <p:pic>
        <p:nvPicPr>
          <p:cNvPr id="6" name="Рисунок 5" descr="индейц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785926"/>
            <a:ext cx="1816165" cy="1214446"/>
          </a:xfrm>
          <a:prstGeom prst="rect">
            <a:avLst/>
          </a:prstGeom>
        </p:spPr>
      </p:pic>
      <p:pic>
        <p:nvPicPr>
          <p:cNvPr id="7" name="Рисунок 6" descr="инд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1857364"/>
            <a:ext cx="1643042" cy="1092687"/>
          </a:xfrm>
          <a:prstGeom prst="rect">
            <a:avLst/>
          </a:prstGeom>
        </p:spPr>
      </p:pic>
      <p:pic>
        <p:nvPicPr>
          <p:cNvPr id="8" name="Рисунок 7" descr="русски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4286256"/>
            <a:ext cx="1523580" cy="1143008"/>
          </a:xfrm>
          <a:prstGeom prst="rect">
            <a:avLst/>
          </a:prstGeom>
        </p:spPr>
      </p:pic>
      <p:pic>
        <p:nvPicPr>
          <p:cNvPr id="9" name="Рисунок 8" descr="украина.jpg"/>
          <p:cNvPicPr>
            <a:picLocks noChangeAspect="1"/>
          </p:cNvPicPr>
          <p:nvPr/>
        </p:nvPicPr>
        <p:blipFill>
          <a:blip r:embed="rId7" cstate="print"/>
          <a:srcRect l="19271"/>
          <a:stretch>
            <a:fillRect/>
          </a:stretch>
        </p:blipFill>
        <p:spPr>
          <a:xfrm>
            <a:off x="3929058" y="4357694"/>
            <a:ext cx="1378151" cy="1066959"/>
          </a:xfrm>
          <a:prstGeom prst="rect">
            <a:avLst/>
          </a:prstGeom>
        </p:spPr>
      </p:pic>
      <p:pic>
        <p:nvPicPr>
          <p:cNvPr id="10" name="Рисунок 9" descr="япони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4214818"/>
            <a:ext cx="1428760" cy="10715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14348" y="3143248"/>
            <a:ext cx="22717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Африка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3143248"/>
            <a:ext cx="22717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Америка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3143248"/>
            <a:ext cx="22717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Индия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5715016"/>
            <a:ext cx="22717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Россия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5643578"/>
            <a:ext cx="22717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Украина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5643578"/>
            <a:ext cx="22717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Япония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18" y="0"/>
            <a:ext cx="91500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b="1" dirty="0" smtClean="0"/>
              <a:t>ПРО ДРУЖБУ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>Юрий </a:t>
            </a:r>
            <a:r>
              <a:rPr lang="ru-RU" sz="3600" b="1" i="1" dirty="0" err="1" smtClean="0"/>
              <a:t>Энтин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Дружит </a:t>
            </a:r>
            <a:r>
              <a:rPr lang="ru-RU" dirty="0"/>
              <a:t>с солнцем ветерок,</a:t>
            </a:r>
            <a:br>
              <a:rPr lang="ru-RU" dirty="0"/>
            </a:br>
            <a:r>
              <a:rPr lang="ru-RU" dirty="0"/>
              <a:t>А роса – с травою.</a:t>
            </a:r>
            <a:br>
              <a:rPr lang="ru-RU" dirty="0"/>
            </a:br>
            <a:r>
              <a:rPr lang="ru-RU" dirty="0"/>
              <a:t>Дружит с бабочкой цветок,</a:t>
            </a:r>
            <a:br>
              <a:rPr lang="ru-RU" dirty="0"/>
            </a:br>
            <a:r>
              <a:rPr lang="ru-RU" dirty="0"/>
              <a:t>Дружим мы с тобою.</a:t>
            </a:r>
            <a:br>
              <a:rPr lang="ru-RU" dirty="0"/>
            </a:br>
            <a:r>
              <a:rPr lang="ru-RU" dirty="0"/>
              <a:t>Всё с друзьями пополам</a:t>
            </a:r>
            <a:br>
              <a:rPr lang="ru-RU" dirty="0"/>
            </a:br>
            <a:r>
              <a:rPr lang="ru-RU" dirty="0"/>
              <a:t>Поделить мы рады!</a:t>
            </a:r>
            <a:br>
              <a:rPr lang="ru-RU" dirty="0"/>
            </a:br>
            <a:r>
              <a:rPr lang="ru-RU" dirty="0"/>
              <a:t>Только ссориться друзьям</a:t>
            </a:r>
            <a:br>
              <a:rPr lang="ru-RU" dirty="0"/>
            </a:br>
            <a:r>
              <a:rPr lang="ru-RU" dirty="0"/>
              <a:t>Никогда не надо!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18" y="0"/>
            <a:ext cx="91500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Отгадайте загадку.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Радость делит он со мной,</a:t>
            </a:r>
            <a:br>
              <a:rPr lang="ru-RU" dirty="0"/>
            </a:br>
            <a:r>
              <a:rPr lang="ru-RU" dirty="0"/>
              <a:t>За меня всегда горой.</a:t>
            </a:r>
            <a:br>
              <a:rPr lang="ru-RU" dirty="0"/>
            </a:br>
            <a:r>
              <a:rPr lang="ru-RU" dirty="0"/>
              <a:t>Коль беда случится вдруг,</a:t>
            </a:r>
            <a:br>
              <a:rPr lang="ru-RU" dirty="0"/>
            </a:br>
            <a:r>
              <a:rPr lang="ru-RU" dirty="0"/>
              <a:t>Мне поможет верный</a:t>
            </a:r>
            <a:r>
              <a:rPr lang="ru-RU" dirty="0" smtClean="0"/>
              <a:t>...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Мы теперь уж не друзья,</a:t>
            </a:r>
            <a:br>
              <a:rPr lang="ru-RU" dirty="0"/>
            </a:br>
            <a:r>
              <a:rPr lang="ru-RU" dirty="0"/>
              <a:t>Ты ушел, в обиде я.</a:t>
            </a:r>
            <a:br>
              <a:rPr lang="ru-RU" dirty="0"/>
            </a:br>
            <a:r>
              <a:rPr lang="ru-RU" dirty="0"/>
              <a:t>Не на шутку разругались,</a:t>
            </a:r>
            <a:br>
              <a:rPr lang="ru-RU" dirty="0"/>
            </a:br>
            <a:r>
              <a:rPr lang="ru-RU" dirty="0"/>
              <a:t>Друг на друга обозвались,</a:t>
            </a:r>
            <a:br>
              <a:rPr lang="ru-RU" dirty="0"/>
            </a:br>
            <a:r>
              <a:rPr lang="ru-RU" dirty="0"/>
              <a:t>Ну а я теперь грущу.</a:t>
            </a:r>
            <a:br>
              <a:rPr lang="ru-RU" dirty="0"/>
            </a:br>
            <a:r>
              <a:rPr lang="ru-RU" dirty="0"/>
              <a:t>Приходи, тебя прощу.</a:t>
            </a:r>
            <a:br>
              <a:rPr lang="ru-RU" dirty="0"/>
            </a:br>
            <a:r>
              <a:rPr lang="ru-RU" dirty="0"/>
              <a:t>Согласись, ведь из-за вздора</a:t>
            </a:r>
            <a:br>
              <a:rPr lang="ru-RU" dirty="0"/>
            </a:br>
            <a:r>
              <a:rPr lang="ru-RU" dirty="0"/>
              <a:t>Выросла вот эта...</a:t>
            </a:r>
          </a:p>
        </p:txBody>
      </p:sp>
      <p:pic>
        <p:nvPicPr>
          <p:cNvPr id="5" name="Рисунок 4" descr="deti_para_ulybka_druzhba_progulka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71612"/>
            <a:ext cx="1900219" cy="1187637"/>
          </a:xfrm>
          <a:prstGeom prst="rect">
            <a:avLst/>
          </a:prstGeom>
        </p:spPr>
      </p:pic>
      <p:pic>
        <p:nvPicPr>
          <p:cNvPr id="6" name="Рисунок 5" descr="vaikai-pykstasi-605698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786190"/>
            <a:ext cx="1929897" cy="128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9" y="0"/>
            <a:ext cx="91500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14300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Мерилки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85728"/>
            <a:ext cx="4000528" cy="10001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дерись, не дерись,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Ну-ка быстро помирись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1714488"/>
            <a:ext cx="4500594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Хватит нам уже сердиться,</a:t>
            </a:r>
            <a:b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Поскорей давай мириться:</a:t>
            </a:r>
            <a:b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Ты мой друг!</a:t>
            </a:r>
            <a:b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И я твой друг!</a:t>
            </a:r>
            <a:b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Мы обиды все забудем</a:t>
            </a:r>
            <a:b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дружить, как прежде будем!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5072074"/>
            <a:ext cx="442915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ругаться и дразниться</a:t>
            </a:r>
            <a:br>
              <a:rPr lang="ru-RU" sz="2400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нам с тобой мириться!</a:t>
            </a:r>
            <a:br>
              <a:rPr lang="ru-RU" sz="2400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скучно в ссоре жить,</a:t>
            </a:r>
            <a:br>
              <a:rPr lang="ru-RU" sz="2400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 – давай дружить!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1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214554"/>
            <a:ext cx="2062597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ружат дети всей земл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918" y="0"/>
            <a:ext cx="91500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Игра «Живой  круг</a:t>
            </a:r>
            <a:r>
              <a:rPr lang="ru-RU" b="1" i="1" dirty="0" smtClean="0">
                <a:solidFill>
                  <a:srgbClr val="002060"/>
                </a:solidFill>
              </a:rPr>
              <a:t>».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Давайте попробуем построить живой круг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0_2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928934"/>
            <a:ext cx="1627398" cy="1214446"/>
          </a:xfrm>
          <a:prstGeom prst="rect">
            <a:avLst/>
          </a:prstGeom>
        </p:spPr>
      </p:pic>
      <p:pic>
        <p:nvPicPr>
          <p:cNvPr id="6" name="Рисунок 5" descr="9552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928934"/>
            <a:ext cx="1714512" cy="1143008"/>
          </a:xfrm>
          <a:prstGeom prst="rect">
            <a:avLst/>
          </a:prstGeom>
        </p:spPr>
      </p:pic>
      <p:pic>
        <p:nvPicPr>
          <p:cNvPr id="7" name="Рисунок 6" descr="ibpaz_c854a8dd086e8767d13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5000636"/>
            <a:ext cx="1742454" cy="1197032"/>
          </a:xfrm>
          <a:prstGeom prst="rect">
            <a:avLst/>
          </a:prstGeom>
        </p:spPr>
      </p:pic>
      <p:pic>
        <p:nvPicPr>
          <p:cNvPr id="8" name="Рисунок 7" descr="img-20131104095243-819.jpg"/>
          <p:cNvPicPr>
            <a:picLocks noChangeAspect="1"/>
          </p:cNvPicPr>
          <p:nvPr/>
        </p:nvPicPr>
        <p:blipFill>
          <a:blip r:embed="rId6" cstate="print"/>
          <a:srcRect l="12784" r="7954"/>
          <a:stretch>
            <a:fillRect/>
          </a:stretch>
        </p:blipFill>
        <p:spPr>
          <a:xfrm>
            <a:off x="500034" y="5000636"/>
            <a:ext cx="1711285" cy="1214446"/>
          </a:xfrm>
          <a:prstGeom prst="rect">
            <a:avLst/>
          </a:prstGeom>
        </p:spPr>
      </p:pic>
      <p:pic>
        <p:nvPicPr>
          <p:cNvPr id="9" name="Рисунок 8" descr="edinstv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2857496"/>
            <a:ext cx="1857356" cy="1238237"/>
          </a:xfrm>
          <a:prstGeom prst="rect">
            <a:avLst/>
          </a:prstGeom>
        </p:spPr>
      </p:pic>
      <p:pic>
        <p:nvPicPr>
          <p:cNvPr id="10" name="Рисунок 9" descr="красивые-люд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9058" y="4857760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18" y="0"/>
            <a:ext cx="91500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Что такое дружба?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«Дружба </a:t>
            </a:r>
            <a:r>
              <a:rPr lang="ru-RU" dirty="0"/>
              <a:t>– </a:t>
            </a:r>
            <a:r>
              <a:rPr lang="ru-RU" dirty="0" smtClean="0"/>
              <a:t>это….»</a:t>
            </a:r>
            <a:endParaRPr lang="ru-RU" dirty="0"/>
          </a:p>
          <a:p>
            <a:r>
              <a:rPr lang="ru-RU" dirty="0" smtClean="0"/>
              <a:t>«Настоящий </a:t>
            </a:r>
            <a:r>
              <a:rPr lang="ru-RU" dirty="0"/>
              <a:t>друг – это </a:t>
            </a:r>
            <a:r>
              <a:rPr lang="ru-RU" dirty="0" smtClean="0"/>
              <a:t>тот…..»</a:t>
            </a:r>
            <a:endParaRPr lang="ru-RU" dirty="0"/>
          </a:p>
          <a:p>
            <a:r>
              <a:rPr lang="ru-RU" dirty="0" smtClean="0"/>
              <a:t>«Друзья всегда….»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0011-020-Pravo-na-individualno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214818"/>
            <a:ext cx="2119293" cy="1407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18" y="0"/>
            <a:ext cx="91500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Кто живет в России.</a:t>
            </a:r>
            <a:endParaRPr lang="ru-RU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286116" y="1214422"/>
            <a:ext cx="5214974" cy="5143536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3286116" y="1214422"/>
            <a:ext cx="2714644" cy="2643206"/>
          </a:xfrm>
          <a:custGeom>
            <a:avLst/>
            <a:gdLst/>
            <a:ahLst/>
            <a:cxnLst>
              <a:cxn ang="0">
                <a:pos x="2475" y="0"/>
              </a:cxn>
              <a:cxn ang="0">
                <a:pos x="2475" y="2520"/>
              </a:cxn>
              <a:cxn ang="0">
                <a:pos x="0" y="2520"/>
              </a:cxn>
              <a:cxn ang="0">
                <a:pos x="0" y="2235"/>
              </a:cxn>
              <a:cxn ang="0">
                <a:pos x="0" y="2010"/>
              </a:cxn>
              <a:cxn ang="0">
                <a:pos x="90" y="1845"/>
              </a:cxn>
              <a:cxn ang="0">
                <a:pos x="195" y="1485"/>
              </a:cxn>
              <a:cxn ang="0">
                <a:pos x="390" y="1125"/>
              </a:cxn>
              <a:cxn ang="0">
                <a:pos x="630" y="810"/>
              </a:cxn>
              <a:cxn ang="0">
                <a:pos x="885" y="540"/>
              </a:cxn>
              <a:cxn ang="0">
                <a:pos x="1140" y="345"/>
              </a:cxn>
              <a:cxn ang="0">
                <a:pos x="1575" y="135"/>
              </a:cxn>
              <a:cxn ang="0">
                <a:pos x="1995" y="0"/>
              </a:cxn>
              <a:cxn ang="0">
                <a:pos x="2475" y="0"/>
              </a:cxn>
            </a:cxnLst>
            <a:rect l="0" t="0" r="r" b="b"/>
            <a:pathLst>
              <a:path w="2475" h="2520">
                <a:moveTo>
                  <a:pt x="2475" y="0"/>
                </a:moveTo>
                <a:lnTo>
                  <a:pt x="2475" y="2520"/>
                </a:lnTo>
                <a:lnTo>
                  <a:pt x="0" y="2520"/>
                </a:lnTo>
                <a:lnTo>
                  <a:pt x="0" y="2235"/>
                </a:lnTo>
                <a:lnTo>
                  <a:pt x="0" y="2010"/>
                </a:lnTo>
                <a:lnTo>
                  <a:pt x="90" y="1845"/>
                </a:lnTo>
                <a:lnTo>
                  <a:pt x="195" y="1485"/>
                </a:lnTo>
                <a:lnTo>
                  <a:pt x="390" y="1125"/>
                </a:lnTo>
                <a:lnTo>
                  <a:pt x="630" y="810"/>
                </a:lnTo>
                <a:lnTo>
                  <a:pt x="885" y="540"/>
                </a:lnTo>
                <a:lnTo>
                  <a:pt x="1140" y="345"/>
                </a:lnTo>
                <a:lnTo>
                  <a:pt x="1575" y="135"/>
                </a:lnTo>
                <a:lnTo>
                  <a:pt x="1995" y="0"/>
                </a:lnTo>
                <a:lnTo>
                  <a:pt x="247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Содержимое 9" descr="vopro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00826" y="3857628"/>
            <a:ext cx="1400172" cy="1400172"/>
          </a:xfrm>
        </p:spPr>
      </p:pic>
      <p:pic>
        <p:nvPicPr>
          <p:cNvPr id="11" name="Содержимое 9" descr="vopr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071678"/>
            <a:ext cx="1400172" cy="1400172"/>
          </a:xfrm>
          <a:prstGeom prst="rect">
            <a:avLst/>
          </a:prstGeom>
        </p:spPr>
      </p:pic>
      <p:pic>
        <p:nvPicPr>
          <p:cNvPr id="12" name="Содержимое 8" descr="0_1e72e7_d6fb06d_XL.jpg"/>
          <p:cNvPicPr>
            <a:picLocks noChangeAspect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>
          <a:xfrm>
            <a:off x="6786578" y="3786190"/>
            <a:ext cx="1262156" cy="1785950"/>
          </a:xfrm>
          <a:prstGeom prst="rect">
            <a:avLst/>
          </a:prstGeom>
        </p:spPr>
      </p:pic>
      <p:pic>
        <p:nvPicPr>
          <p:cNvPr id="13" name="Рисунок 12" descr="3918942-1106cda50cad2bbb.jpg"/>
          <p:cNvPicPr>
            <a:picLocks noChangeAspect="1"/>
          </p:cNvPicPr>
          <p:nvPr/>
        </p:nvPicPr>
        <p:blipFill>
          <a:blip r:embed="rId5"/>
          <a:srcRect r="51563"/>
          <a:stretch>
            <a:fillRect/>
          </a:stretch>
        </p:blipFill>
        <p:spPr>
          <a:xfrm>
            <a:off x="4286248" y="2071678"/>
            <a:ext cx="975792" cy="1422769"/>
          </a:xfrm>
          <a:prstGeom prst="rect">
            <a:avLst/>
          </a:prstGeom>
        </p:spPr>
      </p:pic>
      <p:pic>
        <p:nvPicPr>
          <p:cNvPr id="14" name="Рисунок 13" descr="4944096_img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2071678"/>
            <a:ext cx="928694" cy="1401046"/>
          </a:xfrm>
          <a:prstGeom prst="rect">
            <a:avLst/>
          </a:prstGeom>
        </p:spPr>
      </p:pic>
      <p:pic>
        <p:nvPicPr>
          <p:cNvPr id="15" name="Рисунок 14" descr="73666855.jpg"/>
          <p:cNvPicPr>
            <a:picLocks noChangeAspect="1"/>
          </p:cNvPicPr>
          <p:nvPr/>
        </p:nvPicPr>
        <p:blipFill>
          <a:blip r:embed="rId7" cstate="print"/>
          <a:srcRect r="50940"/>
          <a:stretch>
            <a:fillRect/>
          </a:stretch>
        </p:blipFill>
        <p:spPr>
          <a:xfrm>
            <a:off x="4286248" y="2143116"/>
            <a:ext cx="928694" cy="1335518"/>
          </a:xfrm>
          <a:prstGeom prst="rect">
            <a:avLst/>
          </a:prstGeom>
        </p:spPr>
      </p:pic>
      <p:pic>
        <p:nvPicPr>
          <p:cNvPr id="16" name="Рисунок 15" descr="94563571_img022.jpg"/>
          <p:cNvPicPr>
            <a:picLocks noChangeAspect="1"/>
          </p:cNvPicPr>
          <p:nvPr/>
        </p:nvPicPr>
        <p:blipFill>
          <a:blip r:embed="rId8" cstate="print"/>
          <a:srcRect r="50804"/>
          <a:stretch>
            <a:fillRect/>
          </a:stretch>
        </p:blipFill>
        <p:spPr>
          <a:xfrm>
            <a:off x="4357686" y="2071678"/>
            <a:ext cx="928694" cy="1334893"/>
          </a:xfrm>
          <a:prstGeom prst="rect">
            <a:avLst/>
          </a:prstGeom>
        </p:spPr>
      </p:pic>
      <p:pic>
        <p:nvPicPr>
          <p:cNvPr id="17" name="Рисунок 16" descr="94563576_large_img025.jpg"/>
          <p:cNvPicPr>
            <a:picLocks noChangeAspect="1"/>
          </p:cNvPicPr>
          <p:nvPr/>
        </p:nvPicPr>
        <p:blipFill>
          <a:blip r:embed="rId9" cstate="print"/>
          <a:srcRect l="51607"/>
          <a:stretch>
            <a:fillRect/>
          </a:stretch>
        </p:blipFill>
        <p:spPr>
          <a:xfrm>
            <a:off x="4286248" y="2071678"/>
            <a:ext cx="1000132" cy="1461448"/>
          </a:xfrm>
          <a:prstGeom prst="rect">
            <a:avLst/>
          </a:prstGeom>
        </p:spPr>
      </p:pic>
      <p:pic>
        <p:nvPicPr>
          <p:cNvPr id="18" name="Рисунок 17" descr="94563570_img021.jpg"/>
          <p:cNvPicPr>
            <a:picLocks noChangeAspect="1"/>
          </p:cNvPicPr>
          <p:nvPr/>
        </p:nvPicPr>
        <p:blipFill>
          <a:blip r:embed="rId10" cstate="print"/>
          <a:srcRect r="50804"/>
          <a:stretch>
            <a:fillRect/>
          </a:stretch>
        </p:blipFill>
        <p:spPr>
          <a:xfrm>
            <a:off x="4357686" y="2071678"/>
            <a:ext cx="894583" cy="1285862"/>
          </a:xfrm>
          <a:prstGeom prst="rect">
            <a:avLst/>
          </a:prstGeom>
        </p:spPr>
      </p:pic>
      <p:pic>
        <p:nvPicPr>
          <p:cNvPr id="19" name="Рисунок 18" descr="94563569_img020.jpg"/>
          <p:cNvPicPr>
            <a:picLocks noChangeAspect="1"/>
          </p:cNvPicPr>
          <p:nvPr/>
        </p:nvPicPr>
        <p:blipFill>
          <a:blip r:embed="rId11" cstate="print"/>
          <a:srcRect r="50804"/>
          <a:stretch>
            <a:fillRect/>
          </a:stretch>
        </p:blipFill>
        <p:spPr>
          <a:xfrm>
            <a:off x="4357686" y="2071678"/>
            <a:ext cx="928694" cy="1334893"/>
          </a:xfrm>
          <a:prstGeom prst="rect">
            <a:avLst/>
          </a:prstGeom>
        </p:spPr>
      </p:pic>
      <p:pic>
        <p:nvPicPr>
          <p:cNvPr id="20" name="Рисунок 19" descr="94563572_large_img023.jpg"/>
          <p:cNvPicPr>
            <a:picLocks noChangeAspect="1"/>
          </p:cNvPicPr>
          <p:nvPr/>
        </p:nvPicPr>
        <p:blipFill>
          <a:blip r:embed="rId12" cstate="print"/>
          <a:srcRect r="50804"/>
          <a:stretch>
            <a:fillRect/>
          </a:stretch>
        </p:blipFill>
        <p:spPr>
          <a:xfrm>
            <a:off x="4572000" y="1928802"/>
            <a:ext cx="928694" cy="1334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7.03053E-6 C -0.01163 -0.00346 -0.01423 0.00671 -0.02308 0.01851 C -0.03194 0.0303 -0.04097 0.04857 -0.04913 0.06152 C -0.0519 0.06592 -0.0559 0.06915 -0.0585 0.07378 C -0.06371 0.08326 -0.06736 0.09089 -0.07534 0.09644 C -0.08003 0.10662 -0.08437 0.11541 -0.08923 0.12512 C -0.09045 0.12767 -0.09079 0.1309 -0.09218 0.13322 C -0.09496 0.13784 -0.09895 0.14108 -0.10156 0.1457 C -0.10312 0.14848 -0.10468 0.15102 -0.10607 0.1538 C -0.121 0.18201 -0.13385 0.21092 -0.15225 0.23567 C -0.16302 0.25001 -0.17482 0.2618 -0.18767 0.27267 C -0.18975 0.27452 -0.19166 0.27706 -0.19374 0.27891 C -0.19826 0.28308 -0.20763 0.29117 -0.20763 0.29117 C -0.21128 0.29834 -0.21527 0.30204 -0.21996 0.30759 C -0.22326 0.31152 -0.22604 0.31569 -0.22916 0.31985 C -0.23072 0.32193 -0.23385 0.32586 -0.23385 0.32586 C -0.23697 0.33858 -0.2342 0.33049 -0.24618 0.34644 C -0.2519 0.35408 -0.2559 0.36495 -0.26145 0.37304 C -0.26145 0.37304 -0.27395 0.38969 -0.2769 0.39362 C -0.27899 0.3964 -0.28298 0.40172 -0.28298 0.40172 C -0.28611 0.41444 -0.28333 0.40634 -0.29531 0.4223 C -0.29791 0.42577 -0.29895 0.43109 -0.30156 0.43456 C -0.30798 0.44311 -0.31371 0.45283 -0.31996 0.46115 C -0.3269 0.4704 -0.33628 0.4748 -0.34305 0.48382 " pathEditMode="relative" ptsTypes="fffffffffffffffffffffff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0222E-6 C -0.0026 0.00348 -0.00451 0.00787 -0.00764 0.01041 C -0.00989 0.01226 -0.01285 0.01134 -0.01528 0.0125 C -0.01753 0.01342 -0.01944 0.01527 -0.02153 0.01643 C -0.02448 0.01805 -0.0276 0.01943 -0.03073 0.02059 C -0.03993 0.02406 -0.0401 0.02152 -0.05069 0.02683 C -0.05746 0.03029 -0.06354 0.0347 -0.07066 0.03701 C -0.07604 0.04187 -0.08177 0.04372 -0.08767 0.04719 C -0.09757 0.0532 -0.10781 0.05991 -0.1184 0.06361 C -0.12517 0.06962 -0.13281 0.06939 -0.13993 0.07378 C -0.15243 0.08141 -0.16476 0.08812 -0.17691 0.09645 C -0.18281 0.10038 -0.18958 0.10246 -0.19531 0.10662 C -0.21319 0.1198 -0.22917 0.1427 -0.24913 0.14964 C -0.2566 0.15958 -0.2651 0.17068 -0.27378 0.17831 C -0.27986 0.19057 -0.28455 0.20468 -0.29236 0.21532 C -0.30538 0.23289 -0.3191 0.24885 -0.33229 0.26643 C -0.33611 0.27152 -0.33732 0.28285 -0.33993 0.28909 C -0.34496 0.30089 -0.35173 0.31384 -0.35851 0.32401 C -0.36354 0.33164 -0.36892 0.33858 -0.37378 0.34645 C -0.375 0.3483 -0.37604 0.35038 -0.37691 0.35269 C -0.3776 0.35454 -0.37743 0.35708 -0.37847 0.3587 C -0.39184 0.38067 -0.38437 0.36749 -0.39531 0.3772 C -0.40312 0.38414 -0.40694 0.39039 -0.41389 0.39964 C -0.4309 0.4223 -0.41441 0.4038 -0.42153 0.41814 C -0.42274 0.42045 -0.42482 0.42184 -0.42604 0.42438 C -0.42847 0.42947 -0.43021 0.43525 -0.43229 0.4408 C -0.4368 0.45283 -0.45 0.46023 -0.45694 0.46948 C -0.45746 0.47156 -0.45798 0.47341 -0.45851 0.47549 C -0.45903 0.47757 -0.45989 0.48174 -0.45989 0.48174 " pathEditMode="relative" ptsTypes="ffffffffffffffffffffffffffff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02683E-6 C -0.01893 0.00185 -0.03803 0.00439 -0.05695 0.00624 C -0.07848 0.0111 -0.09862 0.02312 -0.11997 0.02891 C -0.12882 0.03122 -0.13664 0.03885 -0.14462 0.04324 C -0.14757 0.04486 -0.16025 0.04694 -0.16146 0.04718 C -0.17205 0.0518 -0.18091 0.05666 -0.19219 0.05943 C -0.20122 0.06545 -0.2099 0.06799 -0.21997 0.06984 C -0.24254 0.07978 -0.26459 0.09297 -0.28768 0.1006 C -0.29271 0.10499 -0.2974 0.10823 -0.30313 0.11077 C -0.31059 0.11725 -0.31928 0.12164 -0.32605 0.12928 C -0.33559 0.14015 -0.34775 0.15587 -0.3599 0.16003 C -0.36476 0.16628 -0.37032 0.16882 -0.37535 0.17437 C -0.38803 0.18825 -0.39775 0.20814 -0.41389 0.21531 C -0.42066 0.22225 -0.4257 0.23011 -0.43386 0.23381 C -0.43907 0.24075 -0.44549 0.24514 -0.4507 0.25208 " pathEditMode="relative" ptsTypes="ffffffffffffff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139 C -0.0257 -0.0118 -0.02292 -0.00856 -0.05903 -0.00694 C -0.06962 -0.00486 -0.08021 -0.00324 -0.09097 -0.00139 C -0.10799 0.0067 -0.08872 -0.00162 -0.10764 0.00393 C -0.1165 0.00647 -0.125 0.01156 -0.13351 0.01503 C -0.14601 0.03006 -0.16372 0.03677 -0.17431 0.05504 C -0.18038 0.06545 -0.17587 0.05828 -0.18802 0.07308 C -0.18959 0.07493 -0.19254 0.07863 -0.19254 0.07886 C -0.19549 0.08927 -0.20799 0.10407 -0.21372 0.11494 C -0.21754 0.13298 -0.22656 0.14731 -0.23334 0.16397 C -0.23629 0.17113 -0.23802 0.18755 -0.23802 0.18779 C -0.23854 0.1938 -0.23837 0.20004 -0.23959 0.20582 C -0.23993 0.20814 -0.24202 0.20929 -0.24254 0.21138 C -0.24497 0.22016 -0.24375 0.22965 -0.24549 0.23866 C -0.24636 0.24329 -0.24896 0.24722 -0.25018 0.25138 C -0.25174 0.26711 -0.25174 0.26087 -0.25174 0.26965 " pathEditMode="relative" rAng="0" ptsTypes="fffffffffffffff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08603E-6 C -0.00104 0.00208 -0.00122 0.00601 -0.00295 0.00601 C -0.01945 0.00693 -0.14757 -0.00186 -0.15695 -0.00209 C -0.22587 -0.00694 -0.2849 -0.00509 -0.35851 -0.00417 C -0.36111 -0.00347 -0.36372 -0.00324 -0.36615 -0.00209 C -0.36788 -0.00116 -0.36892 0.00115 -0.37066 0.00208 C -0.375 0.00439 -0.37986 0.00462 -0.38455 0.00601 C -0.3908 0.01156 -0.39809 0.01364 -0.40451 0.0185 C -0.40712 0.02035 -0.41493 0.02752 -0.4184 0.03075 C -0.42049 0.03283 -0.42292 0.03422 -0.42465 0.03677 C -0.42622 0.03886 -0.42743 0.04116 -0.42917 0.04301 C -0.43212 0.04602 -0.43837 0.0511 -0.43837 0.0511 " pathEditMode="relative" ptsTypes="fffffffffff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24514E-6 C -0.00052 -0.00278 -2.5E-6 -0.00625 -0.00156 -0.0081 C -0.00365 -0.01042 -0.00677 -0.0088 -0.0092 -0.01018 C -0.03004 -0.02314 -0.00816 -0.01573 -0.02604 -0.02059 C -0.04254 -0.03655 -0.0691 -0.03609 -0.08767 -0.03678 C -0.10712 -0.03771 -0.12674 -0.03817 -0.14618 -0.03886 C -0.17795 -0.03747 -0.20972 -0.03678 -0.24149 -0.03493 C -0.25139 -0.03447 -0.26059 -0.0303 -0.26771 -0.02059 C -0.28108 -0.00209 -0.29809 0.01179 -0.31389 0.02659 C -0.31736 0.02982 -0.31944 0.03561 -0.32309 0.03884 C -0.32622 0.04162 -0.32917 0.04439 -0.33229 0.04717 C -0.33403 0.04879 -0.33698 0.05318 -0.33698 0.05318 " pathEditMode="relative" ptsTypes="fffffffffff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503 C -0.01319 -0.03029 -0.025 -0.03954 -0.04305 -0.04625 C -0.05781 -0.05735 -0.03559 -0.04139 -0.0559 -0.0518 C -0.05816 -0.05319 -0.05972 -0.05596 -0.06215 -0.05735 C -0.06753 -0.0599 -0.07725 -0.06152 -0.08298 -0.0629 C -0.09253 -0.06845 -0.10451 -0.07262 -0.11475 -0.07562 C -0.11996 -0.07724 -0.12534 -0.07817 -0.13055 -0.07932 C -0.13333 -0.08002 -0.13871 -0.0814 -0.13871 -0.08117 C -0.15434 -0.08996 -0.17256 -0.09343 -0.18958 -0.09597 C -0.19756 -0.09713 -0.21354 -0.09944 -0.21354 -0.09944 C -0.22552 -0.10661 -0.23298 -0.10731 -0.24687 -0.10892 C -0.25677 -0.11424 -0.26649 -0.1154 -0.27725 -0.11794 C -0.29566 -0.12673 -0.31527 -0.13182 -0.33472 -0.13645 C -0.3401 -0.13945 -0.34479 -0.14338 -0.35052 -0.14547 C -0.37447 -0.145 -0.39826 -0.14547 -0.42222 -0.14361 C -0.42465 -0.14361 -0.42621 -0.14061 -0.42847 -0.13991 C -0.43368 -0.13876 -0.44444 -0.13806 -0.44444 -0.13783 " pathEditMode="relative" rAng="0" ptsTypes="ffffffffffffffff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9584E-6 C -0.00104 0.02775 0.0007 0.06521 -0.01232 0.09019 C -0.01406 0.0969 -0.01458 0.1043 -0.01701 0.11077 C -0.01857 0.11494 -0.02534 0.13066 -0.02777 0.13529 C -0.03021 0.14523 -0.0342 0.15495 -0.03854 0.16397 C -0.04097 0.16882 -0.04618 0.1783 -0.04618 0.1783 C -0.04809 0.18617 -0.05208 0.18987 -0.05538 0.19681 C -0.05781 0.20953 -0.06597 0.21693 -0.06927 0.22965 C -0.07205 0.24005 -0.07725 0.24884 -0.08159 0.25832 C -0.08576 0.26734 -0.08732 0.27636 -0.09236 0.28492 C -0.09652 0.30157 -0.09027 0.2796 -0.09843 0.29718 C -0.1 0.30041 -0.10017 0.30434 -0.10156 0.30758 C -0.10659 0.31961 -0.11389 0.33117 -0.11996 0.34227 C -0.12309 0.35499 -0.1309 0.36679 -0.13698 0.37719 C -0.14132 0.38459 -0.14496 0.39246 -0.15087 0.39755 C -0.15191 0.39963 -0.15295 0.40148 -0.15382 0.40379 C -0.15451 0.40587 -0.15451 0.40818 -0.15538 0.41003 C -0.15712 0.41443 -0.16041 0.41767 -0.16163 0.42229 C -0.16215 0.42437 -0.16232 0.42669 -0.16319 0.4283 C -0.16701 0.43547 -0.17309 0.44149 -0.17691 0.44889 C -0.18455 0.46299 -0.18906 0.47941 -0.19843 0.4919 " pathEditMode="relative" ptsTypes="ffffffffffffffffffff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18" y="0"/>
            <a:ext cx="91500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 о дружбе.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Без друга в жизни туго.</a:t>
            </a:r>
          </a:p>
          <a:p>
            <a:r>
              <a:rPr lang="ru-RU" dirty="0"/>
              <a:t>Будете друг за дружку держаться - можете ничего не бояться.</a:t>
            </a:r>
          </a:p>
          <a:p>
            <a:r>
              <a:rPr lang="ru-RU" dirty="0"/>
              <a:t>Вещь хороша, когда новая, а друг - когда старый. </a:t>
            </a:r>
          </a:p>
          <a:p>
            <a:r>
              <a:rPr lang="ru-RU" dirty="0"/>
              <a:t>Друга ищи, а найдёшь - береги.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18" y="0"/>
            <a:ext cx="91500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Какой жест обозначает дружбу?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0_76b91_fc50615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2214554"/>
            <a:ext cx="171048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014-03-11-04.jpg"/>
          <p:cNvPicPr>
            <a:picLocks noChangeAspect="1"/>
          </p:cNvPicPr>
          <p:nvPr/>
        </p:nvPicPr>
        <p:blipFill>
          <a:blip r:embed="rId4" cstate="print"/>
          <a:srcRect l="19177" r="21013"/>
          <a:stretch>
            <a:fillRect/>
          </a:stretch>
        </p:blipFill>
        <p:spPr>
          <a:xfrm>
            <a:off x="4071934" y="2143116"/>
            <a:ext cx="1369452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5570411.jpg"/>
          <p:cNvPicPr>
            <a:picLocks noChangeAspect="1"/>
          </p:cNvPicPr>
          <p:nvPr/>
        </p:nvPicPr>
        <p:blipFill>
          <a:blip r:embed="rId5" cstate="print"/>
          <a:srcRect l="7594" r="3812"/>
          <a:stretch>
            <a:fillRect/>
          </a:stretch>
        </p:blipFill>
        <p:spPr>
          <a:xfrm>
            <a:off x="6786578" y="2000240"/>
            <a:ext cx="1518058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rukopozhatie_1600x1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1973" y="4357694"/>
            <a:ext cx="1619262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zhest_ruka_chelovek_emocii_kruto_1600x1200.jpg"/>
          <p:cNvPicPr>
            <a:picLocks noChangeAspect="1"/>
          </p:cNvPicPr>
          <p:nvPr/>
        </p:nvPicPr>
        <p:blipFill>
          <a:blip r:embed="rId7" cstate="print"/>
          <a:srcRect l="7692"/>
          <a:stretch>
            <a:fillRect/>
          </a:stretch>
        </p:blipFill>
        <p:spPr>
          <a:xfrm>
            <a:off x="3819154" y="4380018"/>
            <a:ext cx="1467226" cy="1192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твердость_решения.jpg"/>
          <p:cNvPicPr>
            <a:picLocks noChangeAspect="1"/>
          </p:cNvPicPr>
          <p:nvPr/>
        </p:nvPicPr>
        <p:blipFill>
          <a:blip r:embed="rId8" cstate="print"/>
          <a:srcRect r="10000"/>
          <a:stretch>
            <a:fillRect/>
          </a:stretch>
        </p:blipFill>
        <p:spPr>
          <a:xfrm>
            <a:off x="6715140" y="4452944"/>
            <a:ext cx="1428760" cy="1190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2500298" y="307181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2" name="Овал 11"/>
          <p:cNvSpPr/>
          <p:nvPr/>
        </p:nvSpPr>
        <p:spPr>
          <a:xfrm>
            <a:off x="5357818" y="307181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8215338" y="307181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4" name="Овал 13"/>
          <p:cNvSpPr/>
          <p:nvPr/>
        </p:nvSpPr>
        <p:spPr>
          <a:xfrm>
            <a:off x="642910" y="542926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3714744" y="542926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6" name="Овал 15"/>
          <p:cNvSpPr/>
          <p:nvPr/>
        </p:nvSpPr>
        <p:spPr>
          <a:xfrm>
            <a:off x="6715140" y="550070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138</Words>
  <Application>Microsoft Office PowerPoint</Application>
  <PresentationFormat>Экран (4:3)</PresentationFormat>
  <Paragraphs>38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Дружат дети всей земли.</vt:lpstr>
      <vt:lpstr>Отгадайте загадку.</vt:lpstr>
      <vt:lpstr>Мерилки.</vt:lpstr>
      <vt:lpstr>Слайд 4</vt:lpstr>
      <vt:lpstr>Игра «Живой  круг».  Давайте попробуем построить живой круг</vt:lpstr>
      <vt:lpstr>Что такое дружба?</vt:lpstr>
      <vt:lpstr>Кто живет в России.</vt:lpstr>
      <vt:lpstr>Пословицы о дружбе.</vt:lpstr>
      <vt:lpstr>Какой жест обозначает дружбу?</vt:lpstr>
      <vt:lpstr>Откуда к нам приехал друг?</vt:lpstr>
      <vt:lpstr>  ПРО ДРУЖБУ Юрий Энтин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полярис</dc:creator>
  <cp:lastModifiedBy>полярис</cp:lastModifiedBy>
  <cp:revision>18</cp:revision>
  <dcterms:created xsi:type="dcterms:W3CDTF">2015-10-17T14:32:11Z</dcterms:created>
  <dcterms:modified xsi:type="dcterms:W3CDTF">2015-11-14T18:57:33Z</dcterms:modified>
</cp:coreProperties>
</file>