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989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508B9-C2BE-46C8-BD4F-5938899532DB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9475-EDFD-4822-ADBE-B974037B2F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738B7-0FBA-49EB-A5C7-830C38DE5B77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CE92E-4BBE-4965-BF0D-E9EBBFA29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C00AE-C34C-4F60-9159-5F5B9EC3DCE3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5C3C5-0364-4404-8106-8EF87E3497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15555-AD44-49DB-AA24-627F057ED4D1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45ED8-EB58-43D5-86F5-84639AEC14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D4E92-88F2-47E4-9708-E6D33C647E12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AD4E5-C388-4447-AAF5-BEBE425206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D87D0-DA80-4507-81AD-D61C4ACB2F54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517F6-1BC3-458F-9F92-4D2A02EB2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1D49C-F9A8-4134-B394-8986997E10BC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C8609-56B9-4E31-9B17-5440BDA0D0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2CBDA-DAE7-4538-B7CC-BC388A175EC1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CB487-2460-4C75-A3B4-5EAAFC905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CE44E-69C5-4A82-8E59-EB081F9F1362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CD2A0-1D88-4766-9364-351850A64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33A9D-B1B1-412E-82E5-6E6435F967A7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4DA76-90F7-4E66-B248-34B41F75E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0B5C9-C8E1-4F86-B7D7-A0531306E9B8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D1874-61F4-4423-BA4A-C2CB33CA17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A283B30-C793-407E-BB32-26C524DE0A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Ramochky_narod_ru2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272808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Возрастные 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детей 6-7 </a:t>
            </a:r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Подготовительная группа № 2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3315" name="Рисунок 6" descr="9c992e37dcb44c875ec252d0bb9dbf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84763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388" y="260350"/>
            <a:ext cx="87201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Выстроить режим дня для ребенка таким образом,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оставалось время на отдых, игры, прогулки.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Понимать, что познавательная мотивация именно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радикальнее всего истребляется скукой,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долженствованием, принуждением. По возможности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организовать для ребенка интересный и увлекательный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процесс.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3555" name="Рисунок 7" descr="ptenchikroz1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755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13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781300"/>
            <a:ext cx="5005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lite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5829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Понимать, что желание ребенка стать школьником не всегда означает реальную возможность выполнять все соответствующие этой роли обязанности. Поэтому, важно помогать ребенку освоить новый для него уровень самостоятельности, постепенно уходя от гиперконтроля и избыточной опеки, предоставляя ему все больше свободы. </a:t>
            </a:r>
          </a:p>
        </p:txBody>
      </p:sp>
      <p:pic>
        <p:nvPicPr>
          <p:cNvPr id="6" name="Рисунок 5" descr="284_3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434816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3b79bb89fd4298bb6ff2fd106001da7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24400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629285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0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9285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no-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141663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Осознавать, что любые ваши оценки в адрес ребенка создают его представление о себе, влияют на его самооценку. Если ожидания и оценки родителей не соответствуют возрастным и личностным особенностям ребенка, его самооценка окажется неадекватной (заниженной или завышенной). Ваши негативные оценки могут сформировать у него представление о себе как человеке недостойном, плохом, неспособном справляться с трудностями или неудачами. По возможности избегайте заключений о личности ребенка в целом, оценивайте лишь его действие или поступок. </a:t>
            </a:r>
          </a:p>
        </p:txBody>
      </p:sp>
      <p:pic>
        <p:nvPicPr>
          <p:cNvPr id="6" name="Рисунок 5" descr="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1925"/>
            <a:ext cx="38401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xz2km8qa2oouy2b8wqu989wep22gz0n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Спрашивать мнение самого ребенка о результатах его труда. Сильная зависимость от внешней оценки делает ребенка тревожным и неуверенным в себе. Умение самому оценивать свою деятельность создает мотивацию стремления, в противовес мотивации избегания. </a:t>
            </a:r>
          </a:p>
        </p:txBody>
      </p:sp>
      <p:pic>
        <p:nvPicPr>
          <p:cNvPr id="26627" name="Рисунок 5" descr="animated_cartoon_004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0526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Еще до того, как ребенок пойдет в школу, осознать, что успехи или неудачи ребенка в процессе учебы не есть показатель его успешности в будущем. Школьное обучение лишь отражает способность ребенка справляться с учебной ситуацией, но не является однозначным показателем его личностной реализованности. </a:t>
            </a:r>
          </a:p>
        </p:txBody>
      </p:sp>
      <p:pic>
        <p:nvPicPr>
          <p:cNvPr id="6" name="Рисунок 5" descr="a1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21786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2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609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predmety_raznie03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900" y="50419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4156"/>
          </a:xfrm>
        </p:spPr>
        <p:txBody>
          <a:bodyPr/>
          <a:lstStyle/>
          <a:p>
            <a:r>
              <a:rPr lang="ru-RU" sz="2000" dirty="0" smtClean="0"/>
              <a:t>Целевые ориентиры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● ребёнок проявляет </a:t>
            </a:r>
            <a:r>
              <a:rPr lang="ru-RU" sz="1800" b="1" i="1" dirty="0"/>
              <a:t>инициативность </a:t>
            </a:r>
            <a:r>
              <a:rPr lang="ru-RU" sz="1800" dirty="0"/>
              <a:t>и </a:t>
            </a:r>
            <a:r>
              <a:rPr lang="ru-RU" sz="1800" b="1" i="1" dirty="0"/>
              <a:t>самостоятельность </a:t>
            </a:r>
            <a:r>
              <a:rPr lang="ru-RU" sz="1800" dirty="0"/>
              <a:t>в разных видах деятельности – игре, общении, конструировании и др. Способен </a:t>
            </a:r>
            <a:r>
              <a:rPr lang="ru-RU" sz="1800" b="1" i="1" dirty="0"/>
              <a:t>выбирать </a:t>
            </a:r>
            <a:r>
              <a:rPr lang="ru-RU" sz="1800" dirty="0"/>
              <a:t>себе род занятий, участников совместной деятельности, обнаруживает способность к воплощению разнообразных замыслов;</a:t>
            </a:r>
          </a:p>
          <a:p>
            <a:r>
              <a:rPr lang="ru-RU" sz="1800" dirty="0"/>
              <a:t>● </a:t>
            </a:r>
            <a:r>
              <a:rPr lang="ru-RU" sz="1800" b="1" i="1" dirty="0"/>
              <a:t>ребёнок уверен в своих силах, открыт внешнему миру, положительно относится к себе и к другим</a:t>
            </a:r>
            <a:r>
              <a:rPr lang="ru-RU" sz="1800" dirty="0"/>
              <a:t>, обладает </a:t>
            </a:r>
            <a:r>
              <a:rPr lang="ru-RU" sz="1800" b="1" i="1" dirty="0"/>
              <a:t>чувством собственного достоинства. </a:t>
            </a:r>
            <a:r>
              <a:rPr lang="ru-RU" sz="1800" dirty="0"/>
              <a:t>Активно </a:t>
            </a:r>
            <a:r>
              <a:rPr lang="ru-RU" sz="1800" b="1" i="1" dirty="0"/>
              <a:t>взаимодействует со сверстниками и взрослыми, </a:t>
            </a:r>
            <a:r>
              <a:rPr lang="ru-RU" sz="1800" dirty="0"/>
              <a:t>участвует в совместных играх. Способен договариваться, учитывать интересы и чувства других, сопереживать неудачам и радоваться успехам других, стараться разрешать конфликты;</a:t>
            </a:r>
          </a:p>
          <a:p>
            <a:r>
              <a:rPr lang="ru-RU" sz="1800" dirty="0"/>
              <a:t>● ребёнок обладает развитым </a:t>
            </a:r>
            <a:r>
              <a:rPr lang="ru-RU" sz="1800" b="1" i="1" dirty="0"/>
              <a:t>воображением, </a:t>
            </a:r>
            <a:r>
              <a:rPr lang="ru-RU" sz="1800" dirty="0"/>
              <a:t>которое реализуется в разных видах деятельности. Способность ребёнка к </a:t>
            </a:r>
            <a:r>
              <a:rPr lang="ru-RU" sz="1800" b="1" i="1" dirty="0"/>
              <a:t>фантазии, воображению, творчеству </a:t>
            </a:r>
            <a:r>
              <a:rPr lang="ru-RU" sz="1800" dirty="0"/>
              <a:t>интенсивно развивается и проявляется в </a:t>
            </a:r>
            <a:r>
              <a:rPr lang="ru-RU" sz="1800" b="1" i="1" dirty="0"/>
              <a:t>игре</a:t>
            </a:r>
            <a:r>
              <a:rPr lang="ru-RU" sz="1800" dirty="0"/>
              <a:t>. Ребёнок владеет разными формами и видами игры. Умеет </a:t>
            </a:r>
            <a:r>
              <a:rPr lang="ru-RU" sz="1800" b="1" i="1" dirty="0"/>
              <a:t>подчиняться разным правилам и социальным нормам</a:t>
            </a:r>
            <a:r>
              <a:rPr lang="ru-RU" sz="1800" dirty="0"/>
              <a:t>, различать условную и реальную ситуации, в том числе игровую и учебную;</a:t>
            </a:r>
          </a:p>
          <a:p>
            <a:r>
              <a:rPr lang="ru-RU" sz="1800" dirty="0"/>
              <a:t>● </a:t>
            </a:r>
            <a:r>
              <a:rPr lang="ru-RU" sz="1800" b="1" i="1" dirty="0"/>
              <a:t>творческие способности </a:t>
            </a:r>
            <a:r>
              <a:rPr lang="ru-RU" sz="1800" dirty="0"/>
              <a:t>ребёнка также проявляются в рисовании, придумывании сказок, танцах, пении и т. п. Ребёнок может фантазировать вслух, играть звуками и словами. Хорошо понимает устную речь и может выражать свои мысли и желания</a:t>
            </a:r>
            <a:r>
              <a:rPr lang="ru-RU" sz="1800" dirty="0" smtClean="0"/>
              <a:t>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391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● у ребёнка развита крупная и мелкая моторика. Он может контролировать свои движения и управлять ими, обладает развитой потребностью бегать, прыгать, мастерить поделки из различных материалов и т. п.;</a:t>
            </a:r>
          </a:p>
          <a:p>
            <a:r>
              <a:rPr lang="ru-RU" sz="1800" dirty="0"/>
              <a:t>● ребёнок способен к волевым усилиям в разных видах деятельности, преодолевать сиюминутные побуждения, доводить до конца начатое дело.</a:t>
            </a:r>
          </a:p>
          <a:p>
            <a:r>
              <a:rPr lang="ru-RU" sz="1800" dirty="0"/>
              <a:t>Ребёнок может следовать социальным нормам поведения и правилам в разных видах деятельности, во взаимоотношениях со взрослыми и сверстниками, правилам безопасного поведения и личной гигиены;</a:t>
            </a:r>
          </a:p>
          <a:p>
            <a:r>
              <a:rPr lang="ru-RU" sz="1800" dirty="0"/>
              <a:t>● ребёнок проявляет </a:t>
            </a:r>
            <a:r>
              <a:rPr lang="ru-RU" sz="1800" b="1" i="1" dirty="0"/>
              <a:t>любознательность, </a:t>
            </a:r>
            <a:r>
              <a:rPr lang="ru-RU" sz="1800" dirty="0"/>
              <a:t>задаёт вопросы, касающиеся близких и далёких предметов и явлений, интересуется причинно-следственными связями (как? почему? зачем?), пытается самостоятельно придумывать объяснения явлениям природы и поступкам людей. Склонен </a:t>
            </a:r>
            <a:r>
              <a:rPr lang="ru-RU" sz="1800" b="1" i="1" dirty="0"/>
              <a:t>наблюдать, экспериментировать</a:t>
            </a:r>
            <a:r>
              <a:rPr lang="ru-RU" sz="1800" dirty="0"/>
              <a:t>. Обладает начальными знаниями о себе, о предметном, природном, социальном и культурном мире, в котором он живёт. Знаком с книжной культурой, с детской литературой, обладает элементарными представлениями из области живой природы, естествознания, математики, истории и т. п., у ребёнка складываются предпосылки грамотности. </a:t>
            </a:r>
            <a:r>
              <a:rPr lang="ru-RU" sz="1800" dirty="0" smtClean="0"/>
              <a:t>Ребёнок </a:t>
            </a:r>
            <a:r>
              <a:rPr lang="ru-RU" sz="1800" b="1" i="1" dirty="0" smtClean="0"/>
              <a:t>способен </a:t>
            </a:r>
            <a:r>
              <a:rPr lang="ru-RU" sz="1800" b="1" i="1" dirty="0"/>
              <a:t>к принятию собственных решений</a:t>
            </a:r>
            <a:r>
              <a:rPr lang="ru-RU" sz="1800" dirty="0"/>
              <a:t>, опираясь на свои знания и умения в различных сферах действительности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143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2015 года        «Семья»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Февраль-апрель 2016 года        «Огород на окошке»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Апрель-май         2016 года        «Светлая Пасха»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семейного творчества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    «Дары Осени»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     «Зимушка –зима»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    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февраля, масленица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            «Пришла весна»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Апрель-май  «День смеха»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Проектная деятельность в группе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Генеалогическое дерево</a:t>
            </a:r>
            <a:endParaRPr lang="ru-RU" dirty="0"/>
          </a:p>
        </p:txBody>
      </p:sp>
      <p:pic>
        <p:nvPicPr>
          <p:cNvPr id="1026" name="Picture 2" descr="C:\Users\Анюта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5716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юта\Desktop\e236c30bcf071b74d72102b1f3928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77" y="1529878"/>
            <a:ext cx="3142230" cy="23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юта\Desktop\img_4525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25" y="4101306"/>
            <a:ext cx="3450035" cy="25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2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6216" y="631299"/>
            <a:ext cx="8861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Старший дошкольный возраст — период познания мира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человеческих отношений, 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творчества и подготовки к следующему, </a:t>
            </a:r>
          </a:p>
          <a:p>
            <a:pPr algn="ctr"/>
            <a:r>
              <a:rPr lang="ru-RU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совершенно новому этапу в его жизни — обучению в школе. </a:t>
            </a:r>
            <a:endParaRPr lang="ru-RU" sz="2000" b="1" i="1" dirty="0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4339" name="Рисунок 7" descr="1232998623_downhouse_info_641126347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20938"/>
            <a:ext cx="4600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3d_920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908050"/>
            <a:ext cx="313213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чаще всего ребенок практически готов к 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расширению</a:t>
            </a:r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своего микромира,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если им освоено умение взаимодействовать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 сверстниками и взрослыми.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Ребенок, как правило, в состоянии воспринять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новые правила, смену деятельности и те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требования, которые будут предъявлены ему в школе. </a:t>
            </a:r>
            <a:endParaRPr lang="ru-RU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55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3724">
            <a:off x="3665538" y="663575"/>
            <a:ext cx="4899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an1_stopkakni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4895850"/>
            <a:ext cx="2871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221163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Постепенно ребенок данного возраста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социализируется,  адаптируется к социальной среде.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становится способен переходить от своей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узкой эгоцентричной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позиции к объективной, учитывать точки зрения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других людей и может начать с ними сотрудничать.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4045729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0350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3d_692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59113" y="414338"/>
            <a:ext cx="60848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ребенок делает выводы о явлениях и вещах, опираясь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только на непосредственное восприятие.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7 лет ребенок уже может учитывать другие точки зрения и понимает относительность оценок.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Последнее выражается, например, в том, что ребенок, считающий все большие вещи тяжелыми,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маленькие легкими, приобретает новое представление: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камешек, легкий для ребенка, оказывается тяжелым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воды и поэтому тонет.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7411" name="Рисунок 5" descr="bestgif_narod_ru_5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31384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stars_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543550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400" y="188913"/>
            <a:ext cx="9169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7 годам ребенок способен сосредотачиваться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только на увлекательной деятельности,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и на той, которая дается с некоторым волевым усилием.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его игровым интересам добавляется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интерес. Но произвольность все еще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продолжает формироваться, и, поэтому, ребенку не всегда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легко быть усердным и долго заниматься скучным делом.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еще легко отвлекается от своих намерений,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переключаясь на что-то неожиданное,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новое, привлекательное.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model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73463"/>
            <a:ext cx="39989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3fei_le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3fei_prav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7175" y="395288"/>
            <a:ext cx="477520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Часто ребенок не только готов, но и хочет пойти в школу, поскольку смена социальной роли придает ему взрослости, к которой он так стремится. Но полная психологическая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готовность ребенка к школе определяется не только его мотивационной готовностью, но и интеллектуальной зрелостью, а также сформированной произвольностью, то есть способностью сосредотачиваться на 35—40 минут, выполняя какую-либо череду задач. Чаще всего такая готовность формируется именно к семи годам. </a:t>
            </a:r>
            <a:endParaRPr lang="ru-RU" sz="2000" b="1" i="1">
              <a:solidFill>
                <a:schemeClr val="bg1"/>
              </a:solidFill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9459" name="Рисунок 5" descr="animals1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2997201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54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087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54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4725" y="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916948047_Bird_wallpaper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980728"/>
            <a:ext cx="630442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Советы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родителям</a:t>
            </a:r>
          </a:p>
        </p:txBody>
      </p:sp>
      <p:pic>
        <p:nvPicPr>
          <p:cNvPr id="20483" name="Рисунок 7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0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 descr="44df079819fd579aeba0c26b19cb542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9055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z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5724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Можно организовать постепенное вовлечение вашего дошкольника в учебную жизнь через систему разнообразных групп по подготовке к школе. </a:t>
            </a:r>
          </a:p>
        </p:txBody>
      </p:sp>
      <p:pic>
        <p:nvPicPr>
          <p:cNvPr id="6" name="Рисунок 5" descr="02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6338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an2_7gnomo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158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</TotalTime>
  <Words>726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ориентиры</vt:lpstr>
      <vt:lpstr>Презентация PowerPoint</vt:lpstr>
      <vt:lpstr>Октябрь-ноябрь 2015 года        «Семья» Февраль-апрель 2016 года        «Огород на окошке» Апрель-май         2016 года        «Светлая Пасха»  Выставки семейного творчества Сентябрь     «Дары Осени» Декабрь      «Зимушка –зима» Февраль       23 февраля, масленица Март             «Пришла весна» Апрель-май  «День смеха»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Анюта</cp:lastModifiedBy>
  <cp:revision>20</cp:revision>
  <dcterms:created xsi:type="dcterms:W3CDTF">2012-10-11T16:01:02Z</dcterms:created>
  <dcterms:modified xsi:type="dcterms:W3CDTF">2015-10-06T10:22:44Z</dcterms:modified>
</cp:coreProperties>
</file>