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sldIdLst>
    <p:sldId id="256" r:id="rId2"/>
    <p:sldId id="291" r:id="rId3"/>
    <p:sldId id="283" r:id="rId4"/>
    <p:sldId id="302" r:id="rId5"/>
    <p:sldId id="314" r:id="rId6"/>
    <p:sldId id="320" r:id="rId7"/>
    <p:sldId id="321" r:id="rId8"/>
    <p:sldId id="342"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9" r:id="rId23"/>
    <p:sldId id="340" r:id="rId24"/>
    <p:sldId id="341" r:id="rId25"/>
    <p:sldId id="335" r:id="rId26"/>
    <p:sldId id="344" r:id="rId27"/>
    <p:sldId id="343" r:id="rId28"/>
    <p:sldId id="336" r:id="rId29"/>
    <p:sldId id="337" r:id="rId30"/>
    <p:sldId id="338"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2A2"/>
    <a:srgbClr val="0033CC"/>
    <a:srgbClr val="F8A6EC"/>
    <a:srgbClr val="EDF2AC"/>
    <a:srgbClr val="000000"/>
    <a:srgbClr val="008000"/>
    <a:srgbClr val="FF0000"/>
    <a:srgbClr val="F9A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13F6C-2DED-4448-AF67-06CBFF4E7B56}" type="doc">
      <dgm:prSet loTypeId="urn:microsoft.com/office/officeart/2005/8/layout/radial1" loCatId="relationship" qsTypeId="urn:microsoft.com/office/officeart/2005/8/quickstyle/simple1" qsCatId="simple" csTypeId="urn:microsoft.com/office/officeart/2005/8/colors/accent1_2" csCatId="accent1"/>
      <dgm:spPr/>
    </dgm:pt>
    <dgm:pt modelId="{E5314DAF-7393-4F40-9ED1-6B02A553E11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Речь</a:t>
          </a:r>
          <a:endParaRPr kumimoji="0" lang="ru-RU" altLang="ru-RU"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dgm:t>
    </dgm:pt>
    <dgm:pt modelId="{0DD0ACE6-68CA-4E0E-97CD-04AAA38F08C6}" type="parTrans" cxnId="{8584C7F7-296E-4A60-B3E3-6A25C8819CC0}">
      <dgm:prSet/>
      <dgm:spPr/>
    </dgm:pt>
    <dgm:pt modelId="{7082611C-0D30-41E5-AEE3-1852DFBDD629}" type="sibTrans" cxnId="{8584C7F7-296E-4A60-B3E3-6A25C8819CC0}">
      <dgm:prSet/>
      <dgm:spPr/>
    </dgm:pt>
    <dgm:pt modelId="{43177C8D-2F2A-45CD-AE6F-59826105908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Звукопроизношение</a:t>
          </a:r>
          <a:endParaRPr kumimoji="0" lang="ru-RU" altLang="ru-RU"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dgm:t>
    </dgm:pt>
    <dgm:pt modelId="{CF40BADA-A98A-40E6-B7F7-DEE487B74B9A}" type="parTrans" cxnId="{DBE015A7-ECEB-4BD3-A1DB-36FA6D64755C}">
      <dgm:prSet/>
      <dgm:spPr/>
      <dgm:t>
        <a:bodyPr/>
        <a:lstStyle/>
        <a:p>
          <a:endParaRPr lang="ru-RU"/>
        </a:p>
      </dgm:t>
    </dgm:pt>
    <dgm:pt modelId="{5E37AE00-1E2B-4E8D-B5DB-FF063775DD12}" type="sibTrans" cxnId="{DBE015A7-ECEB-4BD3-A1DB-36FA6D64755C}">
      <dgm:prSet/>
      <dgm:spPr/>
    </dgm:pt>
    <dgm:pt modelId="{B2AEB589-E3B7-451A-A0B2-ACA463D92B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Развитая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связная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речь</a:t>
          </a:r>
          <a:endParaRPr kumimoji="0" lang="ru-RU" altLang="ru-RU"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dgm:t>
    </dgm:pt>
    <dgm:pt modelId="{7C6FC480-15FD-40CD-982C-C5DA3E4E3BE4}" type="parTrans" cxnId="{EB294947-11BC-43DC-BAAB-391BA263FA9F}">
      <dgm:prSet/>
      <dgm:spPr/>
      <dgm:t>
        <a:bodyPr/>
        <a:lstStyle/>
        <a:p>
          <a:endParaRPr lang="ru-RU"/>
        </a:p>
      </dgm:t>
    </dgm:pt>
    <dgm:pt modelId="{BC170E20-49BE-4365-A9EF-118B14A1C144}" type="sibTrans" cxnId="{EB294947-11BC-43DC-BAAB-391BA263FA9F}">
      <dgm:prSet/>
      <dgm:spPr/>
    </dgm:pt>
    <dgm:pt modelId="{8F98E883-9051-496E-9D99-38A763CC4EE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Лексический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запас слов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dgm:t>
    </dgm:pt>
    <dgm:pt modelId="{0843EA09-AC05-4D25-984C-C0AD7ACE4A92}" type="parTrans" cxnId="{A7C342BF-A711-4ABF-94BD-9B45F7B907E0}">
      <dgm:prSet/>
      <dgm:spPr/>
      <dgm:t>
        <a:bodyPr/>
        <a:lstStyle/>
        <a:p>
          <a:endParaRPr lang="ru-RU"/>
        </a:p>
      </dgm:t>
    </dgm:pt>
    <dgm:pt modelId="{CC2090DC-6D3C-4065-B976-12364B204D16}" type="sibTrans" cxnId="{A7C342BF-A711-4ABF-94BD-9B45F7B907E0}">
      <dgm:prSet/>
      <dgm:spPr/>
    </dgm:pt>
    <dgm:pt modelId="{728D0549-9280-4898-9723-3F687EC7E22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Грамматический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 строй </a:t>
          </a:r>
          <a:endParaRPr kumimoji="0" lang="ru-RU" altLang="ru-RU" b="1" i="0" u="none" strike="noStrike" cap="none" normalizeH="0" baseline="0" smtClean="0">
            <a:ln>
              <a:noFill/>
            </a:ln>
            <a:solidFill>
              <a:srgbClr val="000000"/>
            </a:solidFill>
            <a:effectLst/>
            <a:latin typeface="Verdana" panose="020B0604030504040204" pitchFamily="34" charset="0"/>
            <a:cs typeface="Arial" panose="020B0604020202020204" pitchFamily="34" charset="0"/>
          </a:endParaRPr>
        </a:p>
      </dgm:t>
    </dgm:pt>
    <dgm:pt modelId="{39CC166A-958A-45C6-8D67-7BE6161AE7DF}" type="parTrans" cxnId="{9BA880CA-6990-4A66-AA16-28017F372690}">
      <dgm:prSet/>
      <dgm:spPr/>
      <dgm:t>
        <a:bodyPr/>
        <a:lstStyle/>
        <a:p>
          <a:endParaRPr lang="ru-RU"/>
        </a:p>
      </dgm:t>
    </dgm:pt>
    <dgm:pt modelId="{26F7CFB9-ACA9-4B11-A66A-3818CB099B53}" type="sibTrans" cxnId="{9BA880CA-6990-4A66-AA16-28017F372690}">
      <dgm:prSet/>
      <dgm:spPr/>
    </dgm:pt>
    <dgm:pt modelId="{959D88F8-E7A2-49FC-9BCA-0FD3C4A5222D}" type="pres">
      <dgm:prSet presAssocID="{DCA13F6C-2DED-4448-AF67-06CBFF4E7B56}" presName="cycle" presStyleCnt="0">
        <dgm:presLayoutVars>
          <dgm:chMax val="1"/>
          <dgm:dir/>
          <dgm:animLvl val="ctr"/>
          <dgm:resizeHandles val="exact"/>
        </dgm:presLayoutVars>
      </dgm:prSet>
      <dgm:spPr/>
    </dgm:pt>
    <dgm:pt modelId="{478E6D1F-9C16-46E3-A642-1826A3443B64}" type="pres">
      <dgm:prSet presAssocID="{E5314DAF-7393-4F40-9ED1-6B02A553E11A}" presName="centerShape" presStyleLbl="node0" presStyleIdx="0" presStyleCnt="1"/>
      <dgm:spPr/>
    </dgm:pt>
    <dgm:pt modelId="{2166B4AE-A185-4325-A04A-1069DCD0A132}" type="pres">
      <dgm:prSet presAssocID="{CF40BADA-A98A-40E6-B7F7-DEE487B74B9A}" presName="Name9" presStyleLbl="parChTrans1D2" presStyleIdx="0" presStyleCnt="4"/>
      <dgm:spPr/>
    </dgm:pt>
    <dgm:pt modelId="{94FAA3E5-FA14-44F5-B041-C9724AA1F332}" type="pres">
      <dgm:prSet presAssocID="{CF40BADA-A98A-40E6-B7F7-DEE487B74B9A}" presName="connTx" presStyleLbl="parChTrans1D2" presStyleIdx="0" presStyleCnt="4"/>
      <dgm:spPr/>
    </dgm:pt>
    <dgm:pt modelId="{C7FDA24D-AAD2-423B-B9F1-CA9324F4A203}" type="pres">
      <dgm:prSet presAssocID="{43177C8D-2F2A-45CD-AE6F-59826105908F}" presName="node" presStyleLbl="node1" presStyleIdx="0" presStyleCnt="4">
        <dgm:presLayoutVars>
          <dgm:bulletEnabled val="1"/>
        </dgm:presLayoutVars>
      </dgm:prSet>
      <dgm:spPr/>
    </dgm:pt>
    <dgm:pt modelId="{010C764F-CA42-4FD9-901A-E2DCDE188476}" type="pres">
      <dgm:prSet presAssocID="{7C6FC480-15FD-40CD-982C-C5DA3E4E3BE4}" presName="Name9" presStyleLbl="parChTrans1D2" presStyleIdx="1" presStyleCnt="4"/>
      <dgm:spPr/>
    </dgm:pt>
    <dgm:pt modelId="{39646472-9F5C-4E21-9F9C-A7CF6A28AB70}" type="pres">
      <dgm:prSet presAssocID="{7C6FC480-15FD-40CD-982C-C5DA3E4E3BE4}" presName="connTx" presStyleLbl="parChTrans1D2" presStyleIdx="1" presStyleCnt="4"/>
      <dgm:spPr/>
    </dgm:pt>
    <dgm:pt modelId="{E416E782-A032-4E4A-B0E4-32D3FFDED7E3}" type="pres">
      <dgm:prSet presAssocID="{B2AEB589-E3B7-451A-A0B2-ACA463D92BF4}" presName="node" presStyleLbl="node1" presStyleIdx="1" presStyleCnt="4">
        <dgm:presLayoutVars>
          <dgm:bulletEnabled val="1"/>
        </dgm:presLayoutVars>
      </dgm:prSet>
      <dgm:spPr/>
    </dgm:pt>
    <dgm:pt modelId="{3ACE744E-90DB-44DF-A149-5D5510B611BB}" type="pres">
      <dgm:prSet presAssocID="{0843EA09-AC05-4D25-984C-C0AD7ACE4A92}" presName="Name9" presStyleLbl="parChTrans1D2" presStyleIdx="2" presStyleCnt="4"/>
      <dgm:spPr/>
    </dgm:pt>
    <dgm:pt modelId="{B5934302-39F6-44EC-86B9-C3142D2338D9}" type="pres">
      <dgm:prSet presAssocID="{0843EA09-AC05-4D25-984C-C0AD7ACE4A92}" presName="connTx" presStyleLbl="parChTrans1D2" presStyleIdx="2" presStyleCnt="4"/>
      <dgm:spPr/>
    </dgm:pt>
    <dgm:pt modelId="{96AB03AA-9D3B-48B3-BDF8-1E0E88485575}" type="pres">
      <dgm:prSet presAssocID="{8F98E883-9051-496E-9D99-38A763CC4EED}" presName="node" presStyleLbl="node1" presStyleIdx="2" presStyleCnt="4">
        <dgm:presLayoutVars>
          <dgm:bulletEnabled val="1"/>
        </dgm:presLayoutVars>
      </dgm:prSet>
      <dgm:spPr/>
    </dgm:pt>
    <dgm:pt modelId="{FE8A5603-5F42-436A-8086-381BBAC89AF5}" type="pres">
      <dgm:prSet presAssocID="{39CC166A-958A-45C6-8D67-7BE6161AE7DF}" presName="Name9" presStyleLbl="parChTrans1D2" presStyleIdx="3" presStyleCnt="4"/>
      <dgm:spPr/>
    </dgm:pt>
    <dgm:pt modelId="{082B44FF-910D-4514-ADF4-CD98B447B027}" type="pres">
      <dgm:prSet presAssocID="{39CC166A-958A-45C6-8D67-7BE6161AE7DF}" presName="connTx" presStyleLbl="parChTrans1D2" presStyleIdx="3" presStyleCnt="4"/>
      <dgm:spPr/>
    </dgm:pt>
    <dgm:pt modelId="{F6BAE7BB-9F6B-4860-8A5E-D95DC81D41B5}" type="pres">
      <dgm:prSet presAssocID="{728D0549-9280-4898-9723-3F687EC7E225}" presName="node" presStyleLbl="node1" presStyleIdx="3" presStyleCnt="4">
        <dgm:presLayoutVars>
          <dgm:bulletEnabled val="1"/>
        </dgm:presLayoutVars>
      </dgm:prSet>
      <dgm:spPr/>
    </dgm:pt>
  </dgm:ptLst>
  <dgm:cxnLst>
    <dgm:cxn modelId="{DBE015A7-ECEB-4BD3-A1DB-36FA6D64755C}" srcId="{E5314DAF-7393-4F40-9ED1-6B02A553E11A}" destId="{43177C8D-2F2A-45CD-AE6F-59826105908F}" srcOrd="0" destOrd="0" parTransId="{CF40BADA-A98A-40E6-B7F7-DEE487B74B9A}" sibTransId="{5E37AE00-1E2B-4E8D-B5DB-FF063775DD12}"/>
    <dgm:cxn modelId="{6FD0DF1D-BAB1-450E-B5BF-A4BDA4EC0B61}" type="presOf" srcId="{0843EA09-AC05-4D25-984C-C0AD7ACE4A92}" destId="{3ACE744E-90DB-44DF-A149-5D5510B611BB}" srcOrd="0" destOrd="0" presId="urn:microsoft.com/office/officeart/2005/8/layout/radial1"/>
    <dgm:cxn modelId="{8584C7F7-296E-4A60-B3E3-6A25C8819CC0}" srcId="{DCA13F6C-2DED-4448-AF67-06CBFF4E7B56}" destId="{E5314DAF-7393-4F40-9ED1-6B02A553E11A}" srcOrd="0" destOrd="0" parTransId="{0DD0ACE6-68CA-4E0E-97CD-04AAA38F08C6}" sibTransId="{7082611C-0D30-41E5-AEE3-1852DFBDD629}"/>
    <dgm:cxn modelId="{1E7021FD-6D9B-409E-9A7E-AA20C573F351}" type="presOf" srcId="{7C6FC480-15FD-40CD-982C-C5DA3E4E3BE4}" destId="{010C764F-CA42-4FD9-901A-E2DCDE188476}" srcOrd="0" destOrd="0" presId="urn:microsoft.com/office/officeart/2005/8/layout/radial1"/>
    <dgm:cxn modelId="{C892E9F6-9431-48F5-801B-EC22279147C2}" type="presOf" srcId="{8F98E883-9051-496E-9D99-38A763CC4EED}" destId="{96AB03AA-9D3B-48B3-BDF8-1E0E88485575}" srcOrd="0" destOrd="0" presId="urn:microsoft.com/office/officeart/2005/8/layout/radial1"/>
    <dgm:cxn modelId="{04149B93-A553-470D-9026-51FE4F774701}" type="presOf" srcId="{CF40BADA-A98A-40E6-B7F7-DEE487B74B9A}" destId="{2166B4AE-A185-4325-A04A-1069DCD0A132}" srcOrd="0" destOrd="0" presId="urn:microsoft.com/office/officeart/2005/8/layout/radial1"/>
    <dgm:cxn modelId="{5E4DA565-3B09-41A6-86B6-894F483226C6}" type="presOf" srcId="{43177C8D-2F2A-45CD-AE6F-59826105908F}" destId="{C7FDA24D-AAD2-423B-B9F1-CA9324F4A203}" srcOrd="0" destOrd="0" presId="urn:microsoft.com/office/officeart/2005/8/layout/radial1"/>
    <dgm:cxn modelId="{EB294947-11BC-43DC-BAAB-391BA263FA9F}" srcId="{E5314DAF-7393-4F40-9ED1-6B02A553E11A}" destId="{B2AEB589-E3B7-451A-A0B2-ACA463D92BF4}" srcOrd="1" destOrd="0" parTransId="{7C6FC480-15FD-40CD-982C-C5DA3E4E3BE4}" sibTransId="{BC170E20-49BE-4365-A9EF-118B14A1C144}"/>
    <dgm:cxn modelId="{C8D0B069-E8D3-4498-86A9-DA7E28A05282}" type="presOf" srcId="{CF40BADA-A98A-40E6-B7F7-DEE487B74B9A}" destId="{94FAA3E5-FA14-44F5-B041-C9724AA1F332}" srcOrd="1" destOrd="0" presId="urn:microsoft.com/office/officeart/2005/8/layout/radial1"/>
    <dgm:cxn modelId="{A7C342BF-A711-4ABF-94BD-9B45F7B907E0}" srcId="{E5314DAF-7393-4F40-9ED1-6B02A553E11A}" destId="{8F98E883-9051-496E-9D99-38A763CC4EED}" srcOrd="2" destOrd="0" parTransId="{0843EA09-AC05-4D25-984C-C0AD7ACE4A92}" sibTransId="{CC2090DC-6D3C-4065-B976-12364B204D16}"/>
    <dgm:cxn modelId="{8DBE1A0C-1A96-441F-B2D3-0D3E77F79631}" type="presOf" srcId="{728D0549-9280-4898-9723-3F687EC7E225}" destId="{F6BAE7BB-9F6B-4860-8A5E-D95DC81D41B5}" srcOrd="0" destOrd="0" presId="urn:microsoft.com/office/officeart/2005/8/layout/radial1"/>
    <dgm:cxn modelId="{573C7ACE-617A-4B91-B080-F570143E010A}" type="presOf" srcId="{0843EA09-AC05-4D25-984C-C0AD7ACE4A92}" destId="{B5934302-39F6-44EC-86B9-C3142D2338D9}" srcOrd="1" destOrd="0" presId="urn:microsoft.com/office/officeart/2005/8/layout/radial1"/>
    <dgm:cxn modelId="{9BA880CA-6990-4A66-AA16-28017F372690}" srcId="{E5314DAF-7393-4F40-9ED1-6B02A553E11A}" destId="{728D0549-9280-4898-9723-3F687EC7E225}" srcOrd="3" destOrd="0" parTransId="{39CC166A-958A-45C6-8D67-7BE6161AE7DF}" sibTransId="{26F7CFB9-ACA9-4B11-A66A-3818CB099B53}"/>
    <dgm:cxn modelId="{B2793429-2631-4580-ADBA-357AC48417E4}" type="presOf" srcId="{E5314DAF-7393-4F40-9ED1-6B02A553E11A}" destId="{478E6D1F-9C16-46E3-A642-1826A3443B64}" srcOrd="0" destOrd="0" presId="urn:microsoft.com/office/officeart/2005/8/layout/radial1"/>
    <dgm:cxn modelId="{282190A5-9CAF-497C-A730-D44C7FA78604}" type="presOf" srcId="{39CC166A-958A-45C6-8D67-7BE6161AE7DF}" destId="{FE8A5603-5F42-436A-8086-381BBAC89AF5}" srcOrd="0" destOrd="0" presId="urn:microsoft.com/office/officeart/2005/8/layout/radial1"/>
    <dgm:cxn modelId="{14B83881-7354-4181-A643-F7F0032529E8}" type="presOf" srcId="{DCA13F6C-2DED-4448-AF67-06CBFF4E7B56}" destId="{959D88F8-E7A2-49FC-9BCA-0FD3C4A5222D}" srcOrd="0" destOrd="0" presId="urn:microsoft.com/office/officeart/2005/8/layout/radial1"/>
    <dgm:cxn modelId="{066D2A22-E8AB-4827-AAFA-7E37666939EA}" type="presOf" srcId="{B2AEB589-E3B7-451A-A0B2-ACA463D92BF4}" destId="{E416E782-A032-4E4A-B0E4-32D3FFDED7E3}" srcOrd="0" destOrd="0" presId="urn:microsoft.com/office/officeart/2005/8/layout/radial1"/>
    <dgm:cxn modelId="{2C16F261-ABA0-4064-B817-8F8BFC300979}" type="presOf" srcId="{39CC166A-958A-45C6-8D67-7BE6161AE7DF}" destId="{082B44FF-910D-4514-ADF4-CD98B447B027}" srcOrd="1" destOrd="0" presId="urn:microsoft.com/office/officeart/2005/8/layout/radial1"/>
    <dgm:cxn modelId="{F5559773-C637-43ED-8B09-9B41D3695A2C}" type="presOf" srcId="{7C6FC480-15FD-40CD-982C-C5DA3E4E3BE4}" destId="{39646472-9F5C-4E21-9F9C-A7CF6A28AB70}" srcOrd="1" destOrd="0" presId="urn:microsoft.com/office/officeart/2005/8/layout/radial1"/>
    <dgm:cxn modelId="{AD3C62AB-E83E-4069-9532-9F9AD8B8FD47}" type="presParOf" srcId="{959D88F8-E7A2-49FC-9BCA-0FD3C4A5222D}" destId="{478E6D1F-9C16-46E3-A642-1826A3443B64}" srcOrd="0" destOrd="0" presId="urn:microsoft.com/office/officeart/2005/8/layout/radial1"/>
    <dgm:cxn modelId="{1A012C94-1906-4130-9A21-FF7ADC2B9429}" type="presParOf" srcId="{959D88F8-E7A2-49FC-9BCA-0FD3C4A5222D}" destId="{2166B4AE-A185-4325-A04A-1069DCD0A132}" srcOrd="1" destOrd="0" presId="urn:microsoft.com/office/officeart/2005/8/layout/radial1"/>
    <dgm:cxn modelId="{6185D4DE-6328-4DE1-AA22-C5702E540EB5}" type="presParOf" srcId="{2166B4AE-A185-4325-A04A-1069DCD0A132}" destId="{94FAA3E5-FA14-44F5-B041-C9724AA1F332}" srcOrd="0" destOrd="0" presId="urn:microsoft.com/office/officeart/2005/8/layout/radial1"/>
    <dgm:cxn modelId="{01FD2DE2-1D76-4CA5-8BE1-1D59411904D0}" type="presParOf" srcId="{959D88F8-E7A2-49FC-9BCA-0FD3C4A5222D}" destId="{C7FDA24D-AAD2-423B-B9F1-CA9324F4A203}" srcOrd="2" destOrd="0" presId="urn:microsoft.com/office/officeart/2005/8/layout/radial1"/>
    <dgm:cxn modelId="{40AAD74B-C4B3-4023-9AA8-8B9CDC4A2ABB}" type="presParOf" srcId="{959D88F8-E7A2-49FC-9BCA-0FD3C4A5222D}" destId="{010C764F-CA42-4FD9-901A-E2DCDE188476}" srcOrd="3" destOrd="0" presId="urn:microsoft.com/office/officeart/2005/8/layout/radial1"/>
    <dgm:cxn modelId="{B2867E46-AD03-4157-808E-8A479171E7A6}" type="presParOf" srcId="{010C764F-CA42-4FD9-901A-E2DCDE188476}" destId="{39646472-9F5C-4E21-9F9C-A7CF6A28AB70}" srcOrd="0" destOrd="0" presId="urn:microsoft.com/office/officeart/2005/8/layout/radial1"/>
    <dgm:cxn modelId="{7FB74701-F545-4A1A-86DC-DDD25CC588AB}" type="presParOf" srcId="{959D88F8-E7A2-49FC-9BCA-0FD3C4A5222D}" destId="{E416E782-A032-4E4A-B0E4-32D3FFDED7E3}" srcOrd="4" destOrd="0" presId="urn:microsoft.com/office/officeart/2005/8/layout/radial1"/>
    <dgm:cxn modelId="{D1A6227C-65B3-456E-9DC0-4ED03B808D01}" type="presParOf" srcId="{959D88F8-E7A2-49FC-9BCA-0FD3C4A5222D}" destId="{3ACE744E-90DB-44DF-A149-5D5510B611BB}" srcOrd="5" destOrd="0" presId="urn:microsoft.com/office/officeart/2005/8/layout/radial1"/>
    <dgm:cxn modelId="{D09733B1-B1B6-48A1-B488-976E3C12DFC4}" type="presParOf" srcId="{3ACE744E-90DB-44DF-A149-5D5510B611BB}" destId="{B5934302-39F6-44EC-86B9-C3142D2338D9}" srcOrd="0" destOrd="0" presId="urn:microsoft.com/office/officeart/2005/8/layout/radial1"/>
    <dgm:cxn modelId="{D7CCA7FB-171C-4EB4-8C0F-93FC7C8A485D}" type="presParOf" srcId="{959D88F8-E7A2-49FC-9BCA-0FD3C4A5222D}" destId="{96AB03AA-9D3B-48B3-BDF8-1E0E88485575}" srcOrd="6" destOrd="0" presId="urn:microsoft.com/office/officeart/2005/8/layout/radial1"/>
    <dgm:cxn modelId="{0D28CBC6-557E-4EEA-A0D7-8378037381C3}" type="presParOf" srcId="{959D88F8-E7A2-49FC-9BCA-0FD3C4A5222D}" destId="{FE8A5603-5F42-436A-8086-381BBAC89AF5}" srcOrd="7" destOrd="0" presId="urn:microsoft.com/office/officeart/2005/8/layout/radial1"/>
    <dgm:cxn modelId="{8AC2C4C5-2D86-4C4B-B421-256D2C03FC2B}" type="presParOf" srcId="{FE8A5603-5F42-436A-8086-381BBAC89AF5}" destId="{082B44FF-910D-4514-ADF4-CD98B447B027}" srcOrd="0" destOrd="0" presId="urn:microsoft.com/office/officeart/2005/8/layout/radial1"/>
    <dgm:cxn modelId="{465A3A11-A610-4DBF-9111-4D20F03DE407}" type="presParOf" srcId="{959D88F8-E7A2-49FC-9BCA-0FD3C4A5222D}" destId="{F6BAE7BB-9F6B-4860-8A5E-D95DC81D41B5}"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7"/>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F587C3B-EF23-4FC9-82CA-0A4A0BDC54B6}" type="datetimeFigureOut">
              <a:rPr lang="ru-RU"/>
              <a:pPr>
                <a:defRPr/>
              </a:pPr>
              <a:t>14.11.2015</a:t>
            </a:fld>
            <a:endParaRPr lang="ru-RU"/>
          </a:p>
        </p:txBody>
      </p:sp>
      <p:sp>
        <p:nvSpPr>
          <p:cNvPr id="5" name="Нижний колонтитул 16"/>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ru-RU"/>
          </a:p>
        </p:txBody>
      </p:sp>
      <p:sp>
        <p:nvSpPr>
          <p:cNvPr id="6" name="Номер слайда 28"/>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2E521008-7B61-43BC-BEF4-E6CBAF20E070}" type="slidenum">
              <a:rPr lang="ru-RU"/>
              <a:pPr>
                <a:defRPr/>
              </a:pPr>
              <a:t>‹#›</a:t>
            </a:fld>
            <a:endParaRPr lang="ru-RU"/>
          </a:p>
        </p:txBody>
      </p:sp>
    </p:spTree>
    <p:extLst>
      <p:ext uri="{BB962C8B-B14F-4D97-AF65-F5344CB8AC3E}">
        <p14:creationId xmlns:p14="http://schemas.microsoft.com/office/powerpoint/2010/main" val="282246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EE21ECD1-31D8-4373-B09A-B5495CA84933}" type="datetimeFigureOut">
              <a:rPr lang="ru-RU"/>
              <a:pPr>
                <a:defRPr/>
              </a:pPr>
              <a:t>14.11.2015</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CD395746-0021-47D0-AF2A-1EC41E9142D3}" type="slidenum">
              <a:rPr lang="ru-RU"/>
              <a:pPr>
                <a:defRPr/>
              </a:pPr>
              <a:t>‹#›</a:t>
            </a:fld>
            <a:endParaRPr lang="ru-RU"/>
          </a:p>
        </p:txBody>
      </p:sp>
    </p:spTree>
    <p:extLst>
      <p:ext uri="{BB962C8B-B14F-4D97-AF65-F5344CB8AC3E}">
        <p14:creationId xmlns:p14="http://schemas.microsoft.com/office/powerpoint/2010/main" val="129689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7FD9803A-8594-4132-A0DF-7BFA9F5914F2}" type="datetimeFigureOut">
              <a:rPr lang="ru-RU"/>
              <a:pPr>
                <a:defRPr/>
              </a:pPr>
              <a:t>14.11.2015</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B9737EF-0393-4EE9-B22E-AEAD48D665B8}" type="slidenum">
              <a:rPr lang="ru-RU"/>
              <a:pPr>
                <a:defRPr/>
              </a:pPr>
              <a:t>‹#›</a:t>
            </a:fld>
            <a:endParaRPr lang="ru-RU"/>
          </a:p>
        </p:txBody>
      </p:sp>
    </p:spTree>
    <p:extLst>
      <p:ext uri="{BB962C8B-B14F-4D97-AF65-F5344CB8AC3E}">
        <p14:creationId xmlns:p14="http://schemas.microsoft.com/office/powerpoint/2010/main" val="550935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999FFBD2-011A-4863-9D38-65E2CC21FECF}" type="datetimeFigureOut">
              <a:rPr lang="ru-RU"/>
              <a:pPr>
                <a:defRPr/>
              </a:pPr>
              <a:t>14.11.2015</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C1316D0B-84FA-4F26-AD92-19076199CC21}" type="slidenum">
              <a:rPr lang="ru-RU"/>
              <a:pPr>
                <a:defRPr/>
              </a:pPr>
              <a:t>‹#›</a:t>
            </a:fld>
            <a:endParaRPr lang="ru-RU"/>
          </a:p>
        </p:txBody>
      </p:sp>
    </p:spTree>
    <p:extLst>
      <p:ext uri="{BB962C8B-B14F-4D97-AF65-F5344CB8AC3E}">
        <p14:creationId xmlns:p14="http://schemas.microsoft.com/office/powerpoint/2010/main" val="387161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EA8EBD3A-50A3-4BE3-A4F9-932CEDBEE613}" type="datetimeFigureOut">
              <a:rPr lang="ru-RU"/>
              <a:pPr>
                <a:defRPr/>
              </a:pPr>
              <a:t>14.11.2015</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5EA4C98-3713-4AA2-9F96-D1786D075017}" type="slidenum">
              <a:rPr lang="ru-RU"/>
              <a:pPr>
                <a:defRPr/>
              </a:pPr>
              <a:t>‹#›</a:t>
            </a:fld>
            <a:endParaRPr lang="ru-RU"/>
          </a:p>
        </p:txBody>
      </p:sp>
    </p:spTree>
    <p:extLst>
      <p:ext uri="{BB962C8B-B14F-4D97-AF65-F5344CB8AC3E}">
        <p14:creationId xmlns:p14="http://schemas.microsoft.com/office/powerpoint/2010/main" val="4167628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B0BCFDB-95A4-4D9F-B0AA-418E6D6B594D}" type="datetimeFigureOut">
              <a:rPr lang="ru-RU"/>
              <a:pPr>
                <a:defRPr/>
              </a:pPr>
              <a:t>14.11.2015</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A348E79-B0FE-4244-B2D9-3C7EB5273B76}" type="slidenum">
              <a:rPr lang="ru-RU"/>
              <a:pPr>
                <a:defRPr/>
              </a:pPr>
              <a:t>‹#›</a:t>
            </a:fld>
            <a:endParaRPr lang="ru-RU"/>
          </a:p>
        </p:txBody>
      </p:sp>
    </p:spTree>
    <p:extLst>
      <p:ext uri="{BB962C8B-B14F-4D97-AF65-F5344CB8AC3E}">
        <p14:creationId xmlns:p14="http://schemas.microsoft.com/office/powerpoint/2010/main" val="22198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ACA81A4-F7FD-40D6-8A77-9D094D62BB84}" type="datetimeFigureOut">
              <a:rPr lang="ru-RU"/>
              <a:pPr>
                <a:defRPr/>
              </a:pPr>
              <a:t>14.11.2015</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AC1C63AA-3139-4979-960A-E28039FA6253}" type="slidenum">
              <a:rPr lang="ru-RU"/>
              <a:pPr>
                <a:defRPr/>
              </a:pPr>
              <a:t>‹#›</a:t>
            </a:fld>
            <a:endParaRPr lang="ru-RU"/>
          </a:p>
        </p:txBody>
      </p:sp>
    </p:spTree>
    <p:extLst>
      <p:ext uri="{BB962C8B-B14F-4D97-AF65-F5344CB8AC3E}">
        <p14:creationId xmlns:p14="http://schemas.microsoft.com/office/powerpoint/2010/main" val="279858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675B39E-9E21-4DF8-B6E7-8BE7F7FFE8E1}" type="datetimeFigureOut">
              <a:rPr lang="ru-RU"/>
              <a:pPr>
                <a:defRPr/>
              </a:pPr>
              <a:t>14.11.2015</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4E907EDB-07BB-4716-AB51-6F7F0065C040}" type="slidenum">
              <a:rPr lang="ru-RU"/>
              <a:pPr>
                <a:defRPr/>
              </a:pPr>
              <a:t>‹#›</a:t>
            </a:fld>
            <a:endParaRPr lang="ru-RU"/>
          </a:p>
        </p:txBody>
      </p:sp>
    </p:spTree>
    <p:extLst>
      <p:ext uri="{BB962C8B-B14F-4D97-AF65-F5344CB8AC3E}">
        <p14:creationId xmlns:p14="http://schemas.microsoft.com/office/powerpoint/2010/main" val="376381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966AF1A7-008C-4C76-8844-4E135CF982F2}" type="datetimeFigureOut">
              <a:rPr lang="ru-RU"/>
              <a:pPr>
                <a:defRPr/>
              </a:pPr>
              <a:t>14.11.2015</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3CF3D3F-6AF7-4C55-9768-F001101E86E9}" type="slidenum">
              <a:rPr lang="ru-RU"/>
              <a:pPr>
                <a:defRPr/>
              </a:pPr>
              <a:t>‹#›</a:t>
            </a:fld>
            <a:endParaRPr lang="ru-RU"/>
          </a:p>
        </p:txBody>
      </p:sp>
    </p:spTree>
    <p:extLst>
      <p:ext uri="{BB962C8B-B14F-4D97-AF65-F5344CB8AC3E}">
        <p14:creationId xmlns:p14="http://schemas.microsoft.com/office/powerpoint/2010/main" val="111896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A243913-5C66-468C-8C3F-5D10F36BD136}" type="datetimeFigureOut">
              <a:rPr lang="ru-RU"/>
              <a:pPr>
                <a:defRPr/>
              </a:pPr>
              <a:t>14.11.2015</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CD8EFE88-09DC-4EAE-9C96-0959570F54F1}" type="slidenum">
              <a:rPr lang="ru-RU"/>
              <a:pPr>
                <a:defRPr/>
              </a:pPr>
              <a:t>‹#›</a:t>
            </a:fld>
            <a:endParaRPr lang="ru-RU"/>
          </a:p>
        </p:txBody>
      </p:sp>
    </p:spTree>
    <p:extLst>
      <p:ext uri="{BB962C8B-B14F-4D97-AF65-F5344CB8AC3E}">
        <p14:creationId xmlns:p14="http://schemas.microsoft.com/office/powerpoint/2010/main" val="83224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02D079AC-BD86-478F-9C88-A9FAB6358D83}" type="datetimeFigureOut">
              <a:rPr lang="ru-RU"/>
              <a:pPr>
                <a:defRPr/>
              </a:pPr>
              <a:t>14.11.2015</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1C061803-7384-4FE0-91D7-4D52B27DDF60}" type="slidenum">
              <a:rPr lang="ru-RU"/>
              <a:pPr>
                <a:defRPr/>
              </a:pPr>
              <a:t>‹#›</a:t>
            </a:fld>
            <a:endParaRPr lang="ru-RU"/>
          </a:p>
        </p:txBody>
      </p:sp>
    </p:spTree>
    <p:extLst>
      <p:ext uri="{BB962C8B-B14F-4D97-AF65-F5344CB8AC3E}">
        <p14:creationId xmlns:p14="http://schemas.microsoft.com/office/powerpoint/2010/main" val="3380044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2051"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prstClr val="white">
                    <a:shade val="50000"/>
                  </a:prstClr>
                </a:solidFill>
                <a:latin typeface="Times New Roman" panose="02020603050405020304" pitchFamily="18" charset="0"/>
                <a:cs typeface="+mn-cs"/>
              </a:defRPr>
            </a:lvl1pPr>
          </a:lstStyle>
          <a:p>
            <a:pPr>
              <a:defRPr/>
            </a:pPr>
            <a:fld id="{072DB28B-BB39-4D3A-8C5C-B7A06C359F11}" type="datetimeFigureOut">
              <a:rPr lang="ru-RU"/>
              <a:pPr>
                <a:defRPr/>
              </a:pPr>
              <a:t>14.11.2015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prstClr val="white">
                    <a:shade val="50000"/>
                  </a:prstClr>
                </a:solidFill>
                <a:latin typeface="Times New Roman" panose="02020603050405020304" pitchFamily="18" charset="0"/>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prstClr val="white">
                    <a:shade val="50000"/>
                  </a:prstClr>
                </a:solidFill>
                <a:latin typeface="Times New Roman" panose="02020603050405020304" pitchFamily="18" charset="0"/>
                <a:cs typeface="+mn-cs"/>
              </a:defRPr>
            </a:lvl1pPr>
          </a:lstStyle>
          <a:p>
            <a:pPr>
              <a:defRPr/>
            </a:pPr>
            <a:fld id="{31F83A5B-21B4-4530-8C19-4D941346DBA8}"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anose="020B0602030504020204" pitchFamily="34" charset="0"/>
        </a:defRPr>
      </a:lvl2pPr>
      <a:lvl3pPr algn="ctr" rtl="0" eaLnBrk="0" fontAlgn="base" hangingPunct="0">
        <a:spcBef>
          <a:spcPct val="0"/>
        </a:spcBef>
        <a:spcAft>
          <a:spcPct val="0"/>
        </a:spcAft>
        <a:defRPr sz="4100" b="1">
          <a:solidFill>
            <a:schemeClr val="tx1"/>
          </a:solidFill>
          <a:latin typeface="Lucida Sans" panose="020B0602030504020204" pitchFamily="34" charset="0"/>
        </a:defRPr>
      </a:lvl3pPr>
      <a:lvl4pPr algn="ctr" rtl="0" eaLnBrk="0" fontAlgn="base" hangingPunct="0">
        <a:spcBef>
          <a:spcPct val="0"/>
        </a:spcBef>
        <a:spcAft>
          <a:spcPct val="0"/>
        </a:spcAft>
        <a:defRPr sz="4100" b="1">
          <a:solidFill>
            <a:schemeClr val="tx1"/>
          </a:solidFill>
          <a:latin typeface="Lucida Sans" panose="020B0602030504020204" pitchFamily="34" charset="0"/>
        </a:defRPr>
      </a:lvl4pPr>
      <a:lvl5pPr algn="ctr" rtl="0" eaLnBrk="0" fontAlgn="base" hangingPunct="0">
        <a:spcBef>
          <a:spcPct val="0"/>
        </a:spcBef>
        <a:spcAft>
          <a:spcPct val="0"/>
        </a:spcAft>
        <a:defRPr sz="4100" b="1">
          <a:solidFill>
            <a:schemeClr val="tx1"/>
          </a:solidFill>
          <a:latin typeface="Lucida Sans" panose="020B0602030504020204" pitchFamily="34" charset="0"/>
        </a:defRPr>
      </a:lvl5pPr>
      <a:lvl6pPr marL="457200" algn="ctr" rtl="0" fontAlgn="base">
        <a:spcBef>
          <a:spcPct val="0"/>
        </a:spcBef>
        <a:spcAft>
          <a:spcPct val="0"/>
        </a:spcAft>
        <a:defRPr sz="4100" b="1">
          <a:solidFill>
            <a:schemeClr val="tx1"/>
          </a:solidFill>
          <a:latin typeface="Lucida Sans" panose="020B0602030504020204" pitchFamily="34" charset="0"/>
        </a:defRPr>
      </a:lvl6pPr>
      <a:lvl7pPr marL="914400" algn="ctr" rtl="0" fontAlgn="base">
        <a:spcBef>
          <a:spcPct val="0"/>
        </a:spcBef>
        <a:spcAft>
          <a:spcPct val="0"/>
        </a:spcAft>
        <a:defRPr sz="4100" b="1">
          <a:solidFill>
            <a:schemeClr val="tx1"/>
          </a:solidFill>
          <a:latin typeface="Lucida Sans" panose="020B0602030504020204" pitchFamily="34" charset="0"/>
        </a:defRPr>
      </a:lvl7pPr>
      <a:lvl8pPr marL="1371600" algn="ctr" rtl="0" fontAlgn="base">
        <a:spcBef>
          <a:spcPct val="0"/>
        </a:spcBef>
        <a:spcAft>
          <a:spcPct val="0"/>
        </a:spcAft>
        <a:defRPr sz="4100" b="1">
          <a:solidFill>
            <a:schemeClr val="tx1"/>
          </a:solidFill>
          <a:latin typeface="Lucida Sans" panose="020B0602030504020204" pitchFamily="34" charset="0"/>
        </a:defRPr>
      </a:lvl8pPr>
      <a:lvl9pPr marL="1828800" algn="ctr" rtl="0" fontAlgn="base">
        <a:spcBef>
          <a:spcPct val="0"/>
        </a:spcBef>
        <a:spcAft>
          <a:spcPct val="0"/>
        </a:spcAft>
        <a:defRPr sz="4100" b="1">
          <a:solidFill>
            <a:schemeClr val="tx1"/>
          </a:solidFill>
          <a:latin typeface="Lucida Sans" panose="020B0602030504020204"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normAutofit fontScale="90000"/>
          </a:bodyPr>
          <a:lstStyle/>
          <a:p>
            <a:pPr algn="l" eaLnBrk="1" hangingPunct="1">
              <a:defRPr/>
            </a:pPr>
            <a:r>
              <a:rPr lang="ru-RU" dirty="0" smtClean="0">
                <a:solidFill>
                  <a:srgbClr val="FF9900"/>
                </a:solidFill>
              </a:rPr>
              <a:t/>
            </a:r>
            <a:br>
              <a:rPr lang="ru-RU" dirty="0" smtClean="0">
                <a:solidFill>
                  <a:srgbClr val="FF9900"/>
                </a:solidFill>
              </a:rPr>
            </a:br>
            <a:r>
              <a:rPr lang="ru-RU" dirty="0" smtClean="0">
                <a:solidFill>
                  <a:srgbClr val="FF9900"/>
                </a:solidFill>
              </a:rPr>
              <a:t/>
            </a:r>
            <a:br>
              <a:rPr lang="ru-RU" dirty="0" smtClean="0">
                <a:solidFill>
                  <a:srgbClr val="FF9900"/>
                </a:solidFill>
              </a:rPr>
            </a:br>
            <a:r>
              <a:rPr lang="ru-RU" sz="5400" dirty="0" smtClean="0">
                <a:solidFill>
                  <a:srgbClr val="FF0000"/>
                </a:solidFill>
                <a:effectLst>
                  <a:outerShdw blurRad="38100" dist="38100" dir="2700000" algn="tl">
                    <a:srgbClr val="FFFFFF"/>
                  </a:outerShdw>
                </a:effectLst>
              </a:rPr>
              <a:t>Развитие</a:t>
            </a:r>
            <a:r>
              <a:rPr lang="ru-RU" sz="5400" dirty="0" smtClean="0">
                <a:solidFill>
                  <a:srgbClr val="FF0000"/>
                </a:solidFill>
                <a:effectLst>
                  <a:outerShdw blurRad="38100" dist="38100" dir="2700000" algn="tl">
                    <a:srgbClr val="FFFFFF"/>
                  </a:outerShdw>
                </a:effectLst>
                <a:latin typeface="Bangle" pitchFamily="2" charset="0"/>
              </a:rPr>
              <a:t> речи у детей дошкольного возраста.</a:t>
            </a:r>
            <a:br>
              <a:rPr lang="ru-RU" sz="5400" dirty="0" smtClean="0">
                <a:solidFill>
                  <a:srgbClr val="FF0000"/>
                </a:solidFill>
                <a:effectLst>
                  <a:outerShdw blurRad="38100" dist="38100" dir="2700000" algn="tl">
                    <a:srgbClr val="FFFFFF"/>
                  </a:outerShdw>
                </a:effectLst>
                <a:latin typeface="Bangle" pitchFamily="2" charset="0"/>
              </a:rPr>
            </a:br>
            <a:endParaRPr lang="ru-RU" sz="5400" dirty="0" smtClean="0">
              <a:solidFill>
                <a:srgbClr val="FF0000"/>
              </a:solidFill>
              <a:effectLst>
                <a:outerShdw blurRad="38100" dist="38100" dir="2700000" algn="tl">
                  <a:srgbClr val="FFFFFF"/>
                </a:outerShdw>
              </a:effectLst>
              <a:latin typeface="Bangle" pitchFamily="2" charset="0"/>
            </a:endParaRPr>
          </a:p>
        </p:txBody>
      </p:sp>
      <p:sp>
        <p:nvSpPr>
          <p:cNvPr id="4100" name="Rectangle 4"/>
          <p:cNvSpPr>
            <a:spLocks noGrp="1" noChangeArrowheads="1"/>
          </p:cNvSpPr>
          <p:nvPr>
            <p:ph type="subTitle" idx="1"/>
          </p:nvPr>
        </p:nvSpPr>
        <p:spPr>
          <a:xfrm>
            <a:off x="1547813" y="3284538"/>
            <a:ext cx="6400800" cy="1752600"/>
          </a:xfrm>
        </p:spPr>
        <p:txBody>
          <a:bodyPr/>
          <a:lstStyle/>
          <a:p>
            <a:pPr eaLnBrk="1" hangingPunct="1">
              <a:lnSpc>
                <a:spcPct val="90000"/>
              </a:lnSpc>
              <a:buFont typeface="Wingdings" panose="05000000000000000000" pitchFamily="2" charset="2"/>
              <a:buNone/>
              <a:defRPr/>
            </a:pPr>
            <a:r>
              <a:rPr lang="ru-RU" sz="2000" b="1" dirty="0" smtClean="0">
                <a:solidFill>
                  <a:srgbClr val="0070C0"/>
                </a:solidFill>
                <a:effectLst>
                  <a:outerShdw blurRad="38100" dist="38100" dir="2700000" algn="tl">
                    <a:srgbClr val="FFFFFF"/>
                  </a:outerShdw>
                </a:effectLst>
              </a:rPr>
              <a:t>«</a:t>
            </a:r>
            <a:r>
              <a:rPr lang="ru-RU" sz="2400" b="1" dirty="0" smtClean="0">
                <a:solidFill>
                  <a:srgbClr val="0070C0"/>
                </a:solidFill>
                <a:effectLst>
                  <a:outerShdw blurRad="38100" dist="38100" dir="2700000" algn="tl">
                    <a:srgbClr val="FFFFFF"/>
                  </a:outerShdw>
                </a:effectLst>
              </a:rPr>
              <a:t>Убогость слова – это убогость мысли, а убогость мысли ведёт к нравственной, интеллектуальной, эмоциональной и эстетической «толстокожести» </a:t>
            </a:r>
          </a:p>
          <a:p>
            <a:pPr eaLnBrk="1" hangingPunct="1">
              <a:lnSpc>
                <a:spcPct val="90000"/>
              </a:lnSpc>
              <a:buFont typeface="Wingdings" panose="05000000000000000000" pitchFamily="2" charset="2"/>
              <a:buNone/>
              <a:defRPr/>
            </a:pPr>
            <a:r>
              <a:rPr lang="ru-RU" sz="2400" b="1" dirty="0" smtClean="0">
                <a:solidFill>
                  <a:srgbClr val="0070C0"/>
                </a:solidFill>
                <a:effectLst>
                  <a:outerShdw blurRad="38100" dist="38100" dir="2700000" algn="tl">
                    <a:srgbClr val="FFFFFF"/>
                  </a:outerShdw>
                </a:effectLst>
              </a:rPr>
              <a:t>                                  </a:t>
            </a:r>
            <a:r>
              <a:rPr lang="ru-RU" sz="2400" b="1" dirty="0" err="1" smtClean="0">
                <a:solidFill>
                  <a:srgbClr val="0070C0"/>
                </a:solidFill>
                <a:effectLst>
                  <a:outerShdw blurRad="38100" dist="38100" dir="2700000" algn="tl">
                    <a:srgbClr val="FFFFFF"/>
                  </a:outerShdw>
                </a:effectLst>
              </a:rPr>
              <a:t>В.А.Сухомлинский</a:t>
            </a:r>
            <a:endParaRPr lang="ru-RU" sz="2400" b="1" dirty="0" smtClean="0">
              <a:solidFill>
                <a:srgbClr val="0070C0"/>
              </a:solidFill>
              <a:effectLst>
                <a:outerShdw blurRad="38100" dist="38100" dir="2700000" algn="tl">
                  <a:srgbClr val="FFFFFF"/>
                </a:outerShdw>
              </a:effectLst>
            </a:endParaRPr>
          </a:p>
        </p:txBody>
      </p:sp>
      <p:sp>
        <p:nvSpPr>
          <p:cNvPr id="14340" name="TextBox 1"/>
          <p:cNvSpPr txBox="1">
            <a:spLocks noChangeArrowheads="1"/>
          </p:cNvSpPr>
          <p:nvPr/>
        </p:nvSpPr>
        <p:spPr bwMode="auto">
          <a:xfrm>
            <a:off x="2555875" y="188913"/>
            <a:ext cx="4248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a:t>МКОУ Палкинская СОШ дошкольная группа «Улыбка»</a:t>
            </a:r>
          </a:p>
        </p:txBody>
      </p:sp>
      <p:sp>
        <p:nvSpPr>
          <p:cNvPr id="14341" name="TextBox 2"/>
          <p:cNvSpPr txBox="1">
            <a:spLocks noChangeArrowheads="1"/>
          </p:cNvSpPr>
          <p:nvPr/>
        </p:nvSpPr>
        <p:spPr bwMode="auto">
          <a:xfrm>
            <a:off x="5843588" y="5445125"/>
            <a:ext cx="2808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a:t>Выполнила воспитатель Комракова Н.Г. </a:t>
            </a:r>
          </a:p>
        </p:txBody>
      </p:sp>
      <p:sp>
        <p:nvSpPr>
          <p:cNvPr id="14342" name="TextBox 3"/>
          <p:cNvSpPr txBox="1">
            <a:spLocks noChangeArrowheads="1"/>
          </p:cNvSpPr>
          <p:nvPr/>
        </p:nvSpPr>
        <p:spPr bwMode="auto">
          <a:xfrm>
            <a:off x="4284663" y="6237288"/>
            <a:ext cx="935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a:t>2015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Разверни, не порви…</a:t>
            </a:r>
            <a:endParaRPr lang="ru-RU" dirty="0"/>
          </a:p>
        </p:txBody>
      </p:sp>
      <p:sp>
        <p:nvSpPr>
          <p:cNvPr id="22531" name="Содержимое 2"/>
          <p:cNvSpPr>
            <a:spLocks noGrp="1"/>
          </p:cNvSpPr>
          <p:nvPr>
            <p:ph idx="1"/>
          </p:nvPr>
        </p:nvSpPr>
        <p:spPr/>
        <p:txBody>
          <a:bodyPr/>
          <a:lstStyle/>
          <a:p>
            <a:pPr algn="just" eaLnBrk="1" hangingPunct="1">
              <a:buFont typeface="Wingdings 2" panose="05020102010507070707" pitchFamily="18" charset="2"/>
              <a:buNone/>
            </a:pPr>
            <a:r>
              <a:rPr lang="ru-RU" altLang="ru-RU" sz="1800" smtClean="0">
                <a:solidFill>
                  <a:schemeClr val="bg1"/>
                </a:solidFill>
                <a:cs typeface="Times New Roman" panose="02020603050405020304" pitchFamily="18" charset="0"/>
              </a:rPr>
              <a:t>          Только  на первый взгляд кажется просто развернуть грецкий орех, завёрнутый в фольгу. Сколько фольги ребята испортили, прежде чем  научились делать это аккуратно и медленно, стараясь не порвать тонкий материал.</a:t>
            </a:r>
          </a:p>
          <a:p>
            <a:pPr eaLnBrk="1" hangingPunct="1"/>
            <a:endParaRPr lang="ru-RU" altLang="ru-RU" sz="1800" smtClean="0">
              <a:cs typeface="Times New Roman" panose="02020603050405020304" pitchFamily="18" charset="0"/>
            </a:endParaRPr>
          </a:p>
        </p:txBody>
      </p:sp>
      <p:pic>
        <p:nvPicPr>
          <p:cNvPr id="22532" name="Picture 2" descr="F:\фото морозовых\Фото\фото дет.сад\DSCN216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500" y="3143250"/>
            <a:ext cx="32575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1143000"/>
          </a:xfrm>
        </p:spPr>
        <p:txBody>
          <a:bodyPr/>
          <a:lstStyle/>
          <a:p>
            <a:pPr eaLnBrk="1" fontAlgn="auto" hangingPunct="1">
              <a:spcAft>
                <a:spcPts val="0"/>
              </a:spcAft>
              <a:defRPr/>
            </a:pPr>
            <a:r>
              <a:rPr lang="ru-RU" dirty="0" smtClean="0"/>
              <a:t>Игры со счётными палочками.</a:t>
            </a:r>
            <a:endParaRPr lang="ru-RU" dirty="0"/>
          </a:p>
        </p:txBody>
      </p:sp>
      <p:sp>
        <p:nvSpPr>
          <p:cNvPr id="23555" name="Содержимое 2"/>
          <p:cNvSpPr>
            <a:spLocks noGrp="1"/>
          </p:cNvSpPr>
          <p:nvPr>
            <p:ph idx="1"/>
          </p:nvPr>
        </p:nvSpPr>
        <p:spPr/>
        <p:txBody>
          <a:bodyPr/>
          <a:lstStyle/>
          <a:p>
            <a:pPr eaLnBrk="1" hangingPunct="1">
              <a:buFont typeface="Wingdings 2" panose="05020102010507070707" pitchFamily="18" charset="2"/>
              <a:buNone/>
            </a:pPr>
            <a:r>
              <a:rPr lang="ru-RU" altLang="ru-RU" sz="1800" smtClean="0">
                <a:solidFill>
                  <a:schemeClr val="bg1"/>
                </a:solidFill>
                <a:cs typeface="Times New Roman" panose="02020603050405020304" pitchFamily="18" charset="0"/>
              </a:rPr>
              <a:t>        В этих играх хорошими помощниками станут обыкновенные счётные палочки или спички ( без серы).</a:t>
            </a:r>
          </a:p>
          <a:p>
            <a:pPr eaLnBrk="1" hangingPunct="1"/>
            <a:r>
              <a:rPr lang="ru-RU" altLang="ru-RU" sz="1800" smtClean="0">
                <a:solidFill>
                  <a:schemeClr val="bg1"/>
                </a:solidFill>
                <a:cs typeface="Times New Roman" panose="02020603050405020304" pitchFamily="18" charset="0"/>
              </a:rPr>
              <a:t>«Сложи колодец»</a:t>
            </a:r>
          </a:p>
          <a:p>
            <a:pPr eaLnBrk="1" hangingPunct="1"/>
            <a:r>
              <a:rPr lang="ru-RU" altLang="ru-RU" sz="1800" smtClean="0">
                <a:solidFill>
                  <a:schemeClr val="bg1"/>
                </a:solidFill>
                <a:cs typeface="Times New Roman" panose="02020603050405020304" pitchFamily="18" charset="0"/>
              </a:rPr>
              <a:t>«Выложи картинку»</a:t>
            </a:r>
          </a:p>
          <a:p>
            <a:pPr eaLnBrk="1" hangingPunct="1"/>
            <a:r>
              <a:rPr lang="ru-RU" altLang="ru-RU" sz="1800" smtClean="0">
                <a:solidFill>
                  <a:schemeClr val="bg1"/>
                </a:solidFill>
                <a:cs typeface="Times New Roman" panose="02020603050405020304" pitchFamily="18" charset="0"/>
              </a:rPr>
              <a:t>«Выложи геометрическую фигуру»</a:t>
            </a:r>
          </a:p>
        </p:txBody>
      </p:sp>
      <p:pic>
        <p:nvPicPr>
          <p:cNvPr id="23556" name="Рисунок 3" descr="schetnie_palochki_babochka.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786063" y="3786188"/>
            <a:ext cx="32861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Игры с прищепками</a:t>
            </a:r>
            <a:endParaRPr lang="ru-RU" dirty="0"/>
          </a:p>
        </p:txBody>
      </p:sp>
      <p:sp>
        <p:nvSpPr>
          <p:cNvPr id="24579" name="Содержимое 2"/>
          <p:cNvSpPr>
            <a:spLocks noGrp="1"/>
          </p:cNvSpPr>
          <p:nvPr>
            <p:ph idx="1"/>
          </p:nvPr>
        </p:nvSpPr>
        <p:spPr>
          <a:xfrm>
            <a:off x="611188" y="1341438"/>
            <a:ext cx="8229600" cy="5283200"/>
          </a:xfrm>
        </p:spPr>
        <p:txBody>
          <a:bodyPr/>
          <a:lstStyle/>
          <a:p>
            <a:pPr eaLnBrk="1" hangingPunct="1">
              <a:buFont typeface="Wingdings 2" panose="05020102010507070707" pitchFamily="18" charset="2"/>
              <a:buNone/>
            </a:pPr>
            <a:r>
              <a:rPr lang="ru-RU" altLang="ru-RU" sz="1800" smtClean="0">
                <a:cs typeface="Times New Roman" panose="02020603050405020304" pitchFamily="18" charset="0"/>
              </a:rPr>
              <a:t>         </a:t>
            </a:r>
            <a:r>
              <a:rPr lang="ru-RU" altLang="ru-RU" sz="2000" smtClean="0">
                <a:solidFill>
                  <a:schemeClr val="bg1"/>
                </a:solidFill>
                <a:cs typeface="Times New Roman" panose="02020603050405020304" pitchFamily="18" charset="0"/>
              </a:rPr>
              <a:t>Упражнения с прищепками развивают сенсомоторную координацию, мелкую моторику рук.</a:t>
            </a:r>
          </a:p>
          <a:p>
            <a:pPr eaLnBrk="1" hangingPunct="1">
              <a:buFont typeface="Wingdings 2" panose="05020102010507070707" pitchFamily="18" charset="2"/>
              <a:buNone/>
            </a:pPr>
            <a:r>
              <a:rPr lang="ru-RU" altLang="ru-RU" sz="2000" smtClean="0">
                <a:solidFill>
                  <a:schemeClr val="bg1"/>
                </a:solidFill>
                <a:cs typeface="Times New Roman" panose="02020603050405020304" pitchFamily="18" charset="0"/>
              </a:rPr>
              <a:t>         Чтобы игра была интересней, можно прикреплять прищепки по тематике.</a:t>
            </a:r>
          </a:p>
        </p:txBody>
      </p:sp>
      <p:pic>
        <p:nvPicPr>
          <p:cNvPr id="24580" name="Рисунок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7313" y="2484438"/>
            <a:ext cx="561657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Игры с конструктором </a:t>
            </a:r>
            <a:endParaRPr lang="ru-RU" dirty="0"/>
          </a:p>
        </p:txBody>
      </p:sp>
      <p:sp>
        <p:nvSpPr>
          <p:cNvPr id="25603" name="Содержимое 2"/>
          <p:cNvSpPr>
            <a:spLocks noGrp="1"/>
          </p:cNvSpPr>
          <p:nvPr>
            <p:ph idx="1"/>
          </p:nvPr>
        </p:nvSpPr>
        <p:spPr/>
        <p:txBody>
          <a:bodyPr/>
          <a:lstStyle/>
          <a:p>
            <a:pPr algn="just" eaLnBrk="1" hangingPunct="1">
              <a:buFont typeface="Wingdings 2" panose="05020102010507070707" pitchFamily="18" charset="2"/>
              <a:buNone/>
            </a:pPr>
            <a:r>
              <a:rPr lang="ru-RU" altLang="ru-RU" sz="1800" smtClean="0">
                <a:cs typeface="Times New Roman" panose="02020603050405020304" pitchFamily="18" charset="0"/>
              </a:rPr>
              <a:t>          </a:t>
            </a:r>
            <a:r>
              <a:rPr lang="ru-RU" altLang="ru-RU" sz="1800" smtClean="0">
                <a:solidFill>
                  <a:schemeClr val="bg1"/>
                </a:solidFill>
                <a:cs typeface="Times New Roman" panose="02020603050405020304" pitchFamily="18" charset="0"/>
              </a:rPr>
              <a:t>Способствуют развитию восприятия. Создаются условия, в которых дети знакомятся с цветом, формой, величиной, осязаемыми свойствами предметов.</a:t>
            </a:r>
          </a:p>
        </p:txBody>
      </p:sp>
      <p:pic>
        <p:nvPicPr>
          <p:cNvPr id="25604" name="Рисунок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2997200"/>
            <a:ext cx="42481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Рисунок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2997200"/>
            <a:ext cx="4319588"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Сухой бассейн</a:t>
            </a:r>
            <a:endParaRPr lang="ru-RU" dirty="0"/>
          </a:p>
        </p:txBody>
      </p:sp>
      <p:sp>
        <p:nvSpPr>
          <p:cNvPr id="26627" name="Содержимое 2"/>
          <p:cNvSpPr>
            <a:spLocks noGrp="1"/>
          </p:cNvSpPr>
          <p:nvPr>
            <p:ph idx="1"/>
          </p:nvPr>
        </p:nvSpPr>
        <p:spPr/>
        <p:txBody>
          <a:bodyPr/>
          <a:lstStyle/>
          <a:p>
            <a:pPr algn="just" eaLnBrk="1" hangingPunct="1">
              <a:buFont typeface="Wingdings 2" panose="05020102010507070707" pitchFamily="18" charset="2"/>
              <a:buNone/>
            </a:pPr>
            <a:r>
              <a:rPr lang="ru-RU" altLang="ru-RU" sz="1800" smtClean="0">
                <a:cs typeface="Times New Roman" panose="02020603050405020304" pitchFamily="18" charset="0"/>
              </a:rPr>
              <a:t>          </a:t>
            </a:r>
            <a:r>
              <a:rPr lang="ru-RU" altLang="ru-RU" sz="1800" smtClean="0">
                <a:solidFill>
                  <a:schemeClr val="bg1"/>
                </a:solidFill>
                <a:cs typeface="Times New Roman" panose="02020603050405020304" pitchFamily="18" charset="0"/>
              </a:rPr>
              <a:t>Дети любят играть в сухом бассейне (из крышек). Там спрятаны мелкие игрушки от киндер-сюрпризов,  которые ребята с возрастающим интересом ищут в большом количестве пробок и крышек.</a:t>
            </a:r>
          </a:p>
        </p:txBody>
      </p:sp>
      <p:pic>
        <p:nvPicPr>
          <p:cNvPr id="26628" name="Рисунок 3" descr="DSCN6340.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86000" y="3000375"/>
            <a:ext cx="442912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Игры - шнуровки</a:t>
            </a:r>
            <a:endParaRPr lang="ru-RU" dirty="0"/>
          </a:p>
        </p:txBody>
      </p:sp>
      <p:sp>
        <p:nvSpPr>
          <p:cNvPr id="27651" name="Содержимое 2"/>
          <p:cNvSpPr>
            <a:spLocks noGrp="1"/>
          </p:cNvSpPr>
          <p:nvPr>
            <p:ph idx="1"/>
          </p:nvPr>
        </p:nvSpPr>
        <p:spPr>
          <a:xfrm>
            <a:off x="457200" y="1268413"/>
            <a:ext cx="8229600" cy="4710112"/>
          </a:xfrm>
        </p:spPr>
        <p:txBody>
          <a:bodyPr/>
          <a:lstStyle/>
          <a:p>
            <a:pPr algn="just" eaLnBrk="1" hangingPunct="1">
              <a:buFont typeface="Wingdings 2" panose="05020102010507070707" pitchFamily="18" charset="2"/>
              <a:buNone/>
            </a:pPr>
            <a:r>
              <a:rPr lang="ru-RU" altLang="ru-RU" sz="1800" smtClean="0">
                <a:cs typeface="Times New Roman" panose="02020603050405020304" pitchFamily="18" charset="0"/>
              </a:rPr>
              <a:t>  </a:t>
            </a:r>
            <a:r>
              <a:rPr lang="ru-RU" altLang="ru-RU" sz="2000" smtClean="0">
                <a:solidFill>
                  <a:schemeClr val="bg1"/>
                </a:solidFill>
                <a:cs typeface="Times New Roman" panose="02020603050405020304" pitchFamily="18" charset="0"/>
              </a:rPr>
              <a:t>Игры-шнуровки развивают сенсомоторную координацию, мелкую моторику рук.  </a:t>
            </a:r>
          </a:p>
          <a:p>
            <a:pPr algn="just" eaLnBrk="1" hangingPunct="1"/>
            <a:r>
              <a:rPr lang="ru-RU" altLang="ru-RU" sz="2000" smtClean="0">
                <a:solidFill>
                  <a:schemeClr val="bg1"/>
                </a:solidFill>
                <a:cs typeface="Times New Roman" panose="02020603050405020304" pitchFamily="18" charset="0"/>
              </a:rPr>
              <a:t>Развивают пространственной ориентирование, способствуют усвоению понятий «вверху», «внизу», «слева», «справа».</a:t>
            </a:r>
          </a:p>
          <a:p>
            <a:pPr algn="just" eaLnBrk="1" hangingPunct="1"/>
            <a:r>
              <a:rPr lang="ru-RU" altLang="ru-RU" sz="2000" smtClean="0">
                <a:solidFill>
                  <a:schemeClr val="bg1"/>
                </a:solidFill>
                <a:cs typeface="Times New Roman" panose="02020603050405020304" pitchFamily="18" charset="0"/>
              </a:rPr>
              <a:t>Способствуют развитию речи.</a:t>
            </a:r>
          </a:p>
          <a:p>
            <a:pPr algn="just" eaLnBrk="1" hangingPunct="1"/>
            <a:r>
              <a:rPr lang="ru-RU" altLang="ru-RU" sz="2000" smtClean="0">
                <a:solidFill>
                  <a:schemeClr val="bg1"/>
                </a:solidFill>
                <a:cs typeface="Times New Roman" panose="02020603050405020304" pitchFamily="18" charset="0"/>
              </a:rPr>
              <a:t>Развивают творческие способности.</a:t>
            </a:r>
          </a:p>
          <a:p>
            <a:pPr algn="just" eaLnBrk="1" hangingPunct="1"/>
            <a:r>
              <a:rPr lang="ru-RU" altLang="ru-RU" sz="2000" smtClean="0">
                <a:solidFill>
                  <a:schemeClr val="bg1"/>
                </a:solidFill>
                <a:cs typeface="Times New Roman" panose="02020603050405020304" pitchFamily="18" charset="0"/>
              </a:rPr>
              <a:t>Развивают усидчивость, внимание, терпение.</a:t>
            </a:r>
          </a:p>
          <a:p>
            <a:pPr algn="just" eaLnBrk="1" hangingPunct="1"/>
            <a:r>
              <a:rPr lang="ru-RU" altLang="ru-RU" sz="2000" smtClean="0">
                <a:solidFill>
                  <a:schemeClr val="bg1"/>
                </a:solidFill>
                <a:cs typeface="Times New Roman" panose="02020603050405020304" pitchFamily="18" charset="0"/>
              </a:rPr>
              <a:t>Игра способствует координации движений, гибкости кисти и раскованности движений, что является  залогом отсутствия проблем в школе.</a:t>
            </a:r>
            <a:endParaRPr lang="ru-RU" altLang="ru-RU" sz="1800" smtClean="0">
              <a:solidFill>
                <a:schemeClr val="bg1"/>
              </a:solidFill>
              <a:cs typeface="Times New Roman" panose="02020603050405020304" pitchFamily="18" charset="0"/>
            </a:endParaRPr>
          </a:p>
        </p:txBody>
      </p:sp>
      <p:pic>
        <p:nvPicPr>
          <p:cNvPr id="27652" name="Рисунок 3" descr="i.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776538" y="4424363"/>
            <a:ext cx="35909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dirty="0"/>
              <a:t>Рисование и </a:t>
            </a:r>
            <a:r>
              <a:rPr lang="ru-RU" dirty="0" smtClean="0"/>
              <a:t>игры </a:t>
            </a:r>
            <a:r>
              <a:rPr lang="ru-RU" dirty="0"/>
              <a:t>с пластилином</a:t>
            </a:r>
          </a:p>
        </p:txBody>
      </p:sp>
      <p:sp>
        <p:nvSpPr>
          <p:cNvPr id="28675" name="Содержимое 2"/>
          <p:cNvSpPr>
            <a:spLocks noGrp="1"/>
          </p:cNvSpPr>
          <p:nvPr>
            <p:ph idx="1"/>
          </p:nvPr>
        </p:nvSpPr>
        <p:spPr/>
        <p:txBody>
          <a:bodyPr/>
          <a:lstStyle/>
          <a:p>
            <a:pPr algn="just" eaLnBrk="1" hangingPunct="1">
              <a:buFont typeface="Wingdings 2" panose="05020102010507070707" pitchFamily="18" charset="2"/>
              <a:buNone/>
            </a:pPr>
            <a:r>
              <a:rPr lang="ru-RU" altLang="ru-RU" sz="1800" smtClean="0">
                <a:solidFill>
                  <a:schemeClr val="bg1"/>
                </a:solidFill>
                <a:cs typeface="Times New Roman" panose="02020603050405020304" pitchFamily="18" charset="0"/>
              </a:rPr>
              <a:t>        Рисование – любимое занятие. Не обязательно нужно рисовать на листе бумаги карандашами и кисточками, можно рисовать на снегу или песке, манке, на запотевшем окне, на асфальте…</a:t>
            </a:r>
          </a:p>
          <a:p>
            <a:pPr algn="just" eaLnBrk="1" hangingPunct="1">
              <a:buFont typeface="Wingdings 2" panose="05020102010507070707" pitchFamily="18" charset="2"/>
              <a:buNone/>
            </a:pPr>
            <a:r>
              <a:rPr lang="ru-RU" altLang="ru-RU" sz="1800" smtClean="0">
                <a:solidFill>
                  <a:schemeClr val="bg1"/>
                </a:solidFill>
                <a:cs typeface="Times New Roman" panose="02020603050405020304" pitchFamily="18" charset="0"/>
              </a:rPr>
              <a:t>        А можно рисовать пальцем или ладошкой, делать отпечатки кусочком ваты, скомканной бумагой, печаткой, тычком. Ещё есть много разных способов развить детское восприятие. Лепка, рисунки из пластилиновых колбасок, пластилинография…  При этом мы попутно будем развивать и мелкую моторику руки.</a:t>
            </a:r>
          </a:p>
        </p:txBody>
      </p:sp>
      <p:pic>
        <p:nvPicPr>
          <p:cNvPr id="28676" name="Рисунок 3" descr="fingerpainting.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638" y="3954463"/>
            <a:ext cx="40735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Рисунок 4" descr="1258821781_plastili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3954463"/>
            <a:ext cx="409416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Игры с бумагой</a:t>
            </a:r>
            <a:endParaRPr lang="ru-RU" dirty="0"/>
          </a:p>
        </p:txBody>
      </p:sp>
      <p:sp>
        <p:nvSpPr>
          <p:cNvPr id="29699" name="Содержимое 2"/>
          <p:cNvSpPr>
            <a:spLocks noGrp="1"/>
          </p:cNvSpPr>
          <p:nvPr>
            <p:ph idx="1"/>
          </p:nvPr>
        </p:nvSpPr>
        <p:spPr/>
        <p:txBody>
          <a:bodyPr/>
          <a:lstStyle/>
          <a:p>
            <a:pPr eaLnBrk="1" hangingPunct="1">
              <a:buFont typeface="Wingdings 2" panose="05020102010507070707" pitchFamily="18" charset="2"/>
              <a:buNone/>
            </a:pPr>
            <a:r>
              <a:rPr lang="ru-RU" altLang="ru-RU" sz="1800" smtClean="0">
                <a:solidFill>
                  <a:schemeClr val="bg1"/>
                </a:solidFill>
                <a:cs typeface="Times New Roman" panose="02020603050405020304" pitchFamily="18" charset="0"/>
              </a:rPr>
              <a:t>       Оказывается, бумагу можно мять, рвать, складывать, резать ножницами…</a:t>
            </a:r>
          </a:p>
          <a:p>
            <a:pPr eaLnBrk="1" hangingPunct="1">
              <a:buFont typeface="Wingdings 2" panose="05020102010507070707" pitchFamily="18" charset="2"/>
              <a:buNone/>
            </a:pPr>
            <a:r>
              <a:rPr lang="ru-RU" altLang="ru-RU" sz="1800" smtClean="0">
                <a:solidFill>
                  <a:schemeClr val="bg1"/>
                </a:solidFill>
                <a:cs typeface="Times New Roman" panose="02020603050405020304" pitchFamily="18" charset="0"/>
              </a:rPr>
              <a:t>     Такие игры помогут детям узнать как обычная бумага превращается в красивую аппликацию и забавные объёмные игрушки.</a:t>
            </a:r>
          </a:p>
          <a:p>
            <a:pPr eaLnBrk="1" hangingPunct="1">
              <a:buFont typeface="Wingdings 2" panose="05020102010507070707" pitchFamily="18" charset="2"/>
              <a:buNone/>
            </a:pPr>
            <a:r>
              <a:rPr lang="ru-RU" altLang="ru-RU" sz="1800" smtClean="0">
                <a:solidFill>
                  <a:schemeClr val="bg1"/>
                </a:solidFill>
                <a:cs typeface="Times New Roman" panose="02020603050405020304" pitchFamily="18" charset="0"/>
              </a:rPr>
              <a:t>     Развитию точных движений, вниманию, терпению, усидчивости  и памяти помогают занятия в технике оригами: складыванию корабликов, самолётов, цветов, животных и т.д.</a:t>
            </a:r>
          </a:p>
        </p:txBody>
      </p:sp>
      <p:pic>
        <p:nvPicPr>
          <p:cNvPr id="29700" name="Рисунок 3" descr="img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571875" y="3714750"/>
            <a:ext cx="1905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dirty="0" smtClean="0"/>
              <a:t>Игры с природным материалом</a:t>
            </a:r>
            <a:endParaRPr lang="ru-RU" dirty="0"/>
          </a:p>
        </p:txBody>
      </p:sp>
      <p:sp>
        <p:nvSpPr>
          <p:cNvPr id="30723" name="Содержимое 2"/>
          <p:cNvSpPr>
            <a:spLocks noGrp="1"/>
          </p:cNvSpPr>
          <p:nvPr>
            <p:ph idx="1"/>
          </p:nvPr>
        </p:nvSpPr>
        <p:spPr/>
        <p:txBody>
          <a:bodyPr/>
          <a:lstStyle/>
          <a:p>
            <a:pPr algn="just" eaLnBrk="1" hangingPunct="1">
              <a:buFont typeface="Wingdings 2" panose="05020102010507070707" pitchFamily="18" charset="2"/>
              <a:buNone/>
            </a:pPr>
            <a:r>
              <a:rPr lang="ru-RU" altLang="ru-RU" sz="1800" smtClean="0">
                <a:solidFill>
                  <a:schemeClr val="bg1"/>
                </a:solidFill>
                <a:cs typeface="Times New Roman" panose="02020603050405020304" pitchFamily="18" charset="0"/>
              </a:rPr>
              <a:t>       Для детей уже не секрет, что из шишек, желудей, листьев и каштанов можно создать необыкновенные поделки, а можно просто использовать их для массажа рук.</a:t>
            </a:r>
          </a:p>
        </p:txBody>
      </p:sp>
      <p:pic>
        <p:nvPicPr>
          <p:cNvPr id="30724" name="Рисунок 3" descr="a041cfb19759cdf212c87089e38a2a4f.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57375" y="3429000"/>
            <a:ext cx="55149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Пазлы и мозайка</a:t>
            </a:r>
            <a:endParaRPr lang="ru-RU" dirty="0"/>
          </a:p>
        </p:txBody>
      </p:sp>
      <p:sp>
        <p:nvSpPr>
          <p:cNvPr id="31747" name="Содержимое 2"/>
          <p:cNvSpPr>
            <a:spLocks noGrp="1"/>
          </p:cNvSpPr>
          <p:nvPr>
            <p:ph idx="1"/>
          </p:nvPr>
        </p:nvSpPr>
        <p:spPr/>
        <p:txBody>
          <a:bodyPr/>
          <a:lstStyle/>
          <a:p>
            <a:pPr algn="just" eaLnBrk="1" hangingPunct="1"/>
            <a:r>
              <a:rPr lang="ru-RU" altLang="ru-RU" sz="1800" smtClean="0">
                <a:solidFill>
                  <a:schemeClr val="bg1"/>
                </a:solidFill>
                <a:cs typeface="Times New Roman" panose="02020603050405020304" pitchFamily="18" charset="0"/>
              </a:rPr>
              <a:t>Пазлы – в переводе с английского «головоломка», «затруднение». Кроме мелкой моторики, эта игра формирует ещё и пространственное представление, умение складывать большое из мелких деталей. </a:t>
            </a:r>
          </a:p>
          <a:p>
            <a:pPr algn="just" eaLnBrk="1" hangingPunct="1"/>
            <a:r>
              <a:rPr lang="ru-RU" altLang="ru-RU" sz="1800" smtClean="0">
                <a:solidFill>
                  <a:schemeClr val="bg1"/>
                </a:solidFill>
                <a:cs typeface="Times New Roman" panose="02020603050405020304" pitchFamily="18" charset="0"/>
              </a:rPr>
              <a:t>Мозайка – игра, которую помнит каждый из детства. Дети уже делают композиции по образцу или ориентируясь на собственную фантазию.</a:t>
            </a:r>
          </a:p>
        </p:txBody>
      </p:sp>
      <p:pic>
        <p:nvPicPr>
          <p:cNvPr id="31748" name="Рисунок 3" descr="DSCN634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85813" y="3571875"/>
            <a:ext cx="3587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descr="C:\Users\Татьяна\Documents\материалы к аттестации\к аттестации фото\DSCN641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0625" y="3571875"/>
            <a:ext cx="3071813"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275" y="1371600"/>
            <a:ext cx="8229600" cy="1828800"/>
          </a:xfrm>
        </p:spPr>
        <p:txBody>
          <a:bodyPr/>
          <a:lstStyle/>
          <a:p>
            <a:pPr eaLnBrk="1" hangingPunct="1">
              <a:defRPr/>
            </a:pPr>
            <a:endParaRPr lang="ru-RU"/>
          </a:p>
        </p:txBody>
      </p:sp>
      <p:sp>
        <p:nvSpPr>
          <p:cNvPr id="249859" name="Rectangle 3"/>
          <p:cNvSpPr>
            <a:spLocks noGrp="1" noChangeArrowheads="1"/>
          </p:cNvSpPr>
          <p:nvPr>
            <p:ph type="subTitle" idx="1"/>
          </p:nvPr>
        </p:nvSpPr>
        <p:spPr>
          <a:xfrm>
            <a:off x="1336675" y="115888"/>
            <a:ext cx="6400800" cy="1752600"/>
          </a:xfrm>
        </p:spPr>
        <p:txBody>
          <a:bodyPr/>
          <a:lstStyle/>
          <a:p>
            <a:pPr eaLnBrk="1" hangingPunct="1">
              <a:buFont typeface="Wingdings" panose="05000000000000000000" pitchFamily="2" charset="2"/>
              <a:buNone/>
              <a:defRPr/>
            </a:pPr>
            <a:r>
              <a:rPr lang="ru-RU" sz="4000" dirty="0" smtClean="0"/>
              <a:t>      </a:t>
            </a:r>
            <a:r>
              <a:rPr lang="ru-RU" sz="4000" b="1" dirty="0" smtClean="0">
                <a:solidFill>
                  <a:srgbClr val="000000"/>
                </a:solidFill>
                <a:effectLst>
                  <a:outerShdw blurRad="38100" dist="38100" dir="2700000" algn="tl">
                    <a:srgbClr val="FFFFFF"/>
                  </a:outerShdw>
                </a:effectLst>
              </a:rPr>
              <a:t>Важно помнить, что именно в дошкольный период речь ребенка развивается наиболее интенсивно, а главное - она наиболее  гибка и податлива. Поэтому все дефекты  (нарушения, недостатки) речи преодолеваются легче и быстрее.</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Работа с ножницами</a:t>
            </a:r>
            <a:endParaRPr lang="ru-RU" dirty="0"/>
          </a:p>
        </p:txBody>
      </p:sp>
      <p:sp>
        <p:nvSpPr>
          <p:cNvPr id="32771" name="Содержимое 2"/>
          <p:cNvSpPr>
            <a:spLocks noGrp="1"/>
          </p:cNvSpPr>
          <p:nvPr>
            <p:ph idx="1"/>
          </p:nvPr>
        </p:nvSpPr>
        <p:spPr/>
        <p:txBody>
          <a:bodyPr/>
          <a:lstStyle/>
          <a:p>
            <a:pPr algn="just" eaLnBrk="1" hangingPunct="1">
              <a:buFont typeface="Wingdings 2" panose="05020102010507070707" pitchFamily="18" charset="2"/>
              <a:buNone/>
            </a:pPr>
            <a:r>
              <a:rPr lang="ru-RU" altLang="ru-RU" sz="1800" smtClean="0">
                <a:cs typeface="Times New Roman" panose="02020603050405020304" pitchFamily="18" charset="0"/>
              </a:rPr>
              <a:t>        </a:t>
            </a:r>
            <a:r>
              <a:rPr lang="ru-RU" altLang="ru-RU" sz="1800" smtClean="0">
                <a:solidFill>
                  <a:schemeClr val="bg1"/>
                </a:solidFill>
                <a:cs typeface="Times New Roman" panose="02020603050405020304" pitchFamily="18" charset="0"/>
              </a:rPr>
              <a:t>В старшем дошкольном возрасте работа по развитию мелкой моторике и координации движений руки становится важной частью подготовки к школе. Особую роль в развитии ручной умелости играет умение уверенно пользоваться ножницами.</a:t>
            </a:r>
          </a:p>
        </p:txBody>
      </p:sp>
      <p:pic>
        <p:nvPicPr>
          <p:cNvPr id="32772" name="Рисунок 3" descr="aplikacija-iz-bumagi7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85813" y="3500438"/>
            <a:ext cx="3857625"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Рисунок 4" descr="podarok-dlya-babushki-obemnaya-podelka-iz-bumagi-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0" y="3500438"/>
            <a:ext cx="3500438"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841" y="20970"/>
            <a:ext cx="8229600" cy="1143000"/>
          </a:xfrm>
        </p:spPr>
        <p:txBody>
          <a:bodyPr/>
          <a:lstStyle/>
          <a:p>
            <a:pPr eaLnBrk="1" fontAlgn="auto" hangingPunct="1">
              <a:spcAft>
                <a:spcPts val="0"/>
              </a:spcAft>
              <a:defRPr/>
            </a:pPr>
            <a:r>
              <a:rPr lang="ru-RU" dirty="0" smtClean="0"/>
              <a:t>Пальчиковые игры</a:t>
            </a:r>
            <a:endParaRPr lang="ru-RU" dirty="0"/>
          </a:p>
        </p:txBody>
      </p:sp>
      <p:sp>
        <p:nvSpPr>
          <p:cNvPr id="33795" name="Содержимое 2"/>
          <p:cNvSpPr>
            <a:spLocks noGrp="1"/>
          </p:cNvSpPr>
          <p:nvPr>
            <p:ph idx="1"/>
          </p:nvPr>
        </p:nvSpPr>
        <p:spPr>
          <a:xfrm>
            <a:off x="442913" y="1052513"/>
            <a:ext cx="8229600" cy="4710112"/>
          </a:xfrm>
        </p:spPr>
        <p:txBody>
          <a:bodyPr/>
          <a:lstStyle/>
          <a:p>
            <a:pPr algn="just" eaLnBrk="1" hangingPunct="1">
              <a:buFont typeface="Wingdings 2" panose="05020102010507070707" pitchFamily="18" charset="2"/>
              <a:buNone/>
            </a:pPr>
            <a:r>
              <a:rPr lang="ru-RU" altLang="ru-RU" sz="1800" smtClean="0">
                <a:cs typeface="Times New Roman" panose="02020603050405020304" pitchFamily="18" charset="0"/>
              </a:rPr>
              <a:t>        </a:t>
            </a:r>
            <a:r>
              <a:rPr lang="ru-RU" altLang="ru-RU" sz="1800" smtClean="0">
                <a:solidFill>
                  <a:schemeClr val="bg1"/>
                </a:solidFill>
                <a:cs typeface="Times New Roman" panose="02020603050405020304" pitchFamily="18" charset="0"/>
              </a:rPr>
              <a:t>Пальчиковые игры – наилучшее средство для развития мелкой моторики и речи в своей совокупности. Разучивание текстов пальчиковой гимнастики способствует быстрому формированию речи, пространственного мышления, внимания, памяти и воображения. Речь детей становится более выразительной.</a:t>
            </a:r>
          </a:p>
        </p:txBody>
      </p:sp>
      <p:pic>
        <p:nvPicPr>
          <p:cNvPr id="33796" name="Рисунок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2575" y="2555875"/>
            <a:ext cx="42481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Рисунок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7713" y="2530475"/>
            <a:ext cx="4316412"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296565"/>
            <a:ext cx="8229600" cy="1143000"/>
          </a:xfrm>
        </p:spPr>
        <p:txBody>
          <a:bodyPr/>
          <a:lstStyle/>
          <a:p>
            <a:pPr eaLnBrk="1" fontAlgn="auto" hangingPunct="1">
              <a:spcAft>
                <a:spcPts val="0"/>
              </a:spcAft>
              <a:defRPr/>
            </a:pPr>
            <a:r>
              <a:rPr lang="ru-RU" dirty="0" smtClean="0">
                <a:solidFill>
                  <a:srgbClr val="C00000"/>
                </a:solidFill>
              </a:rPr>
              <a:t>           </a:t>
            </a:r>
            <a:r>
              <a:rPr lang="ru-RU" b="0" dirty="0" smtClean="0">
                <a:solidFill>
                  <a:srgbClr val="C00000"/>
                </a:solidFill>
                <a:latin typeface="Times New Roman" panose="02020603050405020304" pitchFamily="18" charset="0"/>
              </a:rPr>
              <a:t>ТЕАТР-ТОПОТУШКИ,</a:t>
            </a:r>
            <a:endParaRPr lang="ru-RU" b="0" dirty="0">
              <a:solidFill>
                <a:srgbClr val="C00000"/>
              </a:solidFill>
              <a:latin typeface="Times New Roman" panose="02020603050405020304" pitchFamily="18" charset="0"/>
            </a:endParaRPr>
          </a:p>
        </p:txBody>
      </p:sp>
      <p:pic>
        <p:nvPicPr>
          <p:cNvPr id="34819" name="Picture 2" descr="C:\Users\Администратор\Desktop\театр\P329042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1989138"/>
            <a:ext cx="3754438" cy="3887787"/>
          </a:xfrm>
          <a:noFill/>
        </p:spPr>
      </p:pic>
      <p:pic>
        <p:nvPicPr>
          <p:cNvPr id="34820" name="Рисунок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8175" y="685800"/>
            <a:ext cx="56880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C:\Users\Администратор\Desktop\театр\P326039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43450" y="2003425"/>
            <a:ext cx="388937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1371600"/>
            <a:ext cx="3645914" cy="329208"/>
          </a:xfrm>
        </p:spPr>
        <p:txBody>
          <a:bodyPr>
            <a:noAutofit/>
          </a:bodyPr>
          <a:lstStyle/>
          <a:p>
            <a:pPr eaLnBrk="1" fontAlgn="auto" hangingPunct="1">
              <a:spcAft>
                <a:spcPts val="0"/>
              </a:spcAft>
              <a:defRPr/>
            </a:pPr>
            <a:r>
              <a:rPr lang="ru-RU" sz="3200" dirty="0">
                <a:solidFill>
                  <a:srgbClr val="C00000"/>
                </a:solidFill>
              </a:rPr>
              <a:t>ТЕАТР НА ФЛАНЕЛЕГРАФЕ</a:t>
            </a:r>
            <a:endParaRPr lang="ru-RU" sz="3200" dirty="0"/>
          </a:p>
        </p:txBody>
      </p:sp>
      <p:sp>
        <p:nvSpPr>
          <p:cNvPr id="35843" name="Подзаголовок 2"/>
          <p:cNvSpPr>
            <a:spLocks noGrp="1"/>
          </p:cNvSpPr>
          <p:nvPr>
            <p:ph type="subTitle" idx="1"/>
          </p:nvPr>
        </p:nvSpPr>
        <p:spPr>
          <a:xfrm>
            <a:off x="1371600" y="3332163"/>
            <a:ext cx="6400800" cy="1752600"/>
          </a:xfrm>
        </p:spPr>
        <p:txBody>
          <a:bodyPr/>
          <a:lstStyle/>
          <a:p>
            <a:pPr eaLnBrk="1" hangingPunct="1"/>
            <a:endParaRPr lang="ru-RU" altLang="ru-RU" smtClean="0"/>
          </a:p>
        </p:txBody>
      </p:sp>
      <p:pic>
        <p:nvPicPr>
          <p:cNvPr id="35844" name="Picture 2" descr="C:\Users\Администратор\Desktop\театр\P32604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1916113"/>
            <a:ext cx="424815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Прямоугольник 4"/>
          <p:cNvSpPr>
            <a:spLocks noChangeArrowheads="1"/>
          </p:cNvSpPr>
          <p:nvPr/>
        </p:nvSpPr>
        <p:spPr bwMode="auto">
          <a:xfrm>
            <a:off x="4572000" y="979488"/>
            <a:ext cx="5076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3200">
                <a:solidFill>
                  <a:srgbClr val="C00000"/>
                </a:solidFill>
              </a:rPr>
              <a:t>КУКОЛЬНЫЙ ТЕАТР</a:t>
            </a:r>
            <a:endParaRPr lang="ru-RU" altLang="ru-RU" sz="3200"/>
          </a:p>
        </p:txBody>
      </p:sp>
      <p:pic>
        <p:nvPicPr>
          <p:cNvPr id="35846" name="Picture 2" descr="C:\Users\Администратор\Desktop\театр\P329043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8825" y="1843088"/>
            <a:ext cx="4392613"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543248"/>
            <a:ext cx="4258816" cy="1143000"/>
          </a:xfrm>
        </p:spPr>
        <p:txBody>
          <a:bodyPr>
            <a:normAutofit fontScale="90000"/>
          </a:bodyPr>
          <a:lstStyle/>
          <a:p>
            <a:pPr eaLnBrk="1" hangingPunct="1">
              <a:defRPr/>
            </a:pPr>
            <a:r>
              <a:rPr lang="ru-RU" dirty="0" smtClean="0">
                <a:solidFill>
                  <a:srgbClr val="C00000"/>
                </a:solidFill>
              </a:rPr>
              <a:t>       </a:t>
            </a:r>
            <a:r>
              <a:rPr lang="ru-RU" sz="3100" dirty="0">
                <a:solidFill>
                  <a:srgbClr val="C00000"/>
                </a:solidFill>
              </a:rPr>
              <a:t>ТЕАТРАЛЬНЫЕ ШИРМЫ</a:t>
            </a:r>
          </a:p>
        </p:txBody>
      </p:sp>
      <p:pic>
        <p:nvPicPr>
          <p:cNvPr id="36867" name="Picture 2" descr="C:\Users\Администратор\Desktop\театр\P326041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07950" y="1685925"/>
            <a:ext cx="4679950" cy="3600450"/>
          </a:xfrm>
          <a:noFill/>
        </p:spPr>
      </p:pic>
      <p:pic>
        <p:nvPicPr>
          <p:cNvPr id="36868" name="Рисунок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638" y="2708275"/>
            <a:ext cx="493236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932363" y="1685925"/>
            <a:ext cx="3743325" cy="646113"/>
          </a:xfrm>
          <a:prstGeom prst="rect">
            <a:avLst/>
          </a:prstGeom>
          <a:noFill/>
        </p:spPr>
        <p:txBody>
          <a:bodyPr>
            <a:spAutoFit/>
          </a:bodyPr>
          <a:lstStyle/>
          <a:p>
            <a:pPr algn="ctr" eaLnBrk="1" hangingPunct="1">
              <a:defRPr/>
            </a:pPr>
            <a:r>
              <a:rPr lang="ru-RU" sz="3600" b="1" dirty="0">
                <a:ln w="6350">
                  <a:noFill/>
                </a:ln>
                <a:solidFill>
                  <a:srgbClr val="C00000"/>
                </a:solidFill>
                <a:effectLst>
                  <a:outerShdw blurRad="114300" dist="101600" dir="2700000" algn="tl" rotWithShape="0">
                    <a:srgbClr val="000000">
                      <a:alpha val="40000"/>
                    </a:srgbClr>
                  </a:outerShdw>
                </a:effectLst>
                <a:latin typeface="+mj-lt"/>
                <a:ea typeface="+mj-ea"/>
                <a:cs typeface="+mj-cs"/>
              </a:rPr>
              <a:t>Театр-свиток</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91264" cy="2506290"/>
          </a:xfrm>
        </p:spPr>
        <p:txBody>
          <a:bodyPr/>
          <a:lstStyle/>
          <a:p>
            <a:pPr algn="l" eaLnBrk="1" fontAlgn="auto" hangingPunct="1">
              <a:spcAft>
                <a:spcPts val="0"/>
              </a:spcAft>
              <a:defRPr/>
            </a:pPr>
            <a:r>
              <a:rPr lang="ru-RU" sz="2000" i="1" dirty="0" smtClean="0">
                <a:solidFill>
                  <a:srgbClr val="FF0000"/>
                </a:solidFill>
              </a:rPr>
              <a:t> </a:t>
            </a:r>
            <a:endParaRPr lang="ru-RU" sz="1800" dirty="0">
              <a:solidFill>
                <a:srgbClr val="FFFF00"/>
              </a:solidFill>
            </a:endParaRPr>
          </a:p>
        </p:txBody>
      </p:sp>
      <p:sp>
        <p:nvSpPr>
          <p:cNvPr id="3" name="Объект 2"/>
          <p:cNvSpPr>
            <a:spLocks noGrp="1"/>
          </p:cNvSpPr>
          <p:nvPr>
            <p:ph idx="1"/>
          </p:nvPr>
        </p:nvSpPr>
        <p:spPr>
          <a:xfrm>
            <a:off x="33338" y="188913"/>
            <a:ext cx="9002712" cy="6335712"/>
          </a:xfrm>
        </p:spPr>
        <p:txBody>
          <a:bodyPr>
            <a:normAutofit/>
          </a:bodyPr>
          <a:lstStyle/>
          <a:p>
            <a:pPr marL="137160" indent="0" eaLnBrk="1" fontAlgn="auto" hangingPunct="1">
              <a:spcAft>
                <a:spcPts val="0"/>
              </a:spcAft>
              <a:buClr>
                <a:schemeClr val="tx1">
                  <a:shade val="95000"/>
                </a:schemeClr>
              </a:buClr>
              <a:buFont typeface="Wingdings 2"/>
              <a:buNone/>
              <a:defRPr/>
            </a:pPr>
            <a:r>
              <a:rPr lang="ru-RU" sz="2400" b="1" i="1" dirty="0">
                <a:solidFill>
                  <a:srgbClr val="FF0000"/>
                </a:solidFill>
              </a:rPr>
              <a:t>Театрализованная деятельность</a:t>
            </a:r>
            <a:r>
              <a:rPr lang="ru-RU" sz="1800" b="1" i="1" dirty="0">
                <a:solidFill>
                  <a:srgbClr val="FF0000"/>
                </a:solidFill>
              </a:rPr>
              <a:t>  </a:t>
            </a:r>
            <a:r>
              <a:rPr lang="ru-RU" sz="2000" dirty="0">
                <a:solidFill>
                  <a:schemeClr val="bg1"/>
                </a:solidFill>
              </a:rPr>
              <a:t>делает жизнь детей интересной и содержательной, наполненной яркими впечатлениями, радостью творчества, знакомит детей с окружающим миром во всем его многообразии через образы, краски, звуки, а умело поставленные вопросы,  побуждают их думать, анализировать, делать выводы и обобщения , развивается  речь детей, появляется возможность к самореализации.</a:t>
            </a:r>
          </a:p>
          <a:p>
            <a:pPr marL="137160" indent="0" eaLnBrk="1" fontAlgn="auto" hangingPunct="1">
              <a:spcAft>
                <a:spcPts val="0"/>
              </a:spcAft>
              <a:buClr>
                <a:schemeClr val="tx1">
                  <a:shade val="95000"/>
                </a:schemeClr>
              </a:buClr>
              <a:buFont typeface="Wingdings 2"/>
              <a:buNone/>
              <a:defRPr/>
            </a:pPr>
            <a:r>
              <a:rPr lang="ru-RU" sz="2000" dirty="0">
                <a:solidFill>
                  <a:schemeClr val="bg1"/>
                </a:solidFill>
              </a:rPr>
              <a:t>Речь детей становится образной, выразительной. В процессе работы над выразительностью реплик персонажей, собственных высказываний незаметно активизируется словарь ребенка, совершенствуется звуковая культура речи, ее интонационный строй. Исполняемая роль, особенно вступление в диалог с другим персонажем ставит ребенка перед необходимостью ясно, четко и понятно изъясняться. У детей улучшается диалогическая речь, ее грамматический строй.  Мимика и жесты становятся артистичными, у детей появляется уверенность в себе, способность удерживать внимание в соответствии с сюжетом спектакля; развивается логичность мышления. К пяти годам дети легко обыгрывают русские народные сказки, рассказы писателей, стихи, пробуют складывать стихи</a:t>
            </a:r>
            <a:r>
              <a:rPr lang="ru-RU" sz="2000" dirty="0" smtClean="0">
                <a:solidFill>
                  <a:schemeClr val="bg1"/>
                </a:solidFill>
              </a:rPr>
              <a:t>.</a:t>
            </a:r>
          </a:p>
          <a:p>
            <a:pPr marL="137160" indent="0" eaLnBrk="1" fontAlgn="auto" hangingPunct="1">
              <a:spcAft>
                <a:spcPts val="0"/>
              </a:spcAft>
              <a:buClr>
                <a:schemeClr val="tx1">
                  <a:shade val="95000"/>
                </a:schemeClr>
              </a:buClr>
              <a:buFont typeface="Wingdings 2"/>
              <a:buNone/>
              <a:defRPr/>
            </a:pPr>
            <a:endParaRPr lang="ru-RU" sz="1800" i="1"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t>Роли детей на праздниках</a:t>
            </a:r>
            <a:endParaRPr lang="ru-RU" dirty="0"/>
          </a:p>
        </p:txBody>
      </p:sp>
      <p:pic>
        <p:nvPicPr>
          <p:cNvPr id="38915"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50825" y="3671888"/>
            <a:ext cx="4249738" cy="3186112"/>
          </a:xfrm>
        </p:spPr>
      </p:pic>
      <p:pic>
        <p:nvPicPr>
          <p:cNvPr id="38916" name="Рисунок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7250" y="3860800"/>
            <a:ext cx="39973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Рисунок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50" y="1249363"/>
            <a:ext cx="348297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Рисунок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9338" y="1249363"/>
            <a:ext cx="39116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856984" cy="1719064"/>
          </a:xfrm>
        </p:spPr>
        <p:txBody>
          <a:bodyPr/>
          <a:lstStyle/>
          <a:p>
            <a:pPr>
              <a:defRPr/>
            </a:pPr>
            <a:r>
              <a:rPr lang="ru-RU" dirty="0" smtClean="0"/>
              <a:t>Сюжетно-ролевая игра- </a:t>
            </a:r>
            <a:r>
              <a:rPr lang="ru-RU" sz="2600" b="0" dirty="0" smtClean="0">
                <a:solidFill>
                  <a:schemeClr val="bg1"/>
                </a:solidFill>
              </a:rPr>
              <a:t>прекрасный способ для формирования связной и диалогической речи.</a:t>
            </a:r>
            <a:endParaRPr lang="ru-RU" sz="2600" b="0" dirty="0">
              <a:solidFill>
                <a:schemeClr val="bg1"/>
              </a:solidFill>
            </a:endParaRPr>
          </a:p>
        </p:txBody>
      </p:sp>
      <p:pic>
        <p:nvPicPr>
          <p:cNvPr id="39939"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07950" y="1916113"/>
            <a:ext cx="4464050" cy="4033837"/>
          </a:xfrm>
        </p:spPr>
      </p:pic>
      <p:pic>
        <p:nvPicPr>
          <p:cNvPr id="39940" name="Рисунок 4" descr="C:\Users\Администратор\Desktop\PB2504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463" y="2565400"/>
            <a:ext cx="4319587"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pPr eaLnBrk="1" fontAlgn="auto" hangingPunct="1">
              <a:spcAft>
                <a:spcPts val="0"/>
              </a:spcAft>
              <a:defRPr/>
            </a:pPr>
            <a:r>
              <a:rPr lang="ru-RU" sz="2400" dirty="0" smtClean="0"/>
              <a:t>Развитие речи на прогулке</a:t>
            </a:r>
            <a:endParaRPr lang="ru-RU" sz="2400" dirty="0"/>
          </a:p>
        </p:txBody>
      </p:sp>
      <p:sp>
        <p:nvSpPr>
          <p:cNvPr id="40963" name="Объект 2"/>
          <p:cNvSpPr>
            <a:spLocks noGrp="1"/>
          </p:cNvSpPr>
          <p:nvPr>
            <p:ph idx="1"/>
          </p:nvPr>
        </p:nvSpPr>
        <p:spPr>
          <a:xfrm>
            <a:off x="755650" y="692150"/>
            <a:ext cx="7488238" cy="2592388"/>
          </a:xfrm>
        </p:spPr>
        <p:txBody>
          <a:bodyPr/>
          <a:lstStyle/>
          <a:p>
            <a:pPr marL="136525" indent="0" eaLnBrk="1" hangingPunct="1">
              <a:buFont typeface="Wingdings 2" panose="05020102010507070707" pitchFamily="18" charset="2"/>
              <a:buNone/>
            </a:pPr>
            <a:r>
              <a:rPr lang="ru-RU" altLang="ru-RU" sz="2000" b="1" i="1" smtClean="0">
                <a:solidFill>
                  <a:schemeClr val="bg1"/>
                </a:solidFill>
              </a:rPr>
              <a:t>Прогулка</a:t>
            </a:r>
            <a:r>
              <a:rPr lang="ru-RU" altLang="ru-RU" sz="2000" smtClean="0">
                <a:solidFill>
                  <a:schemeClr val="bg1"/>
                </a:solidFill>
              </a:rPr>
              <a:t> - это не только важный режимный момент, но и замечательный способ развития речи ребёнка. Территория   детского сада   разнообразная: здесь растут берёзы, сирень. В тёплое время года клумбы пестрят  цветами.   На прогулках дети отмечают все, что они видят вокруг себя и стараются выразить свое впечатление словами. </a:t>
            </a:r>
          </a:p>
        </p:txBody>
      </p:sp>
      <p:pic>
        <p:nvPicPr>
          <p:cNvPr id="40964" name="Рисунок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936875"/>
            <a:ext cx="4211638"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P90903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9925" y="5227638"/>
            <a:ext cx="6667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Рисунок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7538" y="2936875"/>
            <a:ext cx="4392612"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504056"/>
          </a:xfrm>
        </p:spPr>
        <p:txBody>
          <a:bodyPr/>
          <a:lstStyle/>
          <a:p>
            <a:pPr eaLnBrk="1" fontAlgn="auto" hangingPunct="1">
              <a:spcAft>
                <a:spcPts val="0"/>
              </a:spcAft>
              <a:defRPr/>
            </a:pPr>
            <a:r>
              <a:rPr lang="ru-RU" sz="2400" dirty="0" smtClean="0"/>
              <a:t>Подвижные игры в речевом развитии</a:t>
            </a:r>
            <a:endParaRPr lang="ru-RU" sz="2400" dirty="0"/>
          </a:p>
        </p:txBody>
      </p:sp>
      <p:sp>
        <p:nvSpPr>
          <p:cNvPr id="72707" name="Объект 2"/>
          <p:cNvSpPr>
            <a:spLocks noGrp="1"/>
          </p:cNvSpPr>
          <p:nvPr>
            <p:ph idx="1"/>
          </p:nvPr>
        </p:nvSpPr>
        <p:spPr>
          <a:xfrm>
            <a:off x="107950" y="476250"/>
            <a:ext cx="5976938" cy="6192838"/>
          </a:xfrm>
          <a:solidFill>
            <a:schemeClr val="tx1">
              <a:lumMod val="65000"/>
              <a:alpha val="20000"/>
            </a:schemeClr>
          </a:solidFill>
        </p:spPr>
        <p:txBody>
          <a:bodyPr/>
          <a:lstStyle/>
          <a:p>
            <a:pPr marL="136525" indent="0" eaLnBrk="1" hangingPunct="1">
              <a:buFont typeface="Wingdings 2" panose="05020102010507070707" pitchFamily="18" charset="2"/>
              <a:buNone/>
              <a:defRPr/>
            </a:pPr>
            <a:r>
              <a:rPr lang="ru-RU" altLang="ru-RU" sz="1600" dirty="0" smtClean="0">
                <a:solidFill>
                  <a:schemeClr val="bg1"/>
                </a:solidFill>
              </a:rPr>
              <a:t>Подвижная игра направлена на достижение определённых целей воспитания и обучения.</a:t>
            </a:r>
          </a:p>
          <a:p>
            <a:pPr marL="136525" indent="0" eaLnBrk="1" hangingPunct="1">
              <a:buFont typeface="Wingdings 2" panose="05020102010507070707" pitchFamily="18" charset="2"/>
              <a:buNone/>
              <a:defRPr/>
            </a:pPr>
            <a:r>
              <a:rPr lang="ru-RU" altLang="ru-RU" sz="1600" dirty="0" smtClean="0">
                <a:solidFill>
                  <a:schemeClr val="bg1"/>
                </a:solidFill>
              </a:rPr>
              <a:t>Во время игры педагог должен стремиться к побуждению у детей подражательной речевой деятельности, расширению объема понимания речи и словарного запаса. Это достигается путем проговаривания вместе с педагогом </a:t>
            </a:r>
            <a:r>
              <a:rPr lang="ru-RU" altLang="ru-RU" sz="1600" dirty="0" err="1" smtClean="0">
                <a:solidFill>
                  <a:schemeClr val="bg1"/>
                </a:solidFill>
              </a:rPr>
              <a:t>потешек</a:t>
            </a:r>
            <a:r>
              <a:rPr lang="ru-RU" altLang="ru-RU" sz="1600" dirty="0" smtClean="0">
                <a:solidFill>
                  <a:schemeClr val="bg1"/>
                </a:solidFill>
              </a:rPr>
              <a:t>, стихотворений, словесного сопровождения подвижных игр.</a:t>
            </a:r>
          </a:p>
          <a:p>
            <a:pPr marL="136525" indent="0" eaLnBrk="1" hangingPunct="1">
              <a:buFont typeface="Wingdings 2" panose="05020102010507070707" pitchFamily="18" charset="2"/>
              <a:buNone/>
              <a:defRPr/>
            </a:pPr>
            <a:r>
              <a:rPr lang="ru-RU" altLang="ru-RU" sz="1600" dirty="0" smtClean="0">
                <a:solidFill>
                  <a:schemeClr val="bg1"/>
                </a:solidFill>
              </a:rPr>
              <a:t>Классификация подвижных игр:1.Игры с разнообразными движениями и пением: «У соседа лучше», «Ровным кругом», «Карусель», «Курочка и цыплята», «Воробушки и автомобиль», «Совушка»</a:t>
            </a:r>
          </a:p>
          <a:p>
            <a:pPr marL="136525" indent="0" eaLnBrk="1" hangingPunct="1">
              <a:buFont typeface="Wingdings 2" panose="05020102010507070707" pitchFamily="18" charset="2"/>
              <a:buNone/>
              <a:defRPr/>
            </a:pPr>
            <a:r>
              <a:rPr lang="ru-RU" altLang="ru-RU" sz="1600" dirty="0" smtClean="0">
                <a:solidFill>
                  <a:schemeClr val="bg1"/>
                </a:solidFill>
              </a:rPr>
              <a:t>2.Игры с бегом: «Перемени предмет», «Найди себе пару», «</a:t>
            </a:r>
            <a:r>
              <a:rPr lang="ru-RU" altLang="ru-RU" sz="1600" dirty="0" err="1" smtClean="0">
                <a:solidFill>
                  <a:schemeClr val="bg1"/>
                </a:solidFill>
              </a:rPr>
              <a:t>Ловишка</a:t>
            </a:r>
            <a:r>
              <a:rPr lang="ru-RU" altLang="ru-RU" sz="1600" dirty="0" smtClean="0">
                <a:solidFill>
                  <a:schemeClr val="bg1"/>
                </a:solidFill>
              </a:rPr>
              <a:t>», «Поймай ленту», «Хитрая лиса»</a:t>
            </a:r>
          </a:p>
          <a:p>
            <a:pPr marL="136525" indent="0" eaLnBrk="1" hangingPunct="1">
              <a:buFont typeface="Wingdings 2" panose="05020102010507070707" pitchFamily="18" charset="2"/>
              <a:buNone/>
              <a:defRPr/>
            </a:pPr>
            <a:r>
              <a:rPr lang="ru-RU" altLang="ru-RU" sz="1600" dirty="0" smtClean="0">
                <a:solidFill>
                  <a:schemeClr val="bg1"/>
                </a:solidFill>
              </a:rPr>
              <a:t>3.Игры с прыжками: «Кролики», «Не оставайся на полу», «Мой веселый, звонкий мяч», «Удочка», «Лягушки и цапля»</a:t>
            </a:r>
          </a:p>
          <a:p>
            <a:pPr marL="136525" indent="0" eaLnBrk="1" hangingPunct="1">
              <a:buFont typeface="Wingdings 2" panose="05020102010507070707" pitchFamily="18" charset="2"/>
              <a:buNone/>
              <a:defRPr/>
            </a:pPr>
            <a:r>
              <a:rPr lang="ru-RU" altLang="ru-RU" sz="1600" dirty="0" smtClean="0">
                <a:solidFill>
                  <a:schemeClr val="bg1"/>
                </a:solidFill>
              </a:rPr>
              <a:t>4.Игры с </a:t>
            </a:r>
            <a:r>
              <a:rPr lang="ru-RU" altLang="ru-RU" sz="1600" dirty="0" err="1" smtClean="0">
                <a:solidFill>
                  <a:schemeClr val="bg1"/>
                </a:solidFill>
              </a:rPr>
              <a:t>подлезанием</a:t>
            </a:r>
            <a:r>
              <a:rPr lang="ru-RU" altLang="ru-RU" sz="1600" dirty="0" smtClean="0">
                <a:solidFill>
                  <a:schemeClr val="bg1"/>
                </a:solidFill>
              </a:rPr>
              <a:t> и лазанием: «Лиса в курятнике», «Медведи и пчелы», «Пожарные на учении»</a:t>
            </a:r>
          </a:p>
          <a:p>
            <a:pPr marL="136525" indent="0" eaLnBrk="1" hangingPunct="1">
              <a:buFont typeface="Wingdings 2" panose="05020102010507070707" pitchFamily="18" charset="2"/>
              <a:buNone/>
              <a:defRPr/>
            </a:pPr>
            <a:r>
              <a:rPr lang="ru-RU" altLang="ru-RU" sz="1600" dirty="0" smtClean="0">
                <a:solidFill>
                  <a:schemeClr val="bg1"/>
                </a:solidFill>
              </a:rPr>
              <a:t>5.Игры с метанием и ловлей: «Охотники и зайцы», «Мяч водящему», «Мяч в корзину», «За мячом»</a:t>
            </a:r>
          </a:p>
          <a:p>
            <a:pPr marL="136525" indent="0" eaLnBrk="1" hangingPunct="1">
              <a:buFont typeface="Wingdings 2" panose="05020102010507070707" pitchFamily="18" charset="2"/>
              <a:buNone/>
              <a:defRPr/>
            </a:pPr>
            <a:r>
              <a:rPr lang="ru-RU" altLang="ru-RU" sz="1600" dirty="0" smtClean="0">
                <a:solidFill>
                  <a:schemeClr val="bg1"/>
                </a:solidFill>
              </a:rPr>
              <a:t>6.Игры на ориентировку в пространстве: «Волшебные елочки», «Перелет птиц», «Осенние листочки», «Цветные автомобили», «Найди свой домик»</a:t>
            </a:r>
          </a:p>
          <a:p>
            <a:pPr marL="136525" indent="0" eaLnBrk="1" hangingPunct="1">
              <a:buFont typeface="Wingdings 2" panose="05020102010507070707" pitchFamily="18" charset="2"/>
              <a:buNone/>
              <a:defRPr/>
            </a:pPr>
            <a:r>
              <a:rPr lang="ru-RU" altLang="ru-RU" sz="1600" dirty="0" smtClean="0">
                <a:solidFill>
                  <a:schemeClr val="bg1"/>
                </a:solidFill>
              </a:rPr>
              <a:t>7.Хороводные игры: «Эхо», «Горшки», «Мышеловка»</a:t>
            </a:r>
          </a:p>
          <a:p>
            <a:pPr marL="136525" indent="0" eaLnBrk="1" hangingPunct="1">
              <a:buFont typeface="Wingdings 2" panose="05020102010507070707" pitchFamily="18" charset="2"/>
              <a:buNone/>
              <a:defRPr/>
            </a:pPr>
            <a:r>
              <a:rPr lang="ru-RU" altLang="ru-RU" sz="1600" dirty="0" smtClean="0">
                <a:solidFill>
                  <a:schemeClr val="bg1"/>
                </a:solidFill>
              </a:rPr>
              <a:t>8. Игры с мячом</a:t>
            </a:r>
          </a:p>
        </p:txBody>
      </p:sp>
      <p:pic>
        <p:nvPicPr>
          <p:cNvPr id="41988" name="Рисунок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4888" y="836613"/>
            <a:ext cx="28797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Рисунок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005263"/>
            <a:ext cx="3024188"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275" y="1371600"/>
            <a:ext cx="8229600" cy="1828800"/>
          </a:xfrm>
        </p:spPr>
        <p:txBody>
          <a:bodyPr/>
          <a:lstStyle/>
          <a:p>
            <a:pPr eaLnBrk="1" hangingPunct="1">
              <a:defRPr/>
            </a:pPr>
            <a:endParaRPr lang="ru-RU"/>
          </a:p>
        </p:txBody>
      </p:sp>
      <p:sp>
        <p:nvSpPr>
          <p:cNvPr id="1038" name="Подзаголовок 2"/>
          <p:cNvSpPr>
            <a:spLocks noGrp="1"/>
          </p:cNvSpPr>
          <p:nvPr>
            <p:ph type="subTitle" idx="1"/>
          </p:nvPr>
        </p:nvSpPr>
        <p:spPr>
          <a:xfrm>
            <a:off x="1371600" y="3332163"/>
            <a:ext cx="6400800" cy="1752600"/>
          </a:xfrm>
        </p:spPr>
        <p:txBody>
          <a:bodyPr/>
          <a:lstStyle/>
          <a:p>
            <a:pPr eaLnBrk="1" hangingPunct="1"/>
            <a:endParaRPr lang="ru-RU" altLang="ru-RU" smtClean="0"/>
          </a:p>
        </p:txBody>
      </p:sp>
      <p:graphicFrame>
        <p:nvGraphicFramePr>
          <p:cNvPr id="3" name="Схема 2"/>
          <p:cNvGraphicFramePr/>
          <p:nvPr/>
        </p:nvGraphicFramePr>
        <p:xfrm>
          <a:off x="1116013" y="333375"/>
          <a:ext cx="7693025" cy="6145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Спасибо за внимание!</a:t>
            </a:r>
            <a:endParaRPr lang="ru-RU" dirty="0"/>
          </a:p>
        </p:txBody>
      </p:sp>
      <p:pic>
        <p:nvPicPr>
          <p:cNvPr id="43011"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266825" y="1600200"/>
            <a:ext cx="6610350" cy="47085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22275" y="1371600"/>
            <a:ext cx="8229600" cy="1828800"/>
          </a:xfrm>
        </p:spPr>
        <p:txBody>
          <a:bodyPr/>
          <a:lstStyle/>
          <a:p>
            <a:pPr eaLnBrk="1" hangingPunct="1">
              <a:defRPr/>
            </a:pPr>
            <a:endParaRPr lang="ru-RU"/>
          </a:p>
        </p:txBody>
      </p:sp>
      <p:sp>
        <p:nvSpPr>
          <p:cNvPr id="16387" name="Подзаголовок 4"/>
          <p:cNvSpPr>
            <a:spLocks noGrp="1"/>
          </p:cNvSpPr>
          <p:nvPr>
            <p:ph type="subTitle" idx="1"/>
          </p:nvPr>
        </p:nvSpPr>
        <p:spPr>
          <a:xfrm>
            <a:off x="1371600" y="3332163"/>
            <a:ext cx="6400800" cy="1752600"/>
          </a:xfrm>
        </p:spPr>
        <p:txBody>
          <a:bodyPr/>
          <a:lstStyle/>
          <a:p>
            <a:pPr eaLnBrk="1" hangingPunct="1"/>
            <a:endParaRPr lang="ru-RU" altLang="ru-RU" smtClean="0"/>
          </a:p>
        </p:txBody>
      </p:sp>
      <p:graphicFrame>
        <p:nvGraphicFramePr>
          <p:cNvPr id="272425" name="Group 41"/>
          <p:cNvGraphicFramePr>
            <a:graphicFrameLocks noGrp="1"/>
          </p:cNvGraphicFramePr>
          <p:nvPr>
            <p:ph idx="4294967295"/>
          </p:nvPr>
        </p:nvGraphicFramePr>
        <p:xfrm>
          <a:off x="0" y="476250"/>
          <a:ext cx="8964613" cy="4860925"/>
        </p:xfrm>
        <a:graphic>
          <a:graphicData uri="http://schemas.openxmlformats.org/drawingml/2006/table">
            <a:tbl>
              <a:tblPr/>
              <a:tblGrid>
                <a:gridCol w="1792589"/>
                <a:gridCol w="1794259"/>
                <a:gridCol w="1790917"/>
                <a:gridCol w="1794259"/>
                <a:gridCol w="1792588"/>
              </a:tblGrid>
              <a:tr h="18405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0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rPr>
                        <a:t>Время появления</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0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rPr>
                        <a:t>звуков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0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rPr>
                        <a:t>(возраст)</a:t>
                      </a:r>
                    </a:p>
                  </a:txBody>
                  <a:tcPr marL="91441" marR="91441"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rPr>
                        <a:t>1-2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rPr>
                        <a:t>года</a:t>
                      </a:r>
                    </a:p>
                  </a:txBody>
                  <a:tcPr marL="91441" marR="91441"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1"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Arial" charset="0"/>
                        </a:rPr>
                        <a:t>2 - 3 года</a:t>
                      </a:r>
                    </a:p>
                  </a:txBody>
                  <a:tcPr marL="91441" marR="91441"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rPr>
                        <a:t>3 - 4 года</a:t>
                      </a:r>
                    </a:p>
                  </a:txBody>
                  <a:tcPr marL="91441" marR="91441"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rPr>
                        <a:t>4-5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rPr>
                        <a:t> лет</a:t>
                      </a:r>
                    </a:p>
                  </a:txBody>
                  <a:tcPr marL="91441" marR="91441"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203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4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4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4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rPr>
                        <a:t>Звуки </a:t>
                      </a:r>
                    </a:p>
                  </a:txBody>
                  <a:tcPr marL="91441" marR="91441"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rPr>
                        <a:t>а  о  э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rPr>
                        <a:t>п  б  м</a:t>
                      </a:r>
                    </a:p>
                  </a:txBody>
                  <a:tcPr marL="91441" marR="91441"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Arial" charset="0"/>
                        </a:rPr>
                        <a:t>   и  ы  у</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Arial" charset="0"/>
                        </a:rPr>
                        <a:t>   ф  в</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Arial" charset="0"/>
                        </a:rPr>
                        <a:t>   т  д  н</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Arial" charset="0"/>
                        </a:rPr>
                        <a:t>   г  к  х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Arial" charset="0"/>
                        </a:rPr>
                        <a:t>        й</a:t>
                      </a:r>
                    </a:p>
                  </a:txBody>
                  <a:tcPr marL="91441" marR="91441"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Arial" charset="0"/>
                        </a:rPr>
                        <a:t>с  з   ц</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Arial" charset="0"/>
                        </a:rPr>
                        <a:t>ш  ж</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Arial" charset="0"/>
                        </a:rPr>
                        <a:t>ч  щ</a:t>
                      </a:r>
                    </a:p>
                  </a:txBody>
                  <a:tcPr marL="91441" marR="91441"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rPr>
                        <a:t>р</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rPr>
                        <a:t>л</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Arial" charset="0"/>
                      </a:endParaRPr>
                    </a:p>
                  </a:txBody>
                  <a:tcPr marL="91441" marR="91441"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408" name="Picture 3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40527">
            <a:off x="388938" y="4984750"/>
            <a:ext cx="1439862"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3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767178">
            <a:off x="7308850" y="5084763"/>
            <a:ext cx="16287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3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42263">
            <a:off x="2841625" y="4994275"/>
            <a:ext cx="1512888"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3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699018">
            <a:off x="5214938" y="4905375"/>
            <a:ext cx="16557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22275" y="1371600"/>
            <a:ext cx="8229600" cy="1828800"/>
          </a:xfrm>
        </p:spPr>
        <p:txBody>
          <a:bodyPr/>
          <a:lstStyle/>
          <a:p>
            <a:pPr eaLnBrk="1" hangingPunct="1">
              <a:defRPr/>
            </a:pPr>
            <a:endParaRPr lang="ru-RU"/>
          </a:p>
        </p:txBody>
      </p:sp>
      <p:sp>
        <p:nvSpPr>
          <p:cNvPr id="291843" name="Rectangle 3"/>
          <p:cNvSpPr>
            <a:spLocks noGrp="1" noChangeArrowheads="1"/>
          </p:cNvSpPr>
          <p:nvPr>
            <p:ph type="subTitle" idx="1"/>
          </p:nvPr>
        </p:nvSpPr>
        <p:spPr>
          <a:xfrm>
            <a:off x="1336675" y="333375"/>
            <a:ext cx="6400800" cy="1752600"/>
          </a:xfrm>
        </p:spPr>
        <p:txBody>
          <a:bodyPr/>
          <a:lstStyle/>
          <a:p>
            <a:pPr eaLnBrk="1" hangingPunct="1">
              <a:buClr>
                <a:srgbClr val="0033CC"/>
              </a:buClr>
              <a:defRPr/>
            </a:pPr>
            <a:r>
              <a:rPr lang="ru-RU" b="1" dirty="0" smtClean="0">
                <a:solidFill>
                  <a:srgbClr val="0033CC"/>
                </a:solidFill>
              </a:rPr>
              <a:t>  </a:t>
            </a:r>
            <a:r>
              <a:rPr lang="ru-RU" sz="3600" b="1" dirty="0" smtClean="0">
                <a:solidFill>
                  <a:srgbClr val="000000"/>
                </a:solidFill>
                <a:effectLst>
                  <a:outerShdw blurRad="38100" dist="38100" dir="2700000" algn="tl">
                    <a:srgbClr val="FFFFFF"/>
                  </a:outerShdw>
                </a:effectLst>
              </a:rPr>
              <a:t>Неправильное произношение звуков приносит детям немало огорчений и трудностей: они стесняются своей речи, чувствуют себя неуверенно, становятся застенчивыми, замыкаются, плохо идут на контакт с окружающими, мучительно переносят насмешки</a:t>
            </a:r>
            <a:r>
              <a:rPr lang="ru-RU" sz="3600" dirty="0" smtClean="0">
                <a:solidFill>
                  <a:srgbClr val="000000"/>
                </a:solidFill>
                <a:effectLst>
                  <a:outerShdw blurRad="38100" dist="38100" dir="2700000" algn="tl">
                    <a:srgbClr val="FFFFFF"/>
                  </a:outerShdw>
                </a:effectLst>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36862"/>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856984" cy="850106"/>
          </a:xfrm>
        </p:spPr>
        <p:txBody>
          <a:bodyPr/>
          <a:lstStyle/>
          <a:p>
            <a:pPr eaLnBrk="1" fontAlgn="auto" hangingPunct="1">
              <a:spcAft>
                <a:spcPts val="0"/>
              </a:spcAft>
              <a:defRPr/>
            </a:pPr>
            <a:r>
              <a:rPr lang="ru-RU" sz="2400" dirty="0">
                <a:solidFill>
                  <a:srgbClr val="FF0000"/>
                </a:solidFill>
              </a:rPr>
              <a:t>Развитие речи детей </a:t>
            </a:r>
            <a:r>
              <a:rPr lang="ru-RU" sz="2400" dirty="0" smtClean="0">
                <a:solidFill>
                  <a:srgbClr val="FF0000"/>
                </a:solidFill>
              </a:rPr>
              <a:t>посредством </a:t>
            </a:r>
            <a:r>
              <a:rPr lang="ru-RU" sz="2400" dirty="0">
                <a:solidFill>
                  <a:srgbClr val="FF0000"/>
                </a:solidFill>
              </a:rPr>
              <a:t>мелкой </a:t>
            </a:r>
            <a:r>
              <a:rPr lang="ru-RU" sz="2400" dirty="0" smtClean="0">
                <a:solidFill>
                  <a:srgbClr val="FF0000"/>
                </a:solidFill>
              </a:rPr>
              <a:t>моторики </a:t>
            </a:r>
            <a:endParaRPr lang="ru-RU" sz="2400" dirty="0">
              <a:solidFill>
                <a:srgbClr val="FF0000"/>
              </a:solidFill>
            </a:endParaRPr>
          </a:p>
        </p:txBody>
      </p:sp>
      <p:sp>
        <p:nvSpPr>
          <p:cNvPr id="18435" name="Объект 2"/>
          <p:cNvSpPr>
            <a:spLocks noGrp="1"/>
          </p:cNvSpPr>
          <p:nvPr>
            <p:ph idx="1"/>
          </p:nvPr>
        </p:nvSpPr>
        <p:spPr>
          <a:xfrm>
            <a:off x="179388" y="1052513"/>
            <a:ext cx="8856662" cy="5545137"/>
          </a:xfrm>
        </p:spPr>
        <p:txBody>
          <a:bodyPr/>
          <a:lstStyle/>
          <a:p>
            <a:pPr marL="136525" indent="0" eaLnBrk="1" hangingPunct="1">
              <a:buFont typeface="Wingdings 2" panose="05020102010507070707" pitchFamily="18" charset="2"/>
              <a:buNone/>
            </a:pPr>
            <a:r>
              <a:rPr lang="ru-RU" altLang="ru-RU" b="1" i="1" smtClean="0">
                <a:solidFill>
                  <a:srgbClr val="FF0000"/>
                </a:solidFill>
              </a:rPr>
              <a:t>Мелкая моторика  </a:t>
            </a:r>
            <a:r>
              <a:rPr lang="ru-RU" altLang="ru-RU" sz="2400" smtClean="0">
                <a:solidFill>
                  <a:schemeClr val="bg1"/>
                </a:solidFill>
              </a:rPr>
              <a:t>- это совокупность скоординированных действий мышечной, костной и нервной систем человека, зачастую в сочетании со зрительной системой в выполнении мелких, точных движений кистями и пальцами рук и ног. Часто для понятия «мелкая моторика» используется такой термин как «ловкость». </a:t>
            </a:r>
          </a:p>
          <a:p>
            <a:pPr marL="136525" indent="0" eaLnBrk="1" hangingPunct="1">
              <a:buFont typeface="Wingdings 2" panose="05020102010507070707" pitchFamily="18" charset="2"/>
              <a:buNone/>
            </a:pPr>
            <a:r>
              <a:rPr lang="ru-RU" altLang="ru-RU" sz="2400" smtClean="0">
                <a:solidFill>
                  <a:schemeClr val="bg1"/>
                </a:solidFill>
              </a:rPr>
              <a:t>Учёные пришли к выводу, что приблизительно треть всей поверхности двигательной проекции головного мозга занимает именно проекция кисти рук, которая располагается рядом с речевой зоной. Из этого следует следующий вывод: развитие речи ребёнка и развитие мелкой моторики  два взаимосвязанных неразрывных процесса.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6" y="752845"/>
            <a:ext cx="8507288" cy="850106"/>
          </a:xfrm>
        </p:spPr>
        <p:txBody>
          <a:bodyPr>
            <a:normAutofit fontScale="90000"/>
          </a:bodyPr>
          <a:lstStyle/>
          <a:p>
            <a:pPr eaLnBrk="1" fontAlgn="auto" hangingPunct="1">
              <a:spcAft>
                <a:spcPts val="0"/>
              </a:spcAft>
              <a:defRPr/>
            </a:pPr>
            <a:r>
              <a:rPr lang="ru-RU" sz="3200" i="1" dirty="0">
                <a:solidFill>
                  <a:srgbClr val="FFFF00"/>
                </a:solidFill>
              </a:rPr>
              <a:t>«В пустых стенах ребёнок не заговорит»…</a:t>
            </a:r>
            <a:br>
              <a:rPr lang="ru-RU" sz="3200" i="1" dirty="0">
                <a:solidFill>
                  <a:srgbClr val="FFFF00"/>
                </a:solidFill>
              </a:rPr>
            </a:br>
            <a:r>
              <a:rPr lang="ru-RU" sz="3200" dirty="0" smtClean="0"/>
              <a:t>                                                         </a:t>
            </a:r>
            <a:r>
              <a:rPr lang="ru-RU" sz="3200" dirty="0"/>
              <a:t>Е. И. Тихеева.</a:t>
            </a:r>
            <a:br>
              <a:rPr lang="ru-RU" sz="3200" dirty="0"/>
            </a:br>
            <a:endParaRPr lang="ru-RU" sz="3200" dirty="0"/>
          </a:p>
        </p:txBody>
      </p:sp>
      <p:sp>
        <p:nvSpPr>
          <p:cNvPr id="19459" name="Объект 2"/>
          <p:cNvSpPr>
            <a:spLocks noGrp="1"/>
          </p:cNvSpPr>
          <p:nvPr>
            <p:ph idx="1"/>
          </p:nvPr>
        </p:nvSpPr>
        <p:spPr>
          <a:xfrm>
            <a:off x="457200" y="1628775"/>
            <a:ext cx="8229600" cy="4679950"/>
          </a:xfrm>
        </p:spPr>
        <p:txBody>
          <a:bodyPr/>
          <a:lstStyle/>
          <a:p>
            <a:pPr marL="136525" indent="0" algn="r" eaLnBrk="1" hangingPunct="1">
              <a:buFont typeface="Wingdings 2" panose="05020102010507070707" pitchFamily="18" charset="2"/>
              <a:buNone/>
            </a:pPr>
            <a:r>
              <a:rPr lang="ru-RU" altLang="ru-RU" sz="2400" smtClean="0">
                <a:solidFill>
                  <a:schemeClr val="bg1"/>
                </a:solidFill>
              </a:rPr>
              <a:t>В группе создана необходимая предметно-развивающая среда, приобретены и сделаны игры и пособия для развития мелкой моторики.</a:t>
            </a:r>
          </a:p>
          <a:p>
            <a:pPr marL="136525" indent="0" algn="r" eaLnBrk="1" hangingPunct="1">
              <a:buFont typeface="Wingdings 2" panose="05020102010507070707" pitchFamily="18" charset="2"/>
              <a:buNone/>
            </a:pPr>
            <a:r>
              <a:rPr lang="ru-RU" altLang="ru-RU" sz="2400" smtClean="0">
                <a:solidFill>
                  <a:schemeClr val="bg1"/>
                </a:solidFill>
              </a:rPr>
              <a:t>           У нас есть определённое место в группе, где представлены различные игры и материалы для развития мелкой моторики. Работа здесь осуществляется с небольшой группой детей. Иногда, в утренний и вечерний отрезки времени, занимаемся индивидуально.  Сейчас замечаем, что дети самостоятельно и с большим интересом  действуют с дидактическим материалом.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507288" cy="936104"/>
          </a:xfrm>
        </p:spPr>
        <p:txBody>
          <a:bodyPr>
            <a:normAutofit fontScale="90000"/>
          </a:bodyPr>
          <a:lstStyle/>
          <a:p>
            <a:pPr algn="r" eaLnBrk="1" fontAlgn="auto" hangingPunct="1">
              <a:spcAft>
                <a:spcPts val="0"/>
              </a:spcAft>
              <a:defRPr/>
            </a:pPr>
            <a:r>
              <a:rPr lang="ru-RU" sz="2800" i="1" dirty="0">
                <a:effectLst/>
              </a:rPr>
              <a:t>«Ум ребенка находится на кончиках его пальцев</a:t>
            </a:r>
            <a:r>
              <a:rPr lang="ru-RU" sz="2800" i="1" dirty="0" smtClean="0">
                <a:effectLst/>
              </a:rPr>
              <a:t>».</a:t>
            </a:r>
            <a:r>
              <a:rPr lang="ru-RU" sz="2800" i="1" dirty="0">
                <a:effectLst/>
              </a:rPr>
              <a:t> </a:t>
            </a:r>
            <a:r>
              <a:rPr lang="ru-RU" sz="2800" b="0" dirty="0">
                <a:effectLst/>
              </a:rPr>
              <a:t> </a:t>
            </a:r>
            <a:r>
              <a:rPr lang="ru-RU" sz="2800" b="0" dirty="0" smtClean="0">
                <a:effectLst/>
              </a:rPr>
              <a:t/>
            </a:r>
            <a:br>
              <a:rPr lang="ru-RU" sz="2800" b="0" dirty="0" smtClean="0">
                <a:effectLst/>
              </a:rPr>
            </a:br>
            <a:r>
              <a:rPr lang="ru-RU" sz="2000" b="0" dirty="0" smtClean="0">
                <a:effectLst/>
              </a:rPr>
              <a:t>В.А</a:t>
            </a:r>
            <a:r>
              <a:rPr lang="ru-RU" sz="2000" b="0" dirty="0">
                <a:effectLst/>
              </a:rPr>
              <a:t>. Сухомлинский</a:t>
            </a:r>
            <a:endParaRPr lang="ru-RU" sz="2000" dirty="0"/>
          </a:p>
        </p:txBody>
      </p:sp>
      <p:sp>
        <p:nvSpPr>
          <p:cNvPr id="20483" name="Объект 2"/>
          <p:cNvSpPr>
            <a:spLocks noGrp="1"/>
          </p:cNvSpPr>
          <p:nvPr>
            <p:ph idx="1"/>
          </p:nvPr>
        </p:nvSpPr>
        <p:spPr>
          <a:xfrm>
            <a:off x="250825" y="981075"/>
            <a:ext cx="8281988" cy="3095625"/>
          </a:xfrm>
        </p:spPr>
        <p:txBody>
          <a:bodyPr/>
          <a:lstStyle/>
          <a:p>
            <a:pPr marL="136525" indent="0" eaLnBrk="1" hangingPunct="1">
              <a:buFont typeface="Wingdings 2" panose="05020102010507070707" pitchFamily="18" charset="2"/>
              <a:buNone/>
            </a:pPr>
            <a:r>
              <a:rPr lang="ru-RU" altLang="ru-RU" sz="2000" smtClean="0">
                <a:solidFill>
                  <a:schemeClr val="bg1"/>
                </a:solidFill>
              </a:rPr>
              <a:t>Одним из показателей хорошего физического и нервно-психического развития ребенка является развитие его руки, кисти, ручных умений или, как принято называть, мелкой пальцевой моторикой.</a:t>
            </a:r>
            <a:br>
              <a:rPr lang="ru-RU" altLang="ru-RU" sz="2000" smtClean="0">
                <a:solidFill>
                  <a:schemeClr val="bg1"/>
                </a:solidFill>
              </a:rPr>
            </a:br>
            <a:r>
              <a:rPr lang="ru-RU" altLang="ru-RU" sz="2000" smtClean="0">
                <a:solidFill>
                  <a:schemeClr val="bg1"/>
                </a:solidFill>
              </a:rPr>
              <a:t>Кисть руки имеет самое большое «представительство» в коре головного мозга, поэтому именно развитию кисти принадлежит важная роль в формировании головного мозга и становлении речи.  Игры с пальчиками развивают мозг ребенка, стимулируют развитие речи, творческие способности, фантазию малыша. Простые движения помогают убрать напряжение не только с самих рук, но и расслабить мышцы всего тела. Они способны улучшить произношение многих звуков. Чем лучше работают пальцы и вся кисть, тем лучше ребенок говорит. </a:t>
            </a:r>
          </a:p>
          <a:p>
            <a:pPr marL="136525" indent="0" eaLnBrk="1" hangingPunct="1">
              <a:buFont typeface="Wingdings 2" panose="05020102010507070707" pitchFamily="18" charset="2"/>
              <a:buNone/>
            </a:pPr>
            <a:r>
              <a:rPr lang="ru-RU" altLang="ru-RU" sz="2000" smtClean="0">
                <a:solidFill>
                  <a:schemeClr val="bg1"/>
                </a:solidFill>
              </a:rPr>
              <a:t>Главная цель пальчиковых игр — переключение внимания, улучшение координации и мелкой моторики, что напрямую воздействует на умственное развитие ребенка. Кроме того, при повторении стихотворных строк и одновременном движении пальцами у малышей формируется правильное звукопроизношение, умение быстро и четко говорить, совершенствуется память, способность согласовывать движения и речь.</a:t>
            </a:r>
            <a:br>
              <a:rPr lang="ru-RU" altLang="ru-RU" sz="2000" smtClean="0">
                <a:solidFill>
                  <a:schemeClr val="bg1"/>
                </a:solidFill>
              </a:rPr>
            </a:br>
            <a:r>
              <a:rPr lang="ru-RU" altLang="ru-RU" sz="2000" smtClean="0">
                <a:solidFill>
                  <a:schemeClr val="bg1"/>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Игры с крупой</a:t>
            </a:r>
            <a:endParaRPr lang="ru-RU" dirty="0"/>
          </a:p>
        </p:txBody>
      </p:sp>
      <p:sp>
        <p:nvSpPr>
          <p:cNvPr id="21507" name="Содержимое 2"/>
          <p:cNvSpPr>
            <a:spLocks noGrp="1"/>
          </p:cNvSpPr>
          <p:nvPr>
            <p:ph idx="1"/>
          </p:nvPr>
        </p:nvSpPr>
        <p:spPr>
          <a:xfrm>
            <a:off x="344488" y="2205038"/>
            <a:ext cx="8229600" cy="4708525"/>
          </a:xfrm>
        </p:spPr>
        <p:txBody>
          <a:bodyPr/>
          <a:lstStyle/>
          <a:p>
            <a:pPr algn="just" eaLnBrk="1" hangingPunct="1"/>
            <a:r>
              <a:rPr lang="ru-RU" altLang="ru-RU" sz="1800" smtClean="0">
                <a:solidFill>
                  <a:schemeClr val="bg1"/>
                </a:solidFill>
                <a:cs typeface="Times New Roman" panose="02020603050405020304" pitchFamily="18" charset="0"/>
              </a:rPr>
              <a:t>Детям предлагаем поиграть в Золушку. Для этого на листочке бумаги смешиваем по чуть-чуть гречки, риса и гороха. После этого предлагаем рассортировать. Интересно наблюдать за детьми: каждый делает это по-своему. Кто-то берёт крупу двумя пальцами, кто-то просто двигает её по листу.  Иногда делаем это на время.</a:t>
            </a:r>
          </a:p>
          <a:p>
            <a:pPr algn="just" eaLnBrk="1" hangingPunct="1"/>
            <a:r>
              <a:rPr lang="ru-RU" altLang="ru-RU" sz="1800" smtClean="0">
                <a:solidFill>
                  <a:schemeClr val="bg1"/>
                </a:solidFill>
                <a:cs typeface="Times New Roman" panose="02020603050405020304" pitchFamily="18" charset="0"/>
              </a:rPr>
              <a:t>Берём поднос и рассыпаем по нему мелкую крупу (манку). Лучшей доски для рисования не придумаешь.</a:t>
            </a:r>
          </a:p>
          <a:p>
            <a:pPr algn="just" eaLnBrk="1" hangingPunct="1"/>
            <a:r>
              <a:rPr lang="ru-RU" altLang="ru-RU" sz="1800" smtClean="0">
                <a:solidFill>
                  <a:schemeClr val="bg1"/>
                </a:solidFill>
                <a:cs typeface="Times New Roman" panose="02020603050405020304" pitchFamily="18" charset="0"/>
              </a:rPr>
              <a:t>Насыпаем в кружку  сухой горох. Перекладываем по одной в другую кружку. Сначала одной рукой, затем двумя руками, попеременно большим и средним пальцами, большим и безымянным, большим и мизинчиком.</a:t>
            </a:r>
          </a:p>
          <a:p>
            <a:pPr algn="just" eaLnBrk="1" hangingPunct="1"/>
            <a:r>
              <a:rPr lang="ru-RU" altLang="ru-RU" sz="1800" smtClean="0">
                <a:solidFill>
                  <a:schemeClr val="bg1"/>
                </a:solidFill>
                <a:cs typeface="Times New Roman" panose="02020603050405020304" pitchFamily="18" charset="0"/>
              </a:rPr>
              <a:t>Насыпаем горох на блюдце. Ребёнок большим и указательным пальцами берёт горошину и удерживает её другими пальцами – набирает целую горсть. Можно делать это и двумя руками.</a:t>
            </a:r>
          </a:p>
        </p:txBody>
      </p:sp>
      <p:pic>
        <p:nvPicPr>
          <p:cNvPr id="21508" name="Рисунок 3" descr="i.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57188" y="357188"/>
            <a:ext cx="192881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Рисунок 4" descr="8439657404_bfde3c9c6a_c.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43688" y="357188"/>
            <a:ext cx="2286000"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Апекс">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2.xml><?xml version="1.0" encoding="utf-8"?>
<a:themeOverride xmlns:a="http://schemas.openxmlformats.org/drawingml/2006/main">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docProps/app.xml><?xml version="1.0" encoding="utf-8"?>
<Properties xmlns="http://schemas.openxmlformats.org/officeDocument/2006/extended-properties" xmlns:vt="http://schemas.openxmlformats.org/officeDocument/2006/docPropsVTypes">
  <Template/>
  <TotalTime>1452</TotalTime>
  <Words>1562</Words>
  <Application>Microsoft Office PowerPoint</Application>
  <PresentationFormat>Экран (4:3)</PresentationFormat>
  <Paragraphs>120</Paragraphs>
  <Slides>30</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30</vt:i4>
      </vt:variant>
    </vt:vector>
  </HeadingPairs>
  <TitlesOfParts>
    <vt:vector size="40" baseType="lpstr">
      <vt:lpstr>Arial</vt:lpstr>
      <vt:lpstr>Lucida Sans</vt:lpstr>
      <vt:lpstr>Book Antiqua</vt:lpstr>
      <vt:lpstr>Wingdings 2</vt:lpstr>
      <vt:lpstr>Wingdings</vt:lpstr>
      <vt:lpstr>Wingdings 3</vt:lpstr>
      <vt:lpstr>Calibri</vt:lpstr>
      <vt:lpstr>Times New Roman</vt:lpstr>
      <vt:lpstr>Verdana</vt:lpstr>
      <vt:lpstr>1_Апекс</vt:lpstr>
      <vt:lpstr>  Развитие речи у детей дошкольного возраста. </vt:lpstr>
      <vt:lpstr>Презентация PowerPoint</vt:lpstr>
      <vt:lpstr>Презентация PowerPoint</vt:lpstr>
      <vt:lpstr>Презентация PowerPoint</vt:lpstr>
      <vt:lpstr>Презентация PowerPoint</vt:lpstr>
      <vt:lpstr>Развитие речи детей посредством мелкой моторики </vt:lpstr>
      <vt:lpstr>«В пустых стенах ребёнок не заговорит»…                                                          Е. И. Тихеева. </vt:lpstr>
      <vt:lpstr>«Ум ребенка находится на кончиках его пальцев».   В.А. Сухомлинский</vt:lpstr>
      <vt:lpstr>Игры с крупой</vt:lpstr>
      <vt:lpstr>Разверни, не порви…</vt:lpstr>
      <vt:lpstr>Игры со счётными палочками.</vt:lpstr>
      <vt:lpstr>Игры с прищепками</vt:lpstr>
      <vt:lpstr>Игры с конструктором </vt:lpstr>
      <vt:lpstr>Сухой бассейн</vt:lpstr>
      <vt:lpstr>Игры - шнуровки</vt:lpstr>
      <vt:lpstr>Рисование и игры с пластилином</vt:lpstr>
      <vt:lpstr>Игры с бумагой</vt:lpstr>
      <vt:lpstr>Игры с природным материалом</vt:lpstr>
      <vt:lpstr>Пазлы и мозайка</vt:lpstr>
      <vt:lpstr>Работа с ножницами</vt:lpstr>
      <vt:lpstr>Пальчиковые игры</vt:lpstr>
      <vt:lpstr>           ТЕАТР-ТОПОТУШКИ,</vt:lpstr>
      <vt:lpstr>ТЕАТР НА ФЛАНЕЛЕГРАФЕ</vt:lpstr>
      <vt:lpstr>       ТЕАТРАЛЬНЫЕ ШИРМЫ</vt:lpstr>
      <vt:lpstr> </vt:lpstr>
      <vt:lpstr>Роли детей на праздниках</vt:lpstr>
      <vt:lpstr>Сюжетно-ролевая игра- прекрасный способ для формирования связной и диалогической речи.</vt:lpstr>
      <vt:lpstr>Развитие речи на прогулке</vt:lpstr>
      <vt:lpstr>Подвижные игры в речевом развитии</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Сергей</dc:creator>
  <cp:lastModifiedBy>Сергей Комраков</cp:lastModifiedBy>
  <cp:revision>50</cp:revision>
  <dcterms:created xsi:type="dcterms:W3CDTF">1601-01-01T00:00:00Z</dcterms:created>
  <dcterms:modified xsi:type="dcterms:W3CDTF">2015-11-14T13:37:53Z</dcterms:modified>
</cp:coreProperties>
</file>