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65" r:id="rId2"/>
    <p:sldId id="262" r:id="rId3"/>
    <p:sldId id="257" r:id="rId4"/>
    <p:sldId id="259" r:id="rId5"/>
    <p:sldId id="260" r:id="rId6"/>
    <p:sldId id="261" r:id="rId7"/>
    <p:sldId id="264" r:id="rId8"/>
    <p:sldId id="258" r:id="rId9"/>
    <p:sldId id="267" r:id="rId10"/>
    <p:sldId id="268" r:id="rId11"/>
    <p:sldId id="269"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8744AB-EF27-4757-9253-15BEB5FDFEFC}" type="datetimeFigureOut">
              <a:rPr lang="ru-RU" smtClean="0"/>
              <a:t>31.03.2015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FD8885-3C17-4B7F-8F8D-38FCAF16629E}" type="slidenum">
              <a:rPr lang="ru-RU" smtClean="0"/>
              <a:t>‹#›</a:t>
            </a:fld>
            <a:endParaRPr lang="ru-RU"/>
          </a:p>
        </p:txBody>
      </p:sp>
    </p:spTree>
    <p:extLst>
      <p:ext uri="{BB962C8B-B14F-4D97-AF65-F5344CB8AC3E}">
        <p14:creationId xmlns:p14="http://schemas.microsoft.com/office/powerpoint/2010/main" val="3172920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DFD8885-3C17-4B7F-8F8D-38FCAF16629E}" type="slidenum">
              <a:rPr lang="ru-RU" smtClean="0"/>
              <a:t>8</a:t>
            </a:fld>
            <a:endParaRPr lang="ru-RU"/>
          </a:p>
        </p:txBody>
      </p:sp>
    </p:spTree>
    <p:extLst>
      <p:ext uri="{BB962C8B-B14F-4D97-AF65-F5344CB8AC3E}">
        <p14:creationId xmlns:p14="http://schemas.microsoft.com/office/powerpoint/2010/main" val="4027632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71EC6-210F-42DE-9C53-41977AD35B3D}" type="datetimeFigureOut">
              <a:rPr lang="ru-RU" smtClean="0"/>
              <a:t>31.03.2015</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9B0651-EE4F-4900-A07F-96A6BFA9D0F0}"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31.03.2015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31.03.2015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31.03.2015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31.03.2015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31.03.2015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31.03.2015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31.03.2015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31.03.2015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31.03.2015</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31.03.2015</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71EC6-210F-42DE-9C53-41977AD35B3D}" type="datetimeFigureOut">
              <a:rPr lang="ru-RU" smtClean="0"/>
              <a:t>31.03.2015</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447" y="16094"/>
            <a:ext cx="9100038" cy="7452000"/>
          </a:xfrm>
        </p:spPr>
      </p:pic>
      <p:sp>
        <p:nvSpPr>
          <p:cNvPr id="5" name="TextBox 4"/>
          <p:cNvSpPr txBox="1"/>
          <p:nvPr/>
        </p:nvSpPr>
        <p:spPr>
          <a:xfrm>
            <a:off x="2339653" y="1124744"/>
            <a:ext cx="2123919" cy="400110"/>
          </a:xfrm>
          <a:prstGeom prst="rect">
            <a:avLst/>
          </a:prstGeom>
          <a:noFill/>
        </p:spPr>
        <p:txBody>
          <a:bodyPr wrap="square" rtlCol="0">
            <a:spAutoFit/>
          </a:bodyPr>
          <a:lstStyle/>
          <a:p>
            <a:r>
              <a:rPr lang="ru-RU" sz="2000" b="1" dirty="0" smtClean="0">
                <a:solidFill>
                  <a:schemeClr val="bg2">
                    <a:lumMod val="50000"/>
                  </a:schemeClr>
                </a:solidFill>
              </a:rPr>
              <a:t>Мастер-класс</a:t>
            </a:r>
            <a:endParaRPr lang="ru-RU" sz="2000" b="1" dirty="0">
              <a:solidFill>
                <a:schemeClr val="bg2">
                  <a:lumMod val="50000"/>
                </a:schemeClr>
              </a:solidFill>
            </a:endParaRPr>
          </a:p>
        </p:txBody>
      </p:sp>
      <p:sp>
        <p:nvSpPr>
          <p:cNvPr id="6" name="Прямоугольник 5"/>
          <p:cNvSpPr/>
          <p:nvPr/>
        </p:nvSpPr>
        <p:spPr>
          <a:xfrm>
            <a:off x="2339652" y="1524854"/>
            <a:ext cx="4176563" cy="341632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sz="3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Игры на развитие социально-коммуникативных  способностей</a:t>
            </a:r>
            <a:endParaRPr lang="ru-RU" sz="36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7" name="TextBox 6"/>
          <p:cNvSpPr txBox="1"/>
          <p:nvPr/>
        </p:nvSpPr>
        <p:spPr>
          <a:xfrm>
            <a:off x="5511592" y="5879013"/>
            <a:ext cx="2993127" cy="646331"/>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ru-RU" dirty="0" smtClean="0"/>
              <a:t>Выполнила воспитатель:</a:t>
            </a:r>
          </a:p>
          <a:p>
            <a:r>
              <a:rPr lang="ru-RU" dirty="0" smtClean="0"/>
              <a:t> Рахимова З. Т.</a:t>
            </a:r>
            <a:endParaRPr lang="ru-RU" dirty="0"/>
          </a:p>
        </p:txBody>
      </p:sp>
    </p:spTree>
    <p:extLst>
      <p:ext uri="{BB962C8B-B14F-4D97-AF65-F5344CB8AC3E}">
        <p14:creationId xmlns:p14="http://schemas.microsoft.com/office/powerpoint/2010/main" val="523558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332656"/>
            <a:ext cx="7024744" cy="1143000"/>
          </a:xfrm>
        </p:spPr>
        <p:style>
          <a:lnRef idx="3">
            <a:schemeClr val="lt1"/>
          </a:lnRef>
          <a:fillRef idx="1">
            <a:schemeClr val="accent1"/>
          </a:fillRef>
          <a:effectRef idx="1">
            <a:schemeClr val="accent1"/>
          </a:effectRef>
          <a:fontRef idx="minor">
            <a:schemeClr val="lt1"/>
          </a:fontRef>
        </p:style>
        <p:txBody>
          <a:bodyPr/>
          <a:lstStyle/>
          <a:p>
            <a:r>
              <a:rPr lang="ru-RU" dirty="0" smtClean="0"/>
              <a:t>Большинство ответов «Б».</a:t>
            </a:r>
            <a:endParaRPr lang="ru-RU" dirty="0"/>
          </a:p>
        </p:txBody>
      </p:sp>
      <p:sp>
        <p:nvSpPr>
          <p:cNvPr id="3" name="Объект 2"/>
          <p:cNvSpPr>
            <a:spLocks noGrp="1"/>
          </p:cNvSpPr>
          <p:nvPr>
            <p:ph idx="1"/>
          </p:nvPr>
        </p:nvSpPr>
        <p:spPr/>
        <p:txBody>
          <a:bodyPr>
            <a:normAutofit fontScale="92500" lnSpcReduction="10000"/>
          </a:bodyPr>
          <a:lstStyle/>
          <a:p>
            <a:pPr marL="68580" indent="0">
              <a:buNone/>
            </a:pPr>
            <a:endParaRPr lang="ru-RU" dirty="0"/>
          </a:p>
          <a:p>
            <a:r>
              <a:rPr lang="ru-RU" b="1" dirty="0">
                <a:solidFill>
                  <a:schemeClr val="accent1">
                    <a:lumMod val="50000"/>
                  </a:schemeClr>
                </a:solidFill>
              </a:rPr>
              <a:t>У ребёнка возникают трудности во взаимоотношениях со сверстниками, в силу его застенчивости, замкнутости или наоборот агрессивности. Он всячески избегает общения с новыми людьми (детьми), любого контакта со сверстниками, не радуется вместе с ними, не сочувствует, не участвует в спорах, боится конфликтных ситуаций и наказаний, постоянно плачет, жалуется </a:t>
            </a:r>
          </a:p>
          <a:p>
            <a:endParaRPr lang="ru-RU" dirty="0"/>
          </a:p>
        </p:txBody>
      </p:sp>
    </p:spTree>
    <p:extLst>
      <p:ext uri="{BB962C8B-B14F-4D97-AF65-F5344CB8AC3E}">
        <p14:creationId xmlns:p14="http://schemas.microsoft.com/office/powerpoint/2010/main" val="157611172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ru-RU" dirty="0" smtClean="0"/>
              <a:t>Большинство ответов «В».</a:t>
            </a:r>
            <a:endParaRPr lang="ru-RU" dirty="0"/>
          </a:p>
        </p:txBody>
      </p:sp>
      <p:sp>
        <p:nvSpPr>
          <p:cNvPr id="3" name="Объект 2"/>
          <p:cNvSpPr>
            <a:spLocks noGrp="1"/>
          </p:cNvSpPr>
          <p:nvPr>
            <p:ph idx="1"/>
          </p:nvPr>
        </p:nvSpPr>
        <p:spPr/>
        <p:txBody>
          <a:bodyPr>
            <a:normAutofit fontScale="85000" lnSpcReduction="20000"/>
          </a:bodyPr>
          <a:lstStyle/>
          <a:p>
            <a:r>
              <a:rPr lang="ru-RU" b="1" dirty="0">
                <a:solidFill>
                  <a:schemeClr val="accent1">
                    <a:lumMod val="50000"/>
                  </a:schemeClr>
                </a:solidFill>
              </a:rPr>
              <a:t>На первый взгляд можно сказать, что ребёнок общителен, активен, но на самом деле он зациклен на своих переживаниях. Он не идёт первым на контакт, его раздражает чужое горе или радость. При общении много говорит и требует, чтобы слушали только его. Такой ребёнок часто попадает в конфликтные ситуации, дерзит детям, оскорбляет их. Скорее всего, это наигранно, таким образом, он скрывает эмоциональные переживания, показывая, будто у него всё хорошо, он лучше всех, но в глубине души он может думать совершенно иначе. </a:t>
            </a:r>
          </a:p>
        </p:txBody>
      </p:sp>
    </p:spTree>
    <p:extLst>
      <p:ext uri="{BB962C8B-B14F-4D97-AF65-F5344CB8AC3E}">
        <p14:creationId xmlns:p14="http://schemas.microsoft.com/office/powerpoint/2010/main" val="375393146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747464"/>
            <a:ext cx="9577064" cy="7856365"/>
          </a:xfrm>
          <a:ln>
            <a:solidFill>
              <a:schemeClr val="bg1"/>
            </a:solidFill>
          </a:ln>
        </p:spPr>
      </p:pic>
    </p:spTree>
    <p:extLst>
      <p:ext uri="{BB962C8B-B14F-4D97-AF65-F5344CB8AC3E}">
        <p14:creationId xmlns:p14="http://schemas.microsoft.com/office/powerpoint/2010/main" val="120527052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52" y="31656"/>
            <a:ext cx="9144000" cy="6858000"/>
          </a:xfrm>
        </p:spPr>
      </p:pic>
      <p:sp>
        <p:nvSpPr>
          <p:cNvPr id="10" name="TextBox 9"/>
          <p:cNvSpPr txBox="1"/>
          <p:nvPr/>
        </p:nvSpPr>
        <p:spPr>
          <a:xfrm>
            <a:off x="3347864" y="1859280"/>
            <a:ext cx="4824536" cy="4154984"/>
          </a:xfrm>
          <a:prstGeom prst="rect">
            <a:avLst/>
          </a:prstGeom>
          <a:noFill/>
        </p:spPr>
        <p:txBody>
          <a:bodyPr wrap="square" rtlCol="0">
            <a:spAutoFit/>
          </a:bodyPr>
          <a:lstStyle/>
          <a:p>
            <a:r>
              <a:rPr lang="ru-RU" sz="2400" b="1" dirty="0" smtClean="0">
                <a:solidFill>
                  <a:schemeClr val="accent1">
                    <a:lumMod val="75000"/>
                  </a:schemeClr>
                </a:solidFill>
              </a:rPr>
              <a:t>« Игра- это огромное светлое     окно , через</a:t>
            </a:r>
          </a:p>
          <a:p>
            <a:r>
              <a:rPr lang="ru-RU" sz="2400" b="1" dirty="0" smtClean="0">
                <a:solidFill>
                  <a:schemeClr val="accent1">
                    <a:lumMod val="75000"/>
                  </a:schemeClr>
                </a:solidFill>
              </a:rPr>
              <a:t> которое  в духовный мир                 ребёнка  вливается            живительный  поток         представлений.</a:t>
            </a:r>
          </a:p>
          <a:p>
            <a:r>
              <a:rPr lang="ru-RU" sz="2400" b="1" dirty="0" smtClean="0">
                <a:solidFill>
                  <a:schemeClr val="accent1">
                    <a:lumMod val="75000"/>
                  </a:schemeClr>
                </a:solidFill>
              </a:rPr>
              <a:t>  Игра- это искра,     зажигающая огонь          любознательности ».</a:t>
            </a:r>
          </a:p>
          <a:p>
            <a:r>
              <a:rPr lang="ru-RU" sz="2400" b="1" dirty="0">
                <a:solidFill>
                  <a:schemeClr val="accent1">
                    <a:lumMod val="75000"/>
                  </a:schemeClr>
                </a:solidFill>
              </a:rPr>
              <a:t> </a:t>
            </a:r>
            <a:r>
              <a:rPr lang="ru-RU" sz="2400" b="1" dirty="0" smtClean="0">
                <a:solidFill>
                  <a:schemeClr val="accent1">
                    <a:lumMod val="75000"/>
                  </a:schemeClr>
                </a:solidFill>
              </a:rPr>
              <a:t>               Сухомлинский.                       </a:t>
            </a:r>
          </a:p>
          <a:p>
            <a:endParaRPr lang="ru-RU" sz="2400" dirty="0"/>
          </a:p>
        </p:txBody>
      </p:sp>
    </p:spTree>
    <p:extLst>
      <p:ext uri="{BB962C8B-B14F-4D97-AF65-F5344CB8AC3E}">
        <p14:creationId xmlns:p14="http://schemas.microsoft.com/office/powerpoint/2010/main" val="33884086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332656"/>
            <a:ext cx="7024744" cy="1224136"/>
          </a:xfrm>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ru-RU" dirty="0" smtClean="0"/>
              <a:t> Игра «Волшебный букет цветов».</a:t>
            </a:r>
            <a:endParaRPr lang="ru-RU" dirty="0"/>
          </a:p>
        </p:txBody>
      </p:sp>
      <p:sp>
        <p:nvSpPr>
          <p:cNvPr id="3" name="Объект 2"/>
          <p:cNvSpPr>
            <a:spLocks noGrp="1"/>
          </p:cNvSpPr>
          <p:nvPr>
            <p:ph idx="1"/>
          </p:nvPr>
        </p:nvSpPr>
        <p:spPr>
          <a:xfrm>
            <a:off x="1043492" y="2323652"/>
            <a:ext cx="6777317" cy="3985668"/>
          </a:xfr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lstStyle/>
          <a:p>
            <a:r>
              <a:rPr lang="ru-RU" b="1" dirty="0" smtClean="0">
                <a:solidFill>
                  <a:schemeClr val="bg2">
                    <a:lumMod val="50000"/>
                  </a:schemeClr>
                </a:solidFill>
              </a:rPr>
              <a:t>Цель: Учить проявлять  внимание к  окружающим, устанавливать доброжелательные отношения, замечать положительные качества других и выражать это словами, делать комплименты.</a:t>
            </a:r>
          </a:p>
          <a:p>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4088" y="4437112"/>
            <a:ext cx="3384000" cy="2206948"/>
          </a:xfrm>
          <a:prstGeom prst="rect">
            <a:avLst/>
          </a:prstGeom>
          <a:ln w="228600" cap="sq" cmpd="thickThin">
            <a:solidFill>
              <a:schemeClr val="accent1">
                <a:lumMod val="75000"/>
              </a:schemeClr>
            </a:solidFill>
            <a:prstDash val="solid"/>
            <a:miter lim="800000"/>
          </a:ln>
          <a:effectLst>
            <a:innerShdw blurRad="76200">
              <a:srgbClr val="000000"/>
            </a:innerShdw>
          </a:effectLst>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088" y="4835060"/>
            <a:ext cx="2412000" cy="1809000"/>
          </a:xfrm>
          <a:prstGeom prst="rect">
            <a:avLst/>
          </a:prstGeom>
          <a:ln w="228600" cap="sq" cmpd="thickThin">
            <a:solidFill>
              <a:schemeClr val="accent1">
                <a:lumMod val="75000"/>
              </a:schemeClr>
            </a:solidFill>
            <a:prstDash val="solid"/>
            <a:miter lim="800000"/>
          </a:ln>
          <a:effectLst>
            <a:innerShdw blurRad="76200">
              <a:srgbClr val="000000"/>
            </a:innerShdw>
          </a:effectLst>
        </p:spPr>
      </p:pic>
    </p:spTree>
    <p:extLst>
      <p:ext uri="{BB962C8B-B14F-4D97-AF65-F5344CB8AC3E}">
        <p14:creationId xmlns:p14="http://schemas.microsoft.com/office/powerpoint/2010/main" val="155588543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260648"/>
            <a:ext cx="7024744" cy="1224136"/>
          </a:xfrm>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ru-RU" dirty="0" smtClean="0"/>
              <a:t>Игра « Изобрази пословицу»</a:t>
            </a:r>
            <a:endParaRPr lang="ru-RU" dirty="0"/>
          </a:p>
        </p:txBody>
      </p:sp>
      <p:sp>
        <p:nvSpPr>
          <p:cNvPr id="3" name="Объект 2"/>
          <p:cNvSpPr>
            <a:spLocks noGrp="1"/>
          </p:cNvSpPr>
          <p:nvPr>
            <p:ph idx="1"/>
          </p:nvPr>
        </p:nvSpPr>
        <p:spPr>
          <a:xfrm>
            <a:off x="1043492" y="2323652"/>
            <a:ext cx="6777317" cy="3985668"/>
          </a:xfr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lstStyle/>
          <a:p>
            <a:r>
              <a:rPr lang="ru-RU" b="1" dirty="0" smtClean="0">
                <a:solidFill>
                  <a:schemeClr val="bg2">
                    <a:lumMod val="50000"/>
                  </a:schemeClr>
                </a:solidFill>
              </a:rPr>
              <a:t>Цель: развивать умение использовать невербальные средства общения.</a:t>
            </a:r>
          </a:p>
          <a:p>
            <a:r>
              <a:rPr lang="ru-RU" b="1" dirty="0" smtClean="0">
                <a:solidFill>
                  <a:schemeClr val="bg2">
                    <a:lumMod val="50000"/>
                  </a:schemeClr>
                </a:solidFill>
              </a:rPr>
              <a:t>Нужно изобразить с помощью жестов ,  мимики какую-либо пословицу </a:t>
            </a:r>
            <a:r>
              <a:rPr lang="ru-RU" dirty="0" smtClean="0"/>
              <a:t>.</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4221088"/>
            <a:ext cx="3528000" cy="2352000"/>
          </a:xfrm>
          <a:prstGeom prst="rect">
            <a:avLst/>
          </a:prstGeom>
          <a:ln w="228600" cap="sq" cmpd="thickThin">
            <a:solidFill>
              <a:schemeClr val="accent1">
                <a:lumMod val="75000"/>
              </a:schemeClr>
            </a:solidFill>
            <a:prstDash val="solid"/>
            <a:miter lim="800000"/>
          </a:ln>
          <a:effectLst>
            <a:innerShdw blurRad="76200">
              <a:srgbClr val="000000"/>
            </a:innerShdw>
          </a:effectLst>
        </p:spPr>
      </p:pic>
    </p:spTree>
    <p:extLst>
      <p:ext uri="{BB962C8B-B14F-4D97-AF65-F5344CB8AC3E}">
        <p14:creationId xmlns:p14="http://schemas.microsoft.com/office/powerpoint/2010/main" val="361232178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332656"/>
            <a:ext cx="7024744" cy="936104"/>
          </a:xfrm>
          <a:effectLst>
            <a:reflection blurRad="6350" stA="50000" endA="300" endPos="90000" dir="5400000" sy="-100000" algn="bl" rotWithShape="0"/>
          </a:effectLst>
        </p:spPr>
        <p:style>
          <a:lnRef idx="3">
            <a:schemeClr val="lt1"/>
          </a:lnRef>
          <a:fillRef idx="1">
            <a:schemeClr val="accent1"/>
          </a:fillRef>
          <a:effectRef idx="1">
            <a:schemeClr val="accent1"/>
          </a:effectRef>
          <a:fontRef idx="minor">
            <a:schemeClr val="lt1"/>
          </a:fontRef>
        </p:style>
        <p:txBody>
          <a:bodyPr/>
          <a:lstStyle/>
          <a:p>
            <a:r>
              <a:rPr lang="ru-RU" b="1" dirty="0" smtClean="0"/>
              <a:t>Игра «Пойми меня»</a:t>
            </a:r>
            <a:endParaRPr lang="ru-RU" b="1" dirty="0"/>
          </a:p>
        </p:txBody>
      </p:sp>
      <p:sp>
        <p:nvSpPr>
          <p:cNvPr id="3" name="Объект 2"/>
          <p:cNvSpPr>
            <a:spLocks noGrp="1"/>
          </p:cNvSpPr>
          <p:nvPr>
            <p:ph idx="1"/>
          </p:nvPr>
        </p:nvSpPr>
        <p:spPr>
          <a:xfrm>
            <a:off x="1043608" y="1700808"/>
            <a:ext cx="6777317" cy="4464496"/>
          </a:xfrm>
          <a:ln>
            <a:solidFill>
              <a:schemeClr val="bg2">
                <a:lumMod val="75000"/>
              </a:schemeClr>
            </a:solidFill>
          </a:ln>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lstStyle/>
          <a:p>
            <a:r>
              <a:rPr lang="ru-RU" b="1" dirty="0" smtClean="0">
                <a:solidFill>
                  <a:schemeClr val="bg2">
                    <a:lumMod val="50000"/>
                  </a:schemeClr>
                </a:solidFill>
              </a:rPr>
              <a:t>Цель: развивать умение ориентироваться в ролевых позициях людей и коммуникативных ситуациях.</a:t>
            </a:r>
            <a:endParaRPr lang="ru-RU" b="1" dirty="0">
              <a:solidFill>
                <a:schemeClr val="bg2">
                  <a:lumMod val="50000"/>
                </a:schemeClr>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0335" y="3068960"/>
            <a:ext cx="4320000" cy="2757463"/>
          </a:xfrm>
          <a:prstGeom prst="rect">
            <a:avLst/>
          </a:prstGeom>
          <a:ln w="228600" cap="sq" cmpd="thickThin">
            <a:solidFill>
              <a:schemeClr val="accent1">
                <a:lumMod val="75000"/>
              </a:schemeClr>
            </a:solidFill>
            <a:prstDash val="solid"/>
            <a:miter lim="800000"/>
          </a:ln>
          <a:effectLst>
            <a:innerShdw blurRad="76200">
              <a:srgbClr val="000000"/>
            </a:innerShdw>
          </a:effectLst>
        </p:spPr>
      </p:pic>
    </p:spTree>
    <p:extLst>
      <p:ext uri="{BB962C8B-B14F-4D97-AF65-F5344CB8AC3E}">
        <p14:creationId xmlns:p14="http://schemas.microsoft.com/office/powerpoint/2010/main" val="55167537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332656"/>
            <a:ext cx="7024744" cy="1008112"/>
          </a:xfrm>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lstStyle/>
          <a:p>
            <a:r>
              <a:rPr lang="ru-RU" b="1" dirty="0" smtClean="0"/>
              <a:t>Игра «Кто сказал?»</a:t>
            </a:r>
            <a:endParaRPr lang="ru-RU" b="1" dirty="0"/>
          </a:p>
        </p:txBody>
      </p:sp>
      <p:sp>
        <p:nvSpPr>
          <p:cNvPr id="3" name="Объект 2"/>
          <p:cNvSpPr>
            <a:spLocks noGrp="1"/>
          </p:cNvSpPr>
          <p:nvPr>
            <p:ph idx="1"/>
          </p:nvPr>
        </p:nvSpPr>
        <p:spPr>
          <a:xfrm>
            <a:off x="971600" y="1916832"/>
            <a:ext cx="6777317" cy="4392488"/>
          </a:xfrm>
        </p:spPr>
        <p:style>
          <a:lnRef idx="1">
            <a:schemeClr val="accent1"/>
          </a:lnRef>
          <a:fillRef idx="2">
            <a:schemeClr val="accent1"/>
          </a:fillRef>
          <a:effectRef idx="1">
            <a:schemeClr val="accent1"/>
          </a:effectRef>
          <a:fontRef idx="minor">
            <a:schemeClr val="dk1"/>
          </a:fontRef>
        </p:style>
        <p:txBody>
          <a:bodyPr/>
          <a:lstStyle/>
          <a:p>
            <a:r>
              <a:rPr lang="ru-RU" b="1" dirty="0" smtClean="0">
                <a:solidFill>
                  <a:schemeClr val="bg2">
                    <a:lumMod val="50000"/>
                  </a:schemeClr>
                </a:solidFill>
              </a:rPr>
              <a:t>Цель: развивать чувство слушать и слышать другого человека.</a:t>
            </a:r>
          </a:p>
          <a:p>
            <a:r>
              <a:rPr lang="ru-RU" b="1" dirty="0" smtClean="0">
                <a:solidFill>
                  <a:schemeClr val="bg2">
                    <a:lumMod val="50000"/>
                  </a:schemeClr>
                </a:solidFill>
              </a:rPr>
              <a:t>Выбирается ведущий, который садится спиной к группе. и т.д</a:t>
            </a:r>
            <a:r>
              <a:rPr lang="ru-RU" dirty="0" smtClean="0">
                <a:solidFill>
                  <a:schemeClr val="bg2">
                    <a:lumMod val="50000"/>
                  </a:schemeClr>
                </a:solidFill>
              </a:rPr>
              <a:t>.</a:t>
            </a:r>
            <a:endParaRPr lang="ru-RU" dirty="0">
              <a:solidFill>
                <a:schemeClr val="bg2">
                  <a:lumMod val="50000"/>
                </a:schemeClr>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2625" y="4797152"/>
            <a:ext cx="2736000" cy="1784356"/>
          </a:xfrm>
          <a:prstGeom prst="rect">
            <a:avLst/>
          </a:prstGeom>
          <a:ln w="228600" cap="sq" cmpd="thickThin">
            <a:solidFill>
              <a:schemeClr val="accent1">
                <a:lumMod val="75000"/>
              </a:schemeClr>
            </a:solidFill>
            <a:prstDash val="solid"/>
            <a:miter lim="800000"/>
          </a:ln>
          <a:effectLst>
            <a:innerShdw blurRad="76200">
              <a:srgbClr val="000000"/>
            </a:innerShdw>
          </a:effectLst>
        </p:spPr>
      </p:pic>
      <p:sp>
        <p:nvSpPr>
          <p:cNvPr id="6" name="TextBox 5"/>
          <p:cNvSpPr txBox="1"/>
          <p:nvPr/>
        </p:nvSpPr>
        <p:spPr>
          <a:xfrm>
            <a:off x="-29492" y="4609962"/>
            <a:ext cx="5832000" cy="1077218"/>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ru-RU" b="1" dirty="0" smtClean="0">
                <a:solidFill>
                  <a:srgbClr val="FF0000"/>
                </a:solidFill>
              </a:rPr>
              <a:t>«</a:t>
            </a:r>
            <a:r>
              <a:rPr lang="ru-RU" sz="3200" dirty="0" smtClean="0">
                <a:solidFill>
                  <a:srgbClr val="FF0000"/>
                </a:solidFill>
              </a:rPr>
              <a:t>Ты мой голос не узнаешь,</a:t>
            </a:r>
          </a:p>
          <a:p>
            <a:r>
              <a:rPr lang="ru-RU" sz="3200" dirty="0" smtClean="0">
                <a:solidFill>
                  <a:srgbClr val="FF0000"/>
                </a:solidFill>
              </a:rPr>
              <a:t> кто сказал – не угадаешь».</a:t>
            </a:r>
            <a:endParaRPr lang="ru-RU" sz="3200" dirty="0">
              <a:solidFill>
                <a:srgbClr val="FF0000"/>
              </a:solidFill>
            </a:endParaRPr>
          </a:p>
        </p:txBody>
      </p:sp>
    </p:spTree>
    <p:extLst>
      <p:ext uri="{BB962C8B-B14F-4D97-AF65-F5344CB8AC3E}">
        <p14:creationId xmlns:p14="http://schemas.microsoft.com/office/powerpoint/2010/main" val="22003256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404664"/>
            <a:ext cx="7024744" cy="1224136"/>
          </a:xfrm>
          <a:effectLst>
            <a:reflection blurRad="6350" stA="50000" endA="300" endPos="90000" dir="5400000" sy="-100000" algn="bl" rotWithShape="0"/>
          </a:effectLst>
        </p:spPr>
        <p:style>
          <a:lnRef idx="3">
            <a:schemeClr val="lt1"/>
          </a:lnRef>
          <a:fillRef idx="1">
            <a:schemeClr val="accent1"/>
          </a:fillRef>
          <a:effectRef idx="1">
            <a:schemeClr val="accent1"/>
          </a:effectRef>
          <a:fontRef idx="minor">
            <a:schemeClr val="lt1"/>
          </a:fontRef>
        </p:style>
        <p:txBody>
          <a:bodyPr>
            <a:normAutofit fontScale="90000"/>
          </a:bodyPr>
          <a:lstStyle/>
          <a:p>
            <a:r>
              <a:rPr lang="ru-RU" b="1" dirty="0" smtClean="0"/>
              <a:t>Релаксация «Волшебный сон»</a:t>
            </a:r>
            <a:endParaRPr lang="ru-RU" b="1" dirty="0"/>
          </a:p>
        </p:txBody>
      </p:sp>
      <p:sp>
        <p:nvSpPr>
          <p:cNvPr id="3" name="Объект 2"/>
          <p:cNvSpPr>
            <a:spLocks noGrp="1"/>
          </p:cNvSpPr>
          <p:nvPr>
            <p:ph idx="1"/>
          </p:nvPr>
        </p:nvSpPr>
        <p:spPr>
          <a:xfrm>
            <a:off x="1043492" y="2323652"/>
            <a:ext cx="6777317" cy="3985668"/>
          </a:xfrm>
        </p:spPr>
        <p:style>
          <a:lnRef idx="1">
            <a:schemeClr val="accent1"/>
          </a:lnRef>
          <a:fillRef idx="2">
            <a:schemeClr val="accent1"/>
          </a:fillRef>
          <a:effectRef idx="1">
            <a:schemeClr val="accent1"/>
          </a:effectRef>
          <a:fontRef idx="minor">
            <a:schemeClr val="dk1"/>
          </a:fontRef>
        </p:style>
        <p:txBody>
          <a:bodyPr/>
          <a:lstStyle/>
          <a:p>
            <a:r>
              <a:rPr lang="ru-RU" b="1" dirty="0" smtClean="0">
                <a:solidFill>
                  <a:schemeClr val="bg2">
                    <a:lumMod val="50000"/>
                  </a:schemeClr>
                </a:solidFill>
              </a:rPr>
              <a:t>Цель : снятие напряжения и усталости, накопление новых позитивных ощущений, осознание приятного состояния при расслаблении.</a:t>
            </a:r>
            <a:endParaRPr lang="ru-RU" b="1" dirty="0">
              <a:solidFill>
                <a:schemeClr val="bg2">
                  <a:lumMod val="50000"/>
                </a:schemeClr>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355047"/>
            <a:ext cx="3276000" cy="2184000"/>
          </a:xfrm>
          <a:prstGeom prst="rect">
            <a:avLst/>
          </a:prstGeom>
          <a:ln w="228600" cap="sq" cmpd="thickThin">
            <a:solidFill>
              <a:schemeClr val="accent1">
                <a:lumMod val="75000"/>
              </a:schemeClr>
            </a:solidFill>
            <a:prstDash val="solid"/>
            <a:miter lim="800000"/>
          </a:ln>
          <a:effectLst>
            <a:innerShdw blurRad="76200">
              <a:srgbClr val="000000"/>
            </a:innerShdw>
          </a:effec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0152" y="4869160"/>
            <a:ext cx="1905000" cy="1428750"/>
          </a:xfrm>
          <a:prstGeom prst="rect">
            <a:avLst/>
          </a:prstGeom>
        </p:spPr>
      </p:pic>
    </p:spTree>
    <p:extLst>
      <p:ext uri="{BB962C8B-B14F-4D97-AF65-F5344CB8AC3E}">
        <p14:creationId xmlns:p14="http://schemas.microsoft.com/office/powerpoint/2010/main" val="304125930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136904" cy="1728192"/>
          </a:xfrm>
          <a:effectLst>
            <a:reflection blurRad="6350" stA="50000" endA="300" endPos="90000" dir="5400000" sy="-100000" algn="bl" rotWithShape="0"/>
          </a:effectLst>
        </p:spPr>
        <p:txBody>
          <a:bodyPr>
            <a:normAutofit fontScale="90000"/>
          </a:bodyPr>
          <a:lstStyle/>
          <a:p>
            <a:r>
              <a:rPr lang="ru-RU" b="1" dirty="0" smtClean="0"/>
              <a:t>Тест на выявление уровня коммуникативных навыков детей.</a:t>
            </a:r>
            <a:endParaRPr lang="ru-RU" b="1" dirty="0"/>
          </a:p>
        </p:txBody>
      </p:sp>
      <p:sp>
        <p:nvSpPr>
          <p:cNvPr id="3" name="Объект 2"/>
          <p:cNvSpPr>
            <a:spLocks noGrp="1"/>
          </p:cNvSpPr>
          <p:nvPr>
            <p:ph idx="1"/>
          </p:nvPr>
        </p:nvSpPr>
        <p:spPr>
          <a:xfrm flipH="1">
            <a:off x="467544" y="2564904"/>
            <a:ext cx="8173416" cy="3923764"/>
          </a:xfrm>
          <a:ln>
            <a:solidFill>
              <a:schemeClr val="bg2">
                <a:lumMod val="50000"/>
              </a:schemeClr>
            </a:solidFill>
          </a:ln>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ormAutofit/>
          </a:bodyPr>
          <a:lstStyle/>
          <a:p>
            <a:r>
              <a:rPr lang="ru-RU" b="1" dirty="0" smtClean="0">
                <a:solidFill>
                  <a:schemeClr val="bg2">
                    <a:lumMod val="50000"/>
                  </a:schemeClr>
                </a:solidFill>
              </a:rPr>
              <a:t>11-вопросов .</a:t>
            </a:r>
          </a:p>
          <a:p>
            <a:r>
              <a:rPr lang="ru-RU" b="1" dirty="0" smtClean="0">
                <a:solidFill>
                  <a:schemeClr val="bg2">
                    <a:lumMod val="50000"/>
                  </a:schemeClr>
                </a:solidFill>
              </a:rPr>
              <a:t>3-варианта ответа (А.Б.В.)</a:t>
            </a:r>
          </a:p>
          <a:p>
            <a:r>
              <a:rPr lang="ru-RU" b="1" dirty="0" smtClean="0">
                <a:solidFill>
                  <a:schemeClr val="bg2">
                    <a:lumMod val="50000"/>
                  </a:schemeClr>
                </a:solidFill>
              </a:rPr>
              <a:t>Подсчёт результатов (какой буквы больше в тесте)</a:t>
            </a:r>
          </a:p>
          <a:p>
            <a:r>
              <a:rPr lang="ru-RU" b="1" dirty="0" smtClean="0">
                <a:solidFill>
                  <a:schemeClr val="bg2">
                    <a:lumMod val="50000"/>
                  </a:schemeClr>
                </a:solidFill>
              </a:rPr>
              <a:t>Зачитывание результатов</a:t>
            </a:r>
            <a:r>
              <a:rPr lang="ru-RU" dirty="0" smtClean="0"/>
              <a:t>.</a:t>
            </a:r>
            <a:endParaRPr lang="ru-RU" dirty="0"/>
          </a:p>
        </p:txBody>
      </p:sp>
      <p:sp>
        <p:nvSpPr>
          <p:cNvPr id="6" name="Прямоугольник 5"/>
          <p:cNvSpPr/>
          <p:nvPr/>
        </p:nvSpPr>
        <p:spPr>
          <a:xfrm>
            <a:off x="3419872" y="6119336"/>
            <a:ext cx="4752528" cy="369332"/>
          </a:xfrm>
          <a:prstGeom prst="rect">
            <a:avLst/>
          </a:prstGeom>
        </p:spPr>
        <p:txBody>
          <a:bodyPr wrap="square">
            <a:spAutoFit/>
          </a:bodyPr>
          <a:lstStyle/>
          <a:p>
            <a:r>
              <a:rPr lang="ru-RU" dirty="0" smtClean="0"/>
              <a:t>.</a:t>
            </a:r>
            <a:endParaRPr lang="ru-RU" dirty="0"/>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2120" y="4085668"/>
            <a:ext cx="3204000" cy="2403000"/>
          </a:xfrm>
          <a:prstGeom prst="rect">
            <a:avLst/>
          </a:prstGeom>
          <a:ln w="228600" cap="sq" cmpd="thickThin">
            <a:solidFill>
              <a:schemeClr val="accent1">
                <a:lumMod val="75000"/>
              </a:schemeClr>
            </a:solidFill>
            <a:prstDash val="solid"/>
            <a:miter lim="800000"/>
          </a:ln>
          <a:effectLst>
            <a:innerShdw blurRad="76200">
              <a:srgbClr val="000000"/>
            </a:innerShdw>
          </a:effectLst>
        </p:spPr>
      </p:pic>
    </p:spTree>
    <p:extLst>
      <p:ext uri="{BB962C8B-B14F-4D97-AF65-F5344CB8AC3E}">
        <p14:creationId xmlns:p14="http://schemas.microsoft.com/office/powerpoint/2010/main" val="3186612826"/>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32656"/>
            <a:ext cx="7024744" cy="1143000"/>
          </a:xfrm>
        </p:spPr>
        <p:style>
          <a:lnRef idx="3">
            <a:schemeClr val="lt1"/>
          </a:lnRef>
          <a:fillRef idx="1">
            <a:schemeClr val="accent1"/>
          </a:fillRef>
          <a:effectRef idx="1">
            <a:schemeClr val="accent1"/>
          </a:effectRef>
          <a:fontRef idx="minor">
            <a:schemeClr val="lt1"/>
          </a:fontRef>
        </p:style>
        <p:txBody>
          <a:bodyPr/>
          <a:lstStyle/>
          <a:p>
            <a:r>
              <a:rPr lang="ru-RU" dirty="0" smtClean="0"/>
              <a:t>Большинство ответов «А»</a:t>
            </a:r>
            <a:endParaRPr lang="ru-RU" dirty="0"/>
          </a:p>
        </p:txBody>
      </p:sp>
      <p:sp>
        <p:nvSpPr>
          <p:cNvPr id="3" name="Объект 2"/>
          <p:cNvSpPr>
            <a:spLocks noGrp="1"/>
          </p:cNvSpPr>
          <p:nvPr>
            <p:ph idx="1"/>
          </p:nvPr>
        </p:nvSpPr>
        <p:spPr>
          <a:xfrm>
            <a:off x="1043608" y="2276872"/>
            <a:ext cx="6777317" cy="3508977"/>
          </a:xfrm>
        </p:spPr>
        <p:txBody>
          <a:bodyPr>
            <a:normAutofit/>
          </a:bodyPr>
          <a:lstStyle/>
          <a:p>
            <a:pPr marL="68580" indent="0">
              <a:buNone/>
            </a:pPr>
            <a:r>
              <a:rPr lang="ru-RU" b="1" dirty="0">
                <a:solidFill>
                  <a:schemeClr val="accent1">
                    <a:lumMod val="50000"/>
                  </a:schemeClr>
                </a:solidFill>
              </a:rPr>
              <a:t>У вашего ребёнка хорошие, доброжелательные взаимоотношения со сверстниками. Он общителен, легко налаживает контакт с новыми детьми. Всегда готов выслушать, помочь (в силу своих возможностей), успокоить того, кто расстроен, искренне порадоваться с тем, кто рад. Ребёнок адекватно ведёт себя в конфликтных ситуациях. </a:t>
            </a:r>
          </a:p>
        </p:txBody>
      </p:sp>
    </p:spTree>
    <p:extLst>
      <p:ext uri="{BB962C8B-B14F-4D97-AF65-F5344CB8AC3E}">
        <p14:creationId xmlns:p14="http://schemas.microsoft.com/office/powerpoint/2010/main" val="405280479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321</TotalTime>
  <Words>437</Words>
  <Application>Microsoft Office PowerPoint</Application>
  <PresentationFormat>Экран (4:3)</PresentationFormat>
  <Paragraphs>37</Paragraphs>
  <Slides>12</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Calibri</vt:lpstr>
      <vt:lpstr>Century Gothic</vt:lpstr>
      <vt:lpstr>Wingdings 2</vt:lpstr>
      <vt:lpstr>Остин</vt:lpstr>
      <vt:lpstr>Презентация PowerPoint</vt:lpstr>
      <vt:lpstr> </vt:lpstr>
      <vt:lpstr> Игра «Волшебный букет цветов».</vt:lpstr>
      <vt:lpstr>Игра « Изобрази пословицу»</vt:lpstr>
      <vt:lpstr>Игра «Пойми меня»</vt:lpstr>
      <vt:lpstr>Игра «Кто сказал?»</vt:lpstr>
      <vt:lpstr>Релаксация «Волшебный сон»</vt:lpstr>
      <vt:lpstr>Тест на выявление уровня коммуникативных навыков детей.</vt:lpstr>
      <vt:lpstr>Большинство ответов «А»</vt:lpstr>
      <vt:lpstr>Большинство ответов «Б».</vt:lpstr>
      <vt:lpstr>Большинство ответов «В».</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Lenovo</dc:creator>
  <cp:lastModifiedBy>Ольга Сергеева</cp:lastModifiedBy>
  <cp:revision>31</cp:revision>
  <dcterms:created xsi:type="dcterms:W3CDTF">2015-03-19T18:47:07Z</dcterms:created>
  <dcterms:modified xsi:type="dcterms:W3CDTF">2015-03-31T06:51:50Z</dcterms:modified>
</cp:coreProperties>
</file>