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1" r:id="rId2"/>
    <p:sldId id="262" r:id="rId3"/>
    <p:sldId id="257" r:id="rId4"/>
    <p:sldId id="258" r:id="rId5"/>
    <p:sldId id="264" r:id="rId6"/>
    <p:sldId id="263" r:id="rId7"/>
    <p:sldId id="265" r:id="rId8"/>
    <p:sldId id="268" r:id="rId9"/>
    <p:sldId id="266" r:id="rId10"/>
  </p:sldIdLst>
  <p:sldSz cx="9144000" cy="6858000" type="screen4x3"/>
  <p:notesSz cx="6858000" cy="9945688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17" autoAdjust="0"/>
    <p:restoredTop sz="94660"/>
  </p:normalViewPr>
  <p:slideViewPr>
    <p:cSldViewPr>
      <p:cViewPr varScale="1">
        <p:scale>
          <a:sx n="59" d="100"/>
          <a:sy n="59" d="100"/>
        </p:scale>
        <p:origin x="-84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CA0A5-77A3-44BA-A557-1F126F653F9E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48F6B-F90F-430F-90F0-66B5F1B6F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722097-1715-490A-80DE-A12B5582B87C}" type="slidenum">
              <a:rPr lang="ru-RU"/>
              <a:pPr/>
              <a:t>3</a:t>
            </a:fld>
            <a:endParaRPr lang="ru-RU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FF0000"/>
                </a:solidFill>
              </a:rPr>
              <a:t>  На рамки с толкованием слов настроен ТРИГГЕР,  чтобы растворилась рамка, а слово открылось, нужно щёлкать левой кнопкой мыши на рамку</a:t>
            </a:r>
            <a:endParaRPr lang="ru-RU" dirty="0" smtClean="0"/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05BB47-928F-48A1-A7F4-D0BBE8D2C8AA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FF0000"/>
                </a:solidFill>
              </a:rPr>
              <a:t>  На «шторки» (серые прямоугольники) настроен ТРИГГЕР, для их растворения нужно щёлкать левой кнопкой мыши на   прямоугольники</a:t>
            </a: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image" Target="../media/image12.gif"/><Relationship Id="rId18" Type="http://schemas.openxmlformats.org/officeDocument/2006/relationships/image" Target="../media/image1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12" Type="http://schemas.openxmlformats.org/officeDocument/2006/relationships/image" Target="../media/image11.gif"/><Relationship Id="rId17" Type="http://schemas.openxmlformats.org/officeDocument/2006/relationships/image" Target="../media/image16.gif"/><Relationship Id="rId2" Type="http://schemas.openxmlformats.org/officeDocument/2006/relationships/image" Target="../media/image1.gif"/><Relationship Id="rId16" Type="http://schemas.openxmlformats.org/officeDocument/2006/relationships/image" Target="../media/image1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5" Type="http://schemas.openxmlformats.org/officeDocument/2006/relationships/image" Target="../media/image14.gif"/><Relationship Id="rId10" Type="http://schemas.openxmlformats.org/officeDocument/2006/relationships/image" Target="../media/image9.gif"/><Relationship Id="rId19" Type="http://schemas.openxmlformats.org/officeDocument/2006/relationships/image" Target="../media/image18.gif"/><Relationship Id="rId4" Type="http://schemas.openxmlformats.org/officeDocument/2006/relationships/image" Target="../media/image3.gif"/><Relationship Id="rId9" Type="http://schemas.openxmlformats.org/officeDocument/2006/relationships/image" Target="../media/image8.gif"/><Relationship Id="rId14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6"/>
          <p:cNvSpPr>
            <a:spLocks noChangeArrowheads="1"/>
          </p:cNvSpPr>
          <p:nvPr/>
        </p:nvSpPr>
        <p:spPr bwMode="auto">
          <a:xfrm>
            <a:off x="0" y="26050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0244" name="Picture 7" descr="j028667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381000"/>
            <a:ext cx="1054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8" descr="MMj02969970000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457200"/>
            <a:ext cx="22987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44" descr="j0283626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5257800"/>
            <a:ext cx="762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42" descr="j0283629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0" y="2133600"/>
            <a:ext cx="80962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41" descr="j0283630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38800" y="533400"/>
            <a:ext cx="7810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35" descr="j0283640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638800" y="5410200"/>
            <a:ext cx="952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Picture 34" descr="j0283642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33400" y="3962400"/>
            <a:ext cx="8001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Picture 27" descr="j0283651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200400" y="3505200"/>
            <a:ext cx="6381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2" name="Picture 26" descr="j0283652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562600" y="1981200"/>
            <a:ext cx="8858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3" name="Picture 25" descr="j0283653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648200" y="2895600"/>
            <a:ext cx="10191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4" name="Picture 24" descr="j0283654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086600" y="3352800"/>
            <a:ext cx="7905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5" name="Picture 23" descr="j0283655"/>
          <p:cNvPicPr>
            <a:picLocks noChangeAspect="1" noChangeArrowheads="1" noCrop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029200" y="4191000"/>
            <a:ext cx="9144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6" name="Picture 22" descr="j0283769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886200" y="5334000"/>
            <a:ext cx="838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7" name="Picture 20" descr="j0285258"/>
          <p:cNvPicPr>
            <a:picLocks noChangeAspect="1" noChangeArrowheads="1" noCrop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010400" y="5715000"/>
            <a:ext cx="119062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8" name="Picture 18" descr="j0297059"/>
          <p:cNvPicPr>
            <a:picLocks noChangeAspect="1" noChangeArrowheads="1" noCrop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2133600" y="4876800"/>
            <a:ext cx="12477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9" name="Picture 16" descr="j0303401"/>
          <p:cNvPicPr>
            <a:picLocks noChangeAspect="1" noChangeArrowheads="1" noCrop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685800" y="2286000"/>
            <a:ext cx="8858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0" name="Picture 15" descr="j0303432"/>
          <p:cNvPicPr>
            <a:picLocks noChangeAspect="1" noChangeArrowheads="1" noCrop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533400" y="457200"/>
            <a:ext cx="11049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1" name="Rectangle 45"/>
          <p:cNvSpPr>
            <a:spLocks noChangeArrowheads="1"/>
          </p:cNvSpPr>
          <p:nvPr/>
        </p:nvSpPr>
        <p:spPr bwMode="auto">
          <a:xfrm>
            <a:off x="0" y="-15044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0262" name="Picture 50" descr="j0283634"/>
          <p:cNvPicPr>
            <a:picLocks noChangeAspect="1" noChangeArrowheads="1" noCrop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7162800" y="2057400"/>
            <a:ext cx="10953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610600" cy="586740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Глагол                                 </a:t>
            </a:r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                                                </a:t>
            </a:r>
            <a:endParaRPr lang="ru-RU" dirty="0"/>
          </a:p>
        </p:txBody>
      </p:sp>
      <p:pic>
        <p:nvPicPr>
          <p:cNvPr id="4" name="Picture 9" descr="Глагол, ИСПРАВЛ"/>
          <p:cNvPicPr>
            <a:picLocks noChangeAspect="1" noChangeArrowheads="1"/>
          </p:cNvPicPr>
          <p:nvPr/>
        </p:nvPicPr>
        <p:blipFill>
          <a:blip r:embed="rId2">
            <a:lum contrast="18000"/>
          </a:blip>
          <a:srcRect/>
          <a:stretch>
            <a:fillRect/>
          </a:stretch>
        </p:blipFill>
        <p:spPr bwMode="auto">
          <a:xfrm>
            <a:off x="152400" y="228600"/>
            <a:ext cx="2468566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81000" y="3886200"/>
          <a:ext cx="85344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6223"/>
                <a:gridCol w="6468177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600200" y="1143000"/>
          <a:ext cx="7010400" cy="6431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/>
                <a:gridCol w="5791200"/>
              </a:tblGrid>
              <a:tr h="5669280">
                <a:tc>
                  <a:txBody>
                    <a:bodyPr/>
                    <a:lstStyle/>
                    <a:p>
                      <a:endParaRPr lang="ru-RU" sz="9600" dirty="0" smtClean="0"/>
                    </a:p>
                    <a:p>
                      <a:r>
                        <a:rPr lang="ru-RU" sz="9600" dirty="0" smtClean="0">
                          <a:solidFill>
                            <a:srgbClr val="FF0000"/>
                          </a:solidFill>
                        </a:rPr>
                        <a:t>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3200" dirty="0" smtClean="0"/>
                        <a:t>Часть речи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3200" dirty="0" smtClean="0"/>
                        <a:t>Обозначаю действие предмета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3200" dirty="0" smtClean="0"/>
                        <a:t>Отвечаю на вопросы что делать? что сделать?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3200" dirty="0" smtClean="0"/>
                        <a:t>Изменяюсь по временам</a:t>
                      </a:r>
                    </a:p>
                    <a:p>
                      <a:r>
                        <a:rPr lang="ru-RU" sz="3200" dirty="0" smtClean="0"/>
                        <a:t>числам, в прошедшем времени - по родам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3200" dirty="0" smtClean="0"/>
                        <a:t> Спрягаюсь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3200" dirty="0" smtClean="0"/>
                        <a:t>Имею неопределённую форму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3200" dirty="0" smtClean="0"/>
                        <a:t> В предложении чаще всего бываю сказуемым</a:t>
                      </a:r>
                    </a:p>
                    <a:p>
                      <a:endParaRPr lang="ru-RU" sz="3200" dirty="0" smtClean="0"/>
                    </a:p>
                    <a:p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250825" y="260350"/>
            <a:ext cx="8588375" cy="6130925"/>
            <a:chOff x="158" y="164"/>
            <a:chExt cx="5211" cy="3862"/>
          </a:xfrm>
        </p:grpSpPr>
        <p:sp>
          <p:nvSpPr>
            <p:cNvPr id="11285" name="Text Box 4"/>
            <p:cNvSpPr txBox="1">
              <a:spLocks noChangeArrowheads="1"/>
            </p:cNvSpPr>
            <p:nvPr/>
          </p:nvSpPr>
          <p:spPr bwMode="auto">
            <a:xfrm>
              <a:off x="1338" y="164"/>
              <a:ext cx="3727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3600" b="1">
                  <a:solidFill>
                    <a:srgbClr val="010000"/>
                  </a:solidFill>
                  <a:latin typeface="Bookman Old Style" pitchFamily="18" charset="0"/>
                </a:rPr>
                <a:t>Замените одним </a:t>
              </a:r>
            </a:p>
            <a:p>
              <a:pPr algn="ctr"/>
              <a:r>
                <a:rPr lang="ru-RU" sz="3600" b="1">
                  <a:solidFill>
                    <a:srgbClr val="010000"/>
                  </a:solidFill>
                  <a:latin typeface="Bookman Old Style" pitchFamily="18" charset="0"/>
                </a:rPr>
                <a:t>словарным  словом</a:t>
              </a:r>
              <a:endParaRPr lang="ru-RU" sz="3600"/>
            </a:p>
          </p:txBody>
        </p:sp>
        <p:pic>
          <p:nvPicPr>
            <p:cNvPr id="11286" name="Picture 5" descr="MSOffice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8" y="300"/>
              <a:ext cx="1151" cy="14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87" name="Text Box 7"/>
            <p:cNvSpPr txBox="1">
              <a:spLocks noChangeArrowheads="1"/>
            </p:cNvSpPr>
            <p:nvPr/>
          </p:nvSpPr>
          <p:spPr bwMode="auto">
            <a:xfrm>
              <a:off x="521" y="2568"/>
              <a:ext cx="1724" cy="5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5500" b="1">
                  <a:solidFill>
                    <a:srgbClr val="0000FF"/>
                  </a:solidFill>
                </a:rPr>
                <a:t>ж</a:t>
              </a:r>
              <a:r>
                <a:rPr lang="ru-RU" sz="5500" b="1" u="sng">
                  <a:solidFill>
                    <a:srgbClr val="FF0000"/>
                  </a:solidFill>
                </a:rPr>
                <a:t>е</a:t>
              </a:r>
              <a:r>
                <a:rPr lang="ru-RU" sz="5500" b="1">
                  <a:solidFill>
                    <a:srgbClr val="0000FF"/>
                  </a:solidFill>
                </a:rPr>
                <a:t>лат</a:t>
              </a:r>
              <a:r>
                <a:rPr lang="ru-RU" sz="5500" b="1" u="sng">
                  <a:solidFill>
                    <a:srgbClr val="FF0000"/>
                  </a:solidFill>
                </a:rPr>
                <a:t>ь</a:t>
              </a:r>
              <a:endParaRPr lang="ru-RU" sz="5500"/>
            </a:p>
          </p:txBody>
        </p:sp>
        <p:sp>
          <p:nvSpPr>
            <p:cNvPr id="11288" name="Text Box 8"/>
            <p:cNvSpPr txBox="1">
              <a:spLocks noChangeArrowheads="1"/>
            </p:cNvSpPr>
            <p:nvPr/>
          </p:nvSpPr>
          <p:spPr bwMode="auto">
            <a:xfrm>
              <a:off x="2426" y="1162"/>
              <a:ext cx="2816" cy="5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5500" b="1">
                  <a:solidFill>
                    <a:srgbClr val="0000FF"/>
                  </a:solidFill>
                </a:rPr>
                <a:t>б</a:t>
              </a:r>
              <a:r>
                <a:rPr lang="ru-RU" sz="5500" b="1" u="sng">
                  <a:solidFill>
                    <a:srgbClr val="FF0000"/>
                  </a:solidFill>
                </a:rPr>
                <a:t>е</a:t>
              </a:r>
              <a:r>
                <a:rPr lang="ru-RU" sz="5500" b="1">
                  <a:solidFill>
                    <a:srgbClr val="0000FF"/>
                  </a:solidFill>
                </a:rPr>
                <a:t>сед</a:t>
              </a:r>
              <a:r>
                <a:rPr lang="ru-RU" sz="5500" b="1" u="sng">
                  <a:solidFill>
                    <a:srgbClr val="FF0000"/>
                  </a:solidFill>
                </a:rPr>
                <a:t>о</a:t>
              </a:r>
              <a:r>
                <a:rPr lang="ru-RU" sz="5500" b="1">
                  <a:solidFill>
                    <a:srgbClr val="0000FF"/>
                  </a:solidFill>
                </a:rPr>
                <a:t>ват</a:t>
              </a:r>
              <a:r>
                <a:rPr lang="ru-RU" sz="5500" b="1" u="sng">
                  <a:solidFill>
                    <a:srgbClr val="FF0000"/>
                  </a:solidFill>
                </a:rPr>
                <a:t>ь</a:t>
              </a:r>
              <a:endParaRPr lang="ru-RU" sz="5500"/>
            </a:p>
          </p:txBody>
        </p:sp>
        <p:sp>
          <p:nvSpPr>
            <p:cNvPr id="11289" name="Text Box 9"/>
            <p:cNvSpPr txBox="1">
              <a:spLocks noChangeArrowheads="1"/>
            </p:cNvSpPr>
            <p:nvPr/>
          </p:nvSpPr>
          <p:spPr bwMode="auto">
            <a:xfrm>
              <a:off x="1429" y="3430"/>
              <a:ext cx="3220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5600" b="1" dirty="0" smtClean="0">
                  <a:solidFill>
                    <a:srgbClr val="0000FF"/>
                  </a:solidFill>
                </a:rPr>
                <a:t>к</a:t>
              </a:r>
              <a:r>
                <a:rPr lang="ru-RU" sz="5600" b="1" u="sng" dirty="0" smtClean="0">
                  <a:solidFill>
                    <a:srgbClr val="FF0000"/>
                  </a:solidFill>
                </a:rPr>
                <a:t>о</a:t>
              </a:r>
              <a:r>
                <a:rPr lang="ru-RU" sz="5600" b="1" dirty="0" smtClean="0">
                  <a:solidFill>
                    <a:srgbClr val="0000FF"/>
                  </a:solidFill>
                </a:rPr>
                <a:t>манд</a:t>
              </a:r>
              <a:r>
                <a:rPr lang="ru-RU" sz="5600" b="1" u="sng" dirty="0" smtClean="0">
                  <a:solidFill>
                    <a:srgbClr val="FF0000"/>
                  </a:solidFill>
                </a:rPr>
                <a:t>о</a:t>
              </a:r>
              <a:r>
                <a:rPr lang="ru-RU" sz="5600" b="1" dirty="0" smtClean="0">
                  <a:solidFill>
                    <a:srgbClr val="0000FF"/>
                  </a:solidFill>
                </a:rPr>
                <a:t>в</a:t>
              </a:r>
              <a:r>
                <a:rPr lang="ru-RU" sz="5600" b="1" u="sng" dirty="0" smtClean="0">
                  <a:solidFill>
                    <a:srgbClr val="FF0000"/>
                  </a:solidFill>
                </a:rPr>
                <a:t>а</a:t>
              </a:r>
              <a:r>
                <a:rPr lang="ru-RU" sz="5600" b="1" dirty="0" smtClean="0">
                  <a:solidFill>
                    <a:srgbClr val="0000FF"/>
                  </a:solidFill>
                </a:rPr>
                <a:t>т</a:t>
              </a:r>
              <a:r>
                <a:rPr lang="ru-RU" sz="5600" b="1" u="sng" dirty="0" smtClean="0">
                  <a:solidFill>
                    <a:srgbClr val="FF0000"/>
                  </a:solidFill>
                </a:rPr>
                <a:t>ь</a:t>
              </a:r>
              <a:endParaRPr lang="ru-RU" sz="5600" u="sng" dirty="0">
                <a:solidFill>
                  <a:srgbClr val="FF0000"/>
                </a:solidFill>
              </a:endParaRPr>
            </a:p>
          </p:txBody>
        </p:sp>
        <p:sp>
          <p:nvSpPr>
            <p:cNvPr id="11290" name="Text Box 10"/>
            <p:cNvSpPr txBox="1">
              <a:spLocks noChangeArrowheads="1"/>
            </p:cNvSpPr>
            <p:nvPr/>
          </p:nvSpPr>
          <p:spPr bwMode="auto">
            <a:xfrm>
              <a:off x="3107" y="2704"/>
              <a:ext cx="2262" cy="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5700" b="1">
                  <a:solidFill>
                    <a:srgbClr val="0000FF"/>
                  </a:solidFill>
                </a:rPr>
                <a:t>св</a:t>
              </a:r>
              <a:r>
                <a:rPr lang="ru-RU" sz="5700" b="1" u="sng">
                  <a:solidFill>
                    <a:srgbClr val="FF0000"/>
                  </a:solidFill>
                </a:rPr>
                <a:t>е</a:t>
              </a:r>
              <a:r>
                <a:rPr lang="ru-RU" sz="5700" b="1">
                  <a:solidFill>
                    <a:srgbClr val="0000FF"/>
                  </a:solidFill>
                </a:rPr>
                <a:t>ркат</a:t>
              </a:r>
              <a:r>
                <a:rPr lang="ru-RU" sz="5700" b="1" u="sng">
                  <a:solidFill>
                    <a:srgbClr val="FF0000"/>
                  </a:solidFill>
                </a:rPr>
                <a:t>ь</a:t>
              </a:r>
              <a:endParaRPr lang="ru-RU" sz="5700"/>
            </a:p>
          </p:txBody>
        </p:sp>
        <p:sp>
          <p:nvSpPr>
            <p:cNvPr id="11291" name="Text Box 11"/>
            <p:cNvSpPr txBox="1">
              <a:spLocks noChangeArrowheads="1"/>
            </p:cNvSpPr>
            <p:nvPr/>
          </p:nvSpPr>
          <p:spPr bwMode="auto">
            <a:xfrm>
              <a:off x="1701" y="1888"/>
              <a:ext cx="2684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5400" b="1" dirty="0" smtClean="0">
                  <a:solidFill>
                    <a:srgbClr val="0000FF"/>
                  </a:solidFill>
                </a:rPr>
                <a:t>в</a:t>
              </a:r>
              <a:r>
                <a:rPr lang="ru-RU" sz="5400" b="1" u="sng" dirty="0" smtClean="0">
                  <a:solidFill>
                    <a:srgbClr val="FF0000"/>
                  </a:solidFill>
                </a:rPr>
                <a:t>о</a:t>
              </a:r>
              <a:r>
                <a:rPr lang="ru-RU" sz="5400" b="1" dirty="0" smtClean="0">
                  <a:solidFill>
                    <a:srgbClr val="0000FF"/>
                  </a:solidFill>
                </a:rPr>
                <a:t>лн</a:t>
              </a:r>
              <a:r>
                <a:rPr lang="ru-RU" sz="5400" b="1" u="sng" dirty="0" smtClean="0">
                  <a:solidFill>
                    <a:srgbClr val="FF0000"/>
                  </a:solidFill>
                </a:rPr>
                <a:t>о</a:t>
              </a:r>
              <a:r>
                <a:rPr lang="ru-RU" sz="5400" b="1" dirty="0" smtClean="0">
                  <a:solidFill>
                    <a:srgbClr val="0000FF"/>
                  </a:solidFill>
                </a:rPr>
                <a:t>ват</a:t>
              </a:r>
              <a:r>
                <a:rPr lang="ru-RU" sz="5400" b="1" u="sng" dirty="0" smtClean="0">
                  <a:solidFill>
                    <a:srgbClr val="FF0000"/>
                  </a:solidFill>
                </a:rPr>
                <a:t>ь</a:t>
              </a:r>
              <a:r>
                <a:rPr lang="ru-RU" sz="5400" b="1" dirty="0" smtClean="0">
                  <a:solidFill>
                    <a:srgbClr val="0000FF"/>
                  </a:solidFill>
                </a:rPr>
                <a:t>ся</a:t>
              </a:r>
              <a:endParaRPr lang="ru-RU" sz="5400" dirty="0"/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2971800" y="1600200"/>
            <a:ext cx="5040313" cy="1079500"/>
            <a:chOff x="1602" y="729"/>
            <a:chExt cx="3106" cy="519"/>
          </a:xfrm>
        </p:grpSpPr>
        <p:sp>
          <p:nvSpPr>
            <p:cNvPr id="11283" name="Freeform 29"/>
            <p:cNvSpPr>
              <a:spLocks/>
            </p:cNvSpPr>
            <p:nvPr/>
          </p:nvSpPr>
          <p:spPr bwMode="auto">
            <a:xfrm>
              <a:off x="1602" y="729"/>
              <a:ext cx="3058" cy="519"/>
            </a:xfrm>
            <a:custGeom>
              <a:avLst/>
              <a:gdLst>
                <a:gd name="T0" fmla="*/ 0 w 3058"/>
                <a:gd name="T1" fmla="*/ 0 h 519"/>
                <a:gd name="T2" fmla="*/ 3057 w 3058"/>
                <a:gd name="T3" fmla="*/ 0 h 519"/>
                <a:gd name="T4" fmla="*/ 3057 w 3058"/>
                <a:gd name="T5" fmla="*/ 518 h 519"/>
                <a:gd name="T6" fmla="*/ 0 w 3058"/>
                <a:gd name="T7" fmla="*/ 518 h 519"/>
                <a:gd name="T8" fmla="*/ 0 w 3058"/>
                <a:gd name="T9" fmla="*/ 0 h 5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58"/>
                <a:gd name="T16" fmla="*/ 0 h 519"/>
                <a:gd name="T17" fmla="*/ 3058 w 3058"/>
                <a:gd name="T18" fmla="*/ 519 h 5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58" h="519">
                  <a:moveTo>
                    <a:pt x="0" y="0"/>
                  </a:moveTo>
                  <a:lnTo>
                    <a:pt x="3057" y="0"/>
                  </a:lnTo>
                  <a:lnTo>
                    <a:pt x="3057" y="518"/>
                  </a:lnTo>
                  <a:lnTo>
                    <a:pt x="0" y="5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FEEEE"/>
            </a:solidFill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4" name="Text Box 30"/>
            <p:cNvSpPr txBox="1">
              <a:spLocks noChangeArrowheads="1"/>
            </p:cNvSpPr>
            <p:nvPr/>
          </p:nvSpPr>
          <p:spPr bwMode="auto">
            <a:xfrm>
              <a:off x="1664" y="770"/>
              <a:ext cx="3044" cy="4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800" b="1" i="1" dirty="0">
                  <a:solidFill>
                    <a:srgbClr val="000000"/>
                  </a:solidFill>
                </a:rPr>
                <a:t>Разговаривать, обмениваться мнениями.</a:t>
              </a:r>
              <a:endParaRPr lang="ru-RU" sz="2800" dirty="0"/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2590596" y="3047970"/>
            <a:ext cx="4877132" cy="1082872"/>
            <a:chOff x="2033" y="1996"/>
            <a:chExt cx="3064" cy="579"/>
          </a:xfrm>
        </p:grpSpPr>
        <p:sp>
          <p:nvSpPr>
            <p:cNvPr id="11281" name="Freeform 32"/>
            <p:cNvSpPr>
              <a:spLocks/>
            </p:cNvSpPr>
            <p:nvPr/>
          </p:nvSpPr>
          <p:spPr bwMode="auto">
            <a:xfrm>
              <a:off x="2081" y="2036"/>
              <a:ext cx="2933" cy="539"/>
            </a:xfrm>
            <a:custGeom>
              <a:avLst/>
              <a:gdLst>
                <a:gd name="T0" fmla="*/ 0 w 2933"/>
                <a:gd name="T1" fmla="*/ 0 h 539"/>
                <a:gd name="T2" fmla="*/ 2932 w 2933"/>
                <a:gd name="T3" fmla="*/ 0 h 539"/>
                <a:gd name="T4" fmla="*/ 2932 w 2933"/>
                <a:gd name="T5" fmla="*/ 538 h 539"/>
                <a:gd name="T6" fmla="*/ 0 w 2933"/>
                <a:gd name="T7" fmla="*/ 538 h 539"/>
                <a:gd name="T8" fmla="*/ 0 w 2933"/>
                <a:gd name="T9" fmla="*/ 0 h 5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33"/>
                <a:gd name="T16" fmla="*/ 0 h 539"/>
                <a:gd name="T17" fmla="*/ 2933 w 2933"/>
                <a:gd name="T18" fmla="*/ 539 h 5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33" h="539">
                  <a:moveTo>
                    <a:pt x="0" y="0"/>
                  </a:moveTo>
                  <a:lnTo>
                    <a:pt x="2932" y="0"/>
                  </a:lnTo>
                  <a:lnTo>
                    <a:pt x="2932" y="538"/>
                  </a:lnTo>
                  <a:lnTo>
                    <a:pt x="0" y="5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FEEEE"/>
            </a:solidFill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2" name="Text Box 33"/>
            <p:cNvSpPr txBox="1">
              <a:spLocks noChangeArrowheads="1"/>
            </p:cNvSpPr>
            <p:nvPr/>
          </p:nvSpPr>
          <p:spPr bwMode="auto">
            <a:xfrm>
              <a:off x="2033" y="1996"/>
              <a:ext cx="3064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sz="2800" b="1" i="1" dirty="0" smtClean="0">
                  <a:solidFill>
                    <a:srgbClr val="000000"/>
                  </a:solidFill>
                </a:rPr>
                <a:t>Переживать, тревожиться </a:t>
              </a:r>
            </a:p>
            <a:p>
              <a:pPr algn="ctr"/>
              <a:r>
                <a:rPr lang="ru-RU" sz="2800" b="1" i="1" dirty="0" smtClean="0">
                  <a:solidFill>
                    <a:srgbClr val="000000"/>
                  </a:solidFill>
                </a:rPr>
                <a:t>за кого-либо</a:t>
              </a:r>
              <a:endParaRPr lang="ru-RU" sz="2800" dirty="0"/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181131" y="4267200"/>
            <a:ext cx="3708244" cy="1079500"/>
            <a:chOff x="194" y="1917"/>
            <a:chExt cx="2252" cy="487"/>
          </a:xfrm>
        </p:grpSpPr>
        <p:sp>
          <p:nvSpPr>
            <p:cNvPr id="11279" name="Freeform 35"/>
            <p:cNvSpPr>
              <a:spLocks/>
            </p:cNvSpPr>
            <p:nvPr/>
          </p:nvSpPr>
          <p:spPr bwMode="auto">
            <a:xfrm>
              <a:off x="269" y="1917"/>
              <a:ext cx="2066" cy="487"/>
            </a:xfrm>
            <a:custGeom>
              <a:avLst/>
              <a:gdLst>
                <a:gd name="T0" fmla="*/ 0 w 2251"/>
                <a:gd name="T1" fmla="*/ 0 h 487"/>
                <a:gd name="T2" fmla="*/ 2250 w 2251"/>
                <a:gd name="T3" fmla="*/ 0 h 487"/>
                <a:gd name="T4" fmla="*/ 2250 w 2251"/>
                <a:gd name="T5" fmla="*/ 486 h 487"/>
                <a:gd name="T6" fmla="*/ 0 w 2251"/>
                <a:gd name="T7" fmla="*/ 486 h 487"/>
                <a:gd name="T8" fmla="*/ 0 w 2251"/>
                <a:gd name="T9" fmla="*/ 0 h 4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51"/>
                <a:gd name="T16" fmla="*/ 0 h 487"/>
                <a:gd name="T17" fmla="*/ 2251 w 2251"/>
                <a:gd name="T18" fmla="*/ 487 h 4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51" h="487">
                  <a:moveTo>
                    <a:pt x="0" y="0"/>
                  </a:moveTo>
                  <a:lnTo>
                    <a:pt x="2250" y="0"/>
                  </a:lnTo>
                  <a:lnTo>
                    <a:pt x="2250" y="486"/>
                  </a:lnTo>
                  <a:lnTo>
                    <a:pt x="0" y="4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FEEEE"/>
            </a:solidFill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0" name="Text Box 36"/>
            <p:cNvSpPr txBox="1">
              <a:spLocks noChangeArrowheads="1"/>
            </p:cNvSpPr>
            <p:nvPr/>
          </p:nvSpPr>
          <p:spPr bwMode="auto">
            <a:xfrm>
              <a:off x="194" y="1934"/>
              <a:ext cx="2252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800" b="1" i="1">
                  <a:solidFill>
                    <a:srgbClr val="000000"/>
                  </a:solidFill>
                </a:rPr>
                <a:t>Испытывать желание, хотеть.</a:t>
              </a:r>
              <a:endParaRPr lang="ru-RU" sz="2800"/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4350091" y="4267200"/>
            <a:ext cx="4793909" cy="1122363"/>
            <a:chOff x="2458" y="1710"/>
            <a:chExt cx="2274" cy="493"/>
          </a:xfrm>
        </p:grpSpPr>
        <p:sp>
          <p:nvSpPr>
            <p:cNvPr id="11277" name="Freeform 38"/>
            <p:cNvSpPr>
              <a:spLocks/>
            </p:cNvSpPr>
            <p:nvPr/>
          </p:nvSpPr>
          <p:spPr bwMode="auto">
            <a:xfrm>
              <a:off x="2458" y="1710"/>
              <a:ext cx="2129" cy="493"/>
            </a:xfrm>
            <a:custGeom>
              <a:avLst/>
              <a:gdLst>
                <a:gd name="T0" fmla="*/ 0 w 2274"/>
                <a:gd name="T1" fmla="*/ 0 h 493"/>
                <a:gd name="T2" fmla="*/ 2273 w 2274"/>
                <a:gd name="T3" fmla="*/ 0 h 493"/>
                <a:gd name="T4" fmla="*/ 2273 w 2274"/>
                <a:gd name="T5" fmla="*/ 492 h 493"/>
                <a:gd name="T6" fmla="*/ 0 w 2274"/>
                <a:gd name="T7" fmla="*/ 492 h 493"/>
                <a:gd name="T8" fmla="*/ 0 w 2274"/>
                <a:gd name="T9" fmla="*/ 0 h 4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74"/>
                <a:gd name="T16" fmla="*/ 0 h 493"/>
                <a:gd name="T17" fmla="*/ 2274 w 2274"/>
                <a:gd name="T18" fmla="*/ 493 h 4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74" h="493">
                  <a:moveTo>
                    <a:pt x="0" y="0"/>
                  </a:moveTo>
                  <a:lnTo>
                    <a:pt x="2273" y="0"/>
                  </a:lnTo>
                  <a:lnTo>
                    <a:pt x="2273" y="492"/>
                  </a:lnTo>
                  <a:lnTo>
                    <a:pt x="0" y="4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FEEEE"/>
            </a:solidFill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8" name="Text Box 39"/>
            <p:cNvSpPr txBox="1">
              <a:spLocks noChangeArrowheads="1"/>
            </p:cNvSpPr>
            <p:nvPr/>
          </p:nvSpPr>
          <p:spPr bwMode="auto">
            <a:xfrm>
              <a:off x="2516" y="1777"/>
              <a:ext cx="2216" cy="4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800" b="1" i="1" dirty="0">
                  <a:solidFill>
                    <a:srgbClr val="000000"/>
                  </a:solidFill>
                </a:rPr>
                <a:t>Ярко блестеть, сияя переливчатым светом.</a:t>
              </a:r>
              <a:endParaRPr lang="ru-RU" sz="2800" dirty="0"/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1372494" y="5705473"/>
            <a:ext cx="6274162" cy="847333"/>
            <a:chOff x="-410" y="2841"/>
            <a:chExt cx="3166" cy="447"/>
          </a:xfrm>
        </p:grpSpPr>
        <p:sp>
          <p:nvSpPr>
            <p:cNvPr id="11275" name="Freeform 41"/>
            <p:cNvSpPr>
              <a:spLocks/>
            </p:cNvSpPr>
            <p:nvPr/>
          </p:nvSpPr>
          <p:spPr bwMode="auto">
            <a:xfrm>
              <a:off x="-410" y="2841"/>
              <a:ext cx="3067" cy="447"/>
            </a:xfrm>
            <a:custGeom>
              <a:avLst/>
              <a:gdLst>
                <a:gd name="T0" fmla="*/ 0 w 2952"/>
                <a:gd name="T1" fmla="*/ 0 h 608"/>
                <a:gd name="T2" fmla="*/ 2951 w 2952"/>
                <a:gd name="T3" fmla="*/ 0 h 608"/>
                <a:gd name="T4" fmla="*/ 2951 w 2952"/>
                <a:gd name="T5" fmla="*/ 607 h 608"/>
                <a:gd name="T6" fmla="*/ 0 w 2952"/>
                <a:gd name="T7" fmla="*/ 607 h 608"/>
                <a:gd name="T8" fmla="*/ 0 w 2952"/>
                <a:gd name="T9" fmla="*/ 0 h 6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52"/>
                <a:gd name="T16" fmla="*/ 0 h 608"/>
                <a:gd name="T17" fmla="*/ 2952 w 2952"/>
                <a:gd name="T18" fmla="*/ 608 h 6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52" h="608">
                  <a:moveTo>
                    <a:pt x="0" y="0"/>
                  </a:moveTo>
                  <a:lnTo>
                    <a:pt x="2951" y="0"/>
                  </a:lnTo>
                  <a:lnTo>
                    <a:pt x="2951" y="607"/>
                  </a:lnTo>
                  <a:lnTo>
                    <a:pt x="0" y="6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FEEEE"/>
            </a:solidFill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6" name="Text Box 42"/>
            <p:cNvSpPr txBox="1">
              <a:spLocks noChangeArrowheads="1"/>
            </p:cNvSpPr>
            <p:nvPr/>
          </p:nvSpPr>
          <p:spPr bwMode="auto">
            <a:xfrm>
              <a:off x="-372" y="2967"/>
              <a:ext cx="3128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2800" b="1" i="1" dirty="0" smtClean="0">
                  <a:solidFill>
                    <a:srgbClr val="000000"/>
                  </a:solidFill>
                </a:rPr>
                <a:t>Отдавать приказы, распоряжения</a:t>
              </a:r>
              <a:endParaRPr lang="ru-RU" sz="2800" dirty="0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MSOfficePNG(4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609600"/>
            <a:ext cx="8388350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04800" y="1447800"/>
            <a:ext cx="8642350" cy="15113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228600" y="3048000"/>
            <a:ext cx="3887788" cy="30972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4191000" y="3048000"/>
            <a:ext cx="4679950" cy="30972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5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0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5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15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10"/>
                  </p:tgtEl>
                </p:cond>
              </p:nextCondLst>
            </p:seq>
          </p:childTnLst>
        </p:cTn>
      </p:par>
    </p:tnLst>
    <p:bldLst>
      <p:bldP spid="21509" grpId="0" animBg="1"/>
      <p:bldP spid="21510" grpId="0" animBg="1"/>
      <p:bldP spid="215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" y="381000"/>
            <a:ext cx="8534400" cy="617220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спр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II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спр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9" name="Таблица 28"/>
          <p:cNvGraphicFramePr>
            <a:graphicFrameLocks noGrp="1"/>
          </p:cNvGraphicFramePr>
          <p:nvPr/>
        </p:nvGraphicFramePr>
        <p:xfrm>
          <a:off x="381000" y="1397000"/>
          <a:ext cx="8763001" cy="490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4703"/>
                <a:gridCol w="2368378"/>
                <a:gridCol w="631568"/>
                <a:gridCol w="1894703"/>
                <a:gridCol w="1973649"/>
              </a:tblGrid>
              <a:tr h="370840">
                <a:tc>
                  <a:txBody>
                    <a:bodyPr/>
                    <a:lstStyle/>
                    <a:p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4400" b="1" dirty="0" smtClean="0"/>
                        <a:t>ШЬ</a:t>
                      </a:r>
                      <a:endParaRPr lang="ru-RU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4400" b="1" dirty="0" smtClean="0"/>
                        <a:t>ШЬ</a:t>
                      </a:r>
                      <a:endParaRPr lang="ru-RU" sz="4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4400" b="1" dirty="0" smtClean="0"/>
                        <a:t>Т</a:t>
                      </a:r>
                      <a:endParaRPr lang="ru-RU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4400" b="1" dirty="0" smtClean="0"/>
                        <a:t>Т</a:t>
                      </a:r>
                      <a:endParaRPr lang="ru-RU" sz="4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7200" b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</a:p>
                    <a:p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4400" b="1" dirty="0" smtClean="0"/>
                    </a:p>
                    <a:p>
                      <a:pPr algn="l"/>
                      <a:r>
                        <a:rPr lang="ru-RU" sz="4400" b="1" dirty="0" smtClean="0"/>
                        <a:t>М</a:t>
                      </a:r>
                      <a:endParaRPr lang="ru-RU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b="1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endParaRPr lang="ru-RU" sz="7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4400" b="1" dirty="0" smtClean="0"/>
                    </a:p>
                    <a:p>
                      <a:pPr algn="l"/>
                      <a:r>
                        <a:rPr lang="ru-RU" sz="4400" b="1" dirty="0" smtClean="0"/>
                        <a:t>И</a:t>
                      </a:r>
                      <a:endParaRPr lang="ru-RU" sz="4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4400" b="1" dirty="0" smtClean="0"/>
                        <a:t>ТЕ</a:t>
                      </a:r>
                      <a:endParaRPr lang="ru-RU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4400" b="1" dirty="0" smtClean="0"/>
                        <a:t>ТЕ</a:t>
                      </a:r>
                      <a:endParaRPr lang="ru-RU" sz="4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4400" b="1" dirty="0" smtClean="0">
                          <a:solidFill>
                            <a:srgbClr val="FF0000"/>
                          </a:solidFill>
                        </a:rPr>
                        <a:t>-УТ, - ЮТ</a:t>
                      </a:r>
                      <a:endParaRPr lang="ru-RU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4400" b="1" dirty="0" smtClean="0">
                          <a:solidFill>
                            <a:srgbClr val="FF0000"/>
                          </a:solidFill>
                        </a:rPr>
                        <a:t>-АТ, -ЯТ</a:t>
                      </a:r>
                      <a:endParaRPr lang="ru-RU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1" name="Прямая со стрелкой 30"/>
          <p:cNvCxnSpPr/>
          <p:nvPr/>
        </p:nvCxnSpPr>
        <p:spPr>
          <a:xfrm flipV="1">
            <a:off x="1295400" y="2819400"/>
            <a:ext cx="91440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1219200" y="3810000"/>
            <a:ext cx="990600" cy="228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16200000" flipH="1">
            <a:off x="1219200" y="3962400"/>
            <a:ext cx="990600" cy="990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5400000" flipH="1" flipV="1">
            <a:off x="5943600" y="2057400"/>
            <a:ext cx="1066800" cy="914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5400000" flipH="1" flipV="1">
            <a:off x="1219200" y="1905000"/>
            <a:ext cx="1066800" cy="1066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flipV="1">
            <a:off x="6096000" y="2743200"/>
            <a:ext cx="914400" cy="609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6096000" y="3581400"/>
            <a:ext cx="914400" cy="381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rot="16200000" flipH="1">
            <a:off x="5943600" y="3886200"/>
            <a:ext cx="1066800" cy="914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5400000">
            <a:off x="1219200" y="3429000"/>
            <a:ext cx="6858000" cy="15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" y="228600"/>
            <a:ext cx="8610600" cy="6324600"/>
          </a:xfrm>
        </p:spPr>
        <p:txBody>
          <a:bodyPr>
            <a:normAutofit/>
          </a:bodyPr>
          <a:lstStyle/>
          <a:p>
            <a:pPr marL="514350" indent="-514350" algn="l">
              <a:buAutoNum type="arabicParenR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Пушки с пристани палят,</a:t>
            </a:r>
          </a:p>
          <a:p>
            <a:pPr marL="514350" indent="-514350"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Кораблю пристать велят.</a:t>
            </a:r>
          </a:p>
          <a:p>
            <a:pPr marL="514350" indent="-514350"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Чем вы, гости, торг ведёте</a:t>
            </a:r>
          </a:p>
          <a:p>
            <a:pPr marL="514350" indent="-514350"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куда теперь плывёте?</a:t>
            </a:r>
          </a:p>
          <a:p>
            <a:pPr marL="514350" indent="-514350"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Остров на море лежит,</a:t>
            </a:r>
          </a:p>
          <a:p>
            <a:pPr marL="514350" indent="-514350"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Град на острове стоит.</a:t>
            </a:r>
          </a:p>
          <a:p>
            <a:pPr marL="514350" indent="-514350"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Ель растёт перед дворцом,</a:t>
            </a:r>
          </a:p>
          <a:p>
            <a:pPr marL="514350" indent="-514350"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под ней хрустальный дом.</a:t>
            </a:r>
          </a:p>
          <a:p>
            <a:pPr marL="514350" indent="-514350"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5) Белка там живёт ручная, </a:t>
            </a:r>
          </a:p>
          <a:p>
            <a:pPr marL="514350" indent="-514350"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 затейница такая.</a:t>
            </a:r>
          </a:p>
          <a:p>
            <a:pPr marL="514350" indent="-514350"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6) Белка песенки поёт</a:t>
            </a:r>
          </a:p>
          <a:p>
            <a:pPr marL="514350" indent="-514350"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 орешки всё грызёт.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Портрет А. С. Пушкин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381000"/>
            <a:ext cx="1752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943600" y="152400"/>
            <a:ext cx="2133600" cy="266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http://lib.ru/LITRA/PUSHKIN/saltan/saltan10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2819400"/>
            <a:ext cx="3048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5638800" y="2819400"/>
            <a:ext cx="30480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28600"/>
            <a:ext cx="8077200" cy="59436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Я знаю, что…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Я умею</a:t>
            </a:r>
            <a:r>
              <a:rPr lang="ru-RU" dirty="0" smtClean="0">
                <a:solidFill>
                  <a:schemeClr val="tx1"/>
                </a:solidFill>
              </a:rPr>
              <a:t>…</a:t>
            </a:r>
          </a:p>
          <a:p>
            <a:pPr algn="l"/>
            <a:r>
              <a:rPr lang="ru-RU" dirty="0" smtClean="0"/>
              <a:t>                      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научился…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9" descr="Глагол, ИСПРАВЛ"/>
          <p:cNvPicPr>
            <a:picLocks noChangeAspect="1" noChangeArrowheads="1"/>
          </p:cNvPicPr>
          <p:nvPr/>
        </p:nvPicPr>
        <p:blipFill>
          <a:blip r:embed="rId2">
            <a:lum contrast="18000"/>
          </a:blip>
          <a:srcRect/>
          <a:stretch>
            <a:fillRect/>
          </a:stretch>
        </p:blipFill>
        <p:spPr bwMode="auto">
          <a:xfrm>
            <a:off x="152400" y="228599"/>
            <a:ext cx="2895600" cy="3038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28600"/>
            <a:ext cx="8153400" cy="6477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Оценки за урок: </a:t>
            </a: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Picture 9" descr="Глагол, ИСПРАВЛ"/>
          <p:cNvPicPr>
            <a:picLocks noChangeAspect="1" noChangeArrowheads="1"/>
          </p:cNvPicPr>
          <p:nvPr/>
        </p:nvPicPr>
        <p:blipFill>
          <a:blip r:embed="rId2">
            <a:lum contrast="18000"/>
          </a:blip>
          <a:srcRect/>
          <a:stretch>
            <a:fillRect/>
          </a:stretch>
        </p:blipFill>
        <p:spPr bwMode="auto">
          <a:xfrm>
            <a:off x="152400" y="228600"/>
            <a:ext cx="2468566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4-конечная звезда 5"/>
          <p:cNvSpPr/>
          <p:nvPr/>
        </p:nvSpPr>
        <p:spPr>
          <a:xfrm>
            <a:off x="838200" y="1447800"/>
            <a:ext cx="4267200" cy="3733800"/>
          </a:xfrm>
          <a:prstGeom prst="star4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</a:rPr>
              <a:t>5</a:t>
            </a:r>
            <a:endParaRPr lang="ru-RU" sz="8000" b="1" dirty="0">
              <a:solidFill>
                <a:srgbClr val="FF0000"/>
              </a:solidFill>
            </a:endParaRPr>
          </a:p>
        </p:txBody>
      </p:sp>
      <p:sp>
        <p:nvSpPr>
          <p:cNvPr id="7" name="4-конечная звезда 6"/>
          <p:cNvSpPr/>
          <p:nvPr/>
        </p:nvSpPr>
        <p:spPr>
          <a:xfrm>
            <a:off x="6019800" y="1600200"/>
            <a:ext cx="2590800" cy="34290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dirty="0" smtClean="0"/>
              <a:t>4</a:t>
            </a:r>
            <a:endParaRPr lang="ru-RU" sz="8800" dirty="0"/>
          </a:p>
        </p:txBody>
      </p:sp>
      <p:sp>
        <p:nvSpPr>
          <p:cNvPr id="8" name="4-конечная звезда 7"/>
          <p:cNvSpPr/>
          <p:nvPr/>
        </p:nvSpPr>
        <p:spPr>
          <a:xfrm>
            <a:off x="4191000" y="4343400"/>
            <a:ext cx="2286000" cy="2209800"/>
          </a:xfrm>
          <a:prstGeom prst="star4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3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8077200" cy="59436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sz="3600" dirty="0" smtClean="0">
                <a:solidFill>
                  <a:schemeClr val="tx1"/>
                </a:solidFill>
              </a:rPr>
              <a:t>       Выписать из сказок А.С.Пушкина </a:t>
            </a:r>
          </a:p>
          <a:p>
            <a:pPr marL="514350" indent="-514350" algn="l"/>
            <a:r>
              <a:rPr lang="ru-RU" sz="3600" dirty="0" smtClean="0">
                <a:solidFill>
                  <a:schemeClr val="tx1"/>
                </a:solidFill>
              </a:rPr>
              <a:t>            5 предложений. </a:t>
            </a:r>
            <a:endParaRPr lang="en-US" sz="3600" dirty="0" smtClean="0">
              <a:solidFill>
                <a:schemeClr val="tx1"/>
              </a:solidFill>
            </a:endParaRPr>
          </a:p>
          <a:p>
            <a:pPr marL="514350" indent="-514350" algn="l">
              <a:buFont typeface="Wingdings" pitchFamily="2" charset="2"/>
              <a:buChar char="§"/>
            </a:pPr>
            <a:r>
              <a:rPr lang="ru-RU" sz="3600" dirty="0" smtClean="0">
                <a:solidFill>
                  <a:schemeClr val="tx1"/>
                </a:solidFill>
              </a:rPr>
              <a:t>      Определить число, лицо,  </a:t>
            </a:r>
          </a:p>
          <a:p>
            <a:pPr marL="514350" indent="-514350" algn="l"/>
            <a:r>
              <a:rPr lang="ru-RU" sz="3600" dirty="0" smtClean="0">
                <a:solidFill>
                  <a:schemeClr val="tx1"/>
                </a:solidFill>
              </a:rPr>
              <a:t>            спряжение глаголов.                                                                                                 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4" name="Picture 9" descr="Глагол, ИСПРАВЛ"/>
          <p:cNvPicPr>
            <a:picLocks noChangeAspect="1" noChangeArrowheads="1"/>
          </p:cNvPicPr>
          <p:nvPr/>
        </p:nvPicPr>
        <p:blipFill>
          <a:blip r:embed="rId2">
            <a:lum contrast="18000"/>
          </a:blip>
          <a:srcRect/>
          <a:stretch>
            <a:fillRect/>
          </a:stretch>
        </p:blipFill>
        <p:spPr bwMode="auto">
          <a:xfrm>
            <a:off x="152400" y="228600"/>
            <a:ext cx="2468566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Другая 2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261</Words>
  <PresentationFormat>Экран (4:3)</PresentationFormat>
  <Paragraphs>80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</cp:lastModifiedBy>
  <cp:revision>78</cp:revision>
  <dcterms:modified xsi:type="dcterms:W3CDTF">2012-12-10T10:46:03Z</dcterms:modified>
</cp:coreProperties>
</file>