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67" r:id="rId4"/>
    <p:sldId id="256" r:id="rId5"/>
    <p:sldId id="258" r:id="rId6"/>
    <p:sldId id="264" r:id="rId7"/>
    <p:sldId id="269" r:id="rId8"/>
    <p:sldId id="270" r:id="rId9"/>
    <p:sldId id="271" r:id="rId10"/>
    <p:sldId id="260" r:id="rId11"/>
    <p:sldId id="265" r:id="rId12"/>
    <p:sldId id="266" r:id="rId13"/>
    <p:sldId id="261" r:id="rId14"/>
    <p:sldId id="262" r:id="rId15"/>
    <p:sldId id="26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4BC8A-ECE0-43CE-9FE7-C3CF377CF94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252E-7070-4D29-B88E-04E25B37E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CC578-1367-43BC-B7C0-410BC4F74CBF}" type="slidenum">
              <a:rPr lang="ru-RU"/>
              <a:pPr/>
              <a:t>12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Слайд для учителя.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slide" Target="slide1.xml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B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>
              <a:latin typeface="Comic Sans MS" pitchFamily="66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877050" y="3429000"/>
          <a:ext cx="2008188" cy="3197225"/>
        </p:xfrm>
        <a:graphic>
          <a:graphicData uri="http://schemas.openxmlformats.org/presentationml/2006/ole">
            <p:oleObj spid="_x0000_s17410" name="CorelDRAW" r:id="rId3" imgW="6127200" imgH="9149400" progId="">
              <p:embed/>
            </p:oleObj>
          </a:graphicData>
        </a:graphic>
      </p:graphicFrame>
      <p:sp>
        <p:nvSpPr>
          <p:cNvPr id="52229" name="AutoShape 5"/>
          <p:cNvSpPr>
            <a:spLocks noChangeArrowheads="1"/>
          </p:cNvSpPr>
          <p:nvPr/>
        </p:nvSpPr>
        <p:spPr bwMode="auto">
          <a:xfrm flipH="1">
            <a:off x="900113" y="1125538"/>
            <a:ext cx="3889375" cy="2592387"/>
          </a:xfrm>
          <a:prstGeom prst="cloudCallout">
            <a:avLst>
              <a:gd name="adj1" fmla="val -97838"/>
              <a:gd name="adj2" fmla="val 65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sz="3600" b="1">
                <a:latin typeface="Comic Sans MS" pitchFamily="66" charset="0"/>
              </a:rPr>
              <a:t>Какую</a:t>
            </a:r>
          </a:p>
          <a:p>
            <a:pPr algn="ctr" eaLnBrk="1" hangingPunct="1"/>
            <a:r>
              <a:rPr lang="ru-RU" sz="3600" b="1">
                <a:latin typeface="Comic Sans MS" pitchFamily="66" charset="0"/>
              </a:rPr>
              <a:t>величину измеряли?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flipH="1">
            <a:off x="900113" y="1125538"/>
            <a:ext cx="3889375" cy="2592387"/>
          </a:xfrm>
          <a:prstGeom prst="cloudCallout">
            <a:avLst>
              <a:gd name="adj1" fmla="val -97880"/>
              <a:gd name="adj2" fmla="val 655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 sz="4000" b="1">
              <a:latin typeface="Comic Sans MS" pitchFamily="66" charset="0"/>
            </a:endParaRPr>
          </a:p>
          <a:p>
            <a:pPr algn="ctr" eaLnBrk="1" hangingPunct="1"/>
            <a:r>
              <a:rPr lang="ru-RU" sz="4000" b="1">
                <a:latin typeface="Comic Sans MS" pitchFamily="66" charset="0"/>
              </a:rPr>
              <a:t>МАССУ?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flipH="1">
            <a:off x="900113" y="1125538"/>
            <a:ext cx="3889375" cy="2592387"/>
          </a:xfrm>
          <a:prstGeom prst="cloudCallout">
            <a:avLst>
              <a:gd name="adj1" fmla="val -98125"/>
              <a:gd name="adj2" fmla="val 659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 sz="4000" b="1">
              <a:latin typeface="Comic Sans MS" pitchFamily="66" charset="0"/>
            </a:endParaRPr>
          </a:p>
          <a:p>
            <a:pPr algn="ctr" eaLnBrk="1" hangingPunct="1"/>
            <a:r>
              <a:rPr lang="ru-RU" sz="4000" b="1">
                <a:latin typeface="Comic Sans MS" pitchFamily="66" charset="0"/>
              </a:rPr>
              <a:t>ДЛИНУ?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flipH="1">
            <a:off x="900113" y="1125538"/>
            <a:ext cx="3889375" cy="2592387"/>
          </a:xfrm>
          <a:prstGeom prst="cloudCallout">
            <a:avLst>
              <a:gd name="adj1" fmla="val -98449"/>
              <a:gd name="adj2" fmla="val 664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 sz="4000" b="1">
              <a:latin typeface="Comic Sans MS" pitchFamily="66" charset="0"/>
            </a:endParaRPr>
          </a:p>
          <a:p>
            <a:pPr algn="ctr" eaLnBrk="1" hangingPunct="1"/>
            <a:r>
              <a:rPr lang="ru-RU" sz="4000" b="1">
                <a:latin typeface="Comic Sans MS" pitchFamily="66" charset="0"/>
              </a:rPr>
              <a:t>ОБЪЕМ?</a:t>
            </a:r>
          </a:p>
        </p:txBody>
      </p:sp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250825" y="4149725"/>
          <a:ext cx="3095625" cy="2509838"/>
        </p:xfrm>
        <a:graphic>
          <a:graphicData uri="http://schemas.openxmlformats.org/presentationml/2006/ole">
            <p:oleObj spid="_x0000_s17411" name="CorelDRAW" r:id="rId4" imgW="3846600" imgH="2923200" progId="">
              <p:embed/>
            </p:oleObj>
          </a:graphicData>
        </a:graphic>
      </p:graphicFrame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4824413" y="404813"/>
            <a:ext cx="4319587" cy="2736850"/>
          </a:xfrm>
          <a:prstGeom prst="cloudCallout">
            <a:avLst>
              <a:gd name="adj1" fmla="val -75653"/>
              <a:gd name="adj2" fmla="val 10510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5219700" y="1125538"/>
            <a:ext cx="3421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А по-моему, это</a:t>
            </a:r>
          </a:p>
          <a:p>
            <a:r>
              <a:rPr lang="ru-RU" sz="3200">
                <a:latin typeface="Comic Sans MS" pitchFamily="66" charset="0"/>
              </a:rPr>
              <a:t>что-то новое...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6" grpId="0" animBg="1"/>
      <p:bldP spid="52236" grpId="1" animBg="1"/>
      <p:bldP spid="52237" grpId="0" animBg="1"/>
      <p:bldP spid="52237" grpId="1" animBg="1"/>
      <p:bldP spid="52238" grpId="0" animBg="1"/>
      <p:bldP spid="52238" grpId="1" animBg="1"/>
      <p:bldP spid="52241" grpId="0" animBg="1"/>
      <p:bldP spid="52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Галина\Рабочий стол\D070701_6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572428" cy="435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571481"/>
            <a:ext cx="6400800" cy="1643073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Площадь </a:t>
            </a:r>
            <a:r>
              <a:rPr lang="ru-RU" sz="8000" dirty="0" smtClean="0">
                <a:solidFill>
                  <a:srgbClr val="FF0000"/>
                </a:solidFill>
              </a:rPr>
              <a:t>фигур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5857892"/>
            <a:ext cx="4500562" cy="785818"/>
          </a:xfrm>
        </p:spPr>
        <p:txBody>
          <a:bodyPr>
            <a:normAutofit/>
          </a:bodyPr>
          <a:lstStyle/>
          <a:p>
            <a:pPr algn="l"/>
            <a:endParaRPr lang="ru-RU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03350" y="4005263"/>
            <a:ext cx="6626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0825" y="5805488"/>
            <a:ext cx="864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1600" dirty="0" smtClean="0">
                <a:latin typeface="Comic Sans MS" pitchFamily="66" charset="0"/>
              </a:rPr>
              <a:t>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205740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116" y="2428868"/>
            <a:ext cx="271464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57950" y="2714620"/>
            <a:ext cx="1775084" cy="2714644"/>
          </a:xfrm>
          <a:prstGeom prst="triangle">
            <a:avLst>
              <a:gd name="adj" fmla="val 45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696200" cy="3657600"/>
          </a:xfrm>
        </p:spPr>
        <p:txBody>
          <a:bodyPr/>
          <a:lstStyle/>
          <a:p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фигуры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величина, показывающая сколько места занимает фигура на плоскости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6" name="Rectangle 78"/>
          <p:cNvSpPr>
            <a:spLocks noChangeArrowheads="1"/>
          </p:cNvSpPr>
          <p:nvPr/>
        </p:nvSpPr>
        <p:spPr bwMode="auto">
          <a:xfrm>
            <a:off x="0" y="4868863"/>
            <a:ext cx="2411413" cy="1989137"/>
          </a:xfrm>
          <a:prstGeom prst="rect">
            <a:avLst/>
          </a:prstGeom>
          <a:solidFill>
            <a:srgbClr val="FFFB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642350" cy="1557338"/>
          </a:xfrm>
        </p:spPr>
        <p:txBody>
          <a:bodyPr/>
          <a:lstStyle/>
          <a:p>
            <a:r>
              <a:rPr lang="ru-RU"/>
              <a:t>Сравнение фигур по площади (с 56 №5)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851275" y="1990725"/>
            <a:ext cx="1943100" cy="1150938"/>
            <a:chOff x="2426" y="1253"/>
            <a:chExt cx="1224" cy="725"/>
          </a:xfrm>
        </p:grpSpPr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2426" y="1797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8" name="Rectangle 30"/>
            <p:cNvSpPr>
              <a:spLocks noChangeArrowheads="1"/>
            </p:cNvSpPr>
            <p:nvPr/>
          </p:nvSpPr>
          <p:spPr bwMode="auto">
            <a:xfrm>
              <a:off x="2426" y="1616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9" name="Rectangle 31"/>
            <p:cNvSpPr>
              <a:spLocks noChangeArrowheads="1"/>
            </p:cNvSpPr>
            <p:nvPr/>
          </p:nvSpPr>
          <p:spPr bwMode="auto">
            <a:xfrm>
              <a:off x="2426" y="1434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0" name="Rectangle 32"/>
            <p:cNvSpPr>
              <a:spLocks noChangeArrowheads="1"/>
            </p:cNvSpPr>
            <p:nvPr/>
          </p:nvSpPr>
          <p:spPr bwMode="auto">
            <a:xfrm>
              <a:off x="2426" y="1253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 rot="16200000">
              <a:off x="3016" y="1162"/>
              <a:ext cx="544" cy="725"/>
              <a:chOff x="3560" y="1389"/>
              <a:chExt cx="499" cy="725"/>
            </a:xfrm>
          </p:grpSpPr>
          <p:sp>
            <p:nvSpPr>
              <p:cNvPr id="48161" name="Rectangle 33"/>
              <p:cNvSpPr>
                <a:spLocks noChangeArrowheads="1"/>
              </p:cNvSpPr>
              <p:nvPr/>
            </p:nvSpPr>
            <p:spPr bwMode="auto">
              <a:xfrm>
                <a:off x="3560" y="1933"/>
                <a:ext cx="499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/>
            </p:nvSpPr>
            <p:spPr bwMode="auto">
              <a:xfrm>
                <a:off x="3560" y="1752"/>
                <a:ext cx="499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/>
            </p:nvSpPr>
            <p:spPr bwMode="auto">
              <a:xfrm>
                <a:off x="3560" y="1570"/>
                <a:ext cx="499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/>
            </p:nvSpPr>
            <p:spPr bwMode="auto">
              <a:xfrm>
                <a:off x="3560" y="1389"/>
                <a:ext cx="499" cy="18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50825" y="1990725"/>
            <a:ext cx="2376488" cy="863600"/>
            <a:chOff x="158" y="1253"/>
            <a:chExt cx="1497" cy="544"/>
          </a:xfrm>
        </p:grpSpPr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158" y="1616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158" y="1434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7" name="Rectangle 29"/>
            <p:cNvSpPr>
              <a:spLocks noChangeArrowheads="1"/>
            </p:cNvSpPr>
            <p:nvPr/>
          </p:nvSpPr>
          <p:spPr bwMode="auto">
            <a:xfrm>
              <a:off x="158" y="1253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6" name="Rectangle 38"/>
            <p:cNvSpPr>
              <a:spLocks noChangeArrowheads="1"/>
            </p:cNvSpPr>
            <p:nvPr/>
          </p:nvSpPr>
          <p:spPr bwMode="auto">
            <a:xfrm>
              <a:off x="657" y="1616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7" name="Rectangle 39"/>
            <p:cNvSpPr>
              <a:spLocks noChangeArrowheads="1"/>
            </p:cNvSpPr>
            <p:nvPr/>
          </p:nvSpPr>
          <p:spPr bwMode="auto">
            <a:xfrm>
              <a:off x="657" y="1434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8" name="Rectangle 40"/>
            <p:cNvSpPr>
              <a:spLocks noChangeArrowheads="1"/>
            </p:cNvSpPr>
            <p:nvPr/>
          </p:nvSpPr>
          <p:spPr bwMode="auto">
            <a:xfrm>
              <a:off x="657" y="1253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9" name="Rectangle 41"/>
            <p:cNvSpPr>
              <a:spLocks noChangeArrowheads="1"/>
            </p:cNvSpPr>
            <p:nvPr/>
          </p:nvSpPr>
          <p:spPr bwMode="auto">
            <a:xfrm>
              <a:off x="1156" y="1616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0" name="Rectangle 42"/>
            <p:cNvSpPr>
              <a:spLocks noChangeArrowheads="1"/>
            </p:cNvSpPr>
            <p:nvPr/>
          </p:nvSpPr>
          <p:spPr bwMode="auto">
            <a:xfrm>
              <a:off x="1156" y="1434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1156" y="1253"/>
              <a:ext cx="499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250825" y="4149725"/>
            <a:ext cx="1655763" cy="792163"/>
            <a:chOff x="340" y="2432"/>
            <a:chExt cx="1043" cy="499"/>
          </a:xfrm>
        </p:grpSpPr>
        <p:sp>
          <p:nvSpPr>
            <p:cNvPr id="48172" name="AutoShape 44"/>
            <p:cNvSpPr>
              <a:spLocks noChangeArrowheads="1"/>
            </p:cNvSpPr>
            <p:nvPr/>
          </p:nvSpPr>
          <p:spPr bwMode="auto">
            <a:xfrm flipH="1">
              <a:off x="1122" y="243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3" name="AutoShape 45"/>
            <p:cNvSpPr>
              <a:spLocks noChangeArrowheads="1"/>
            </p:cNvSpPr>
            <p:nvPr/>
          </p:nvSpPr>
          <p:spPr bwMode="auto">
            <a:xfrm flipH="1">
              <a:off x="862" y="2432"/>
              <a:ext cx="260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4" name="AutoShape 46"/>
            <p:cNvSpPr>
              <a:spLocks noChangeArrowheads="1"/>
            </p:cNvSpPr>
            <p:nvPr/>
          </p:nvSpPr>
          <p:spPr bwMode="auto">
            <a:xfrm flipH="1">
              <a:off x="601" y="243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5" name="AutoShape 47"/>
            <p:cNvSpPr>
              <a:spLocks noChangeArrowheads="1"/>
            </p:cNvSpPr>
            <p:nvPr/>
          </p:nvSpPr>
          <p:spPr bwMode="auto">
            <a:xfrm flipH="1">
              <a:off x="340" y="243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10800000" flipH="1">
              <a:off x="340" y="2432"/>
              <a:ext cx="1043" cy="499"/>
              <a:chOff x="748" y="2568"/>
              <a:chExt cx="1089" cy="499"/>
            </a:xfrm>
          </p:grpSpPr>
          <p:sp>
            <p:nvSpPr>
              <p:cNvPr id="48178" name="AutoShape 50"/>
              <p:cNvSpPr>
                <a:spLocks noChangeArrowheads="1"/>
              </p:cNvSpPr>
              <p:nvPr/>
            </p:nvSpPr>
            <p:spPr bwMode="auto">
              <a:xfrm>
                <a:off x="748" y="2568"/>
                <a:ext cx="272" cy="499"/>
              </a:xfrm>
              <a:prstGeom prst="rtTriangl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79" name="AutoShape 51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272" cy="499"/>
              </a:xfrm>
              <a:prstGeom prst="rtTriangl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0" name="AutoShape 52"/>
              <p:cNvSpPr>
                <a:spLocks noChangeArrowheads="1"/>
              </p:cNvSpPr>
              <p:nvPr/>
            </p:nvSpPr>
            <p:spPr bwMode="auto">
              <a:xfrm>
                <a:off x="1292" y="2568"/>
                <a:ext cx="272" cy="499"/>
              </a:xfrm>
              <a:prstGeom prst="rtTriangl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1" name="AutoShape 53"/>
              <p:cNvSpPr>
                <a:spLocks noChangeArrowheads="1"/>
              </p:cNvSpPr>
              <p:nvPr/>
            </p:nvSpPr>
            <p:spPr bwMode="auto">
              <a:xfrm>
                <a:off x="1565" y="2568"/>
                <a:ext cx="272" cy="499"/>
              </a:xfrm>
              <a:prstGeom prst="rtTriangl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851275" y="4022725"/>
            <a:ext cx="1584325" cy="414338"/>
            <a:chOff x="3288" y="2341"/>
            <a:chExt cx="998" cy="261"/>
          </a:xfrm>
        </p:grpSpPr>
        <p:sp>
          <p:nvSpPr>
            <p:cNvPr id="48182" name="AutoShape 54"/>
            <p:cNvSpPr>
              <a:spLocks noChangeArrowheads="1"/>
            </p:cNvSpPr>
            <p:nvPr/>
          </p:nvSpPr>
          <p:spPr bwMode="auto">
            <a:xfrm rot="5400000" flipH="1">
              <a:off x="3906" y="222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3" name="AutoShape 55"/>
            <p:cNvSpPr>
              <a:spLocks noChangeArrowheads="1"/>
            </p:cNvSpPr>
            <p:nvPr/>
          </p:nvSpPr>
          <p:spPr bwMode="auto">
            <a:xfrm rot="-27000000">
              <a:off x="3407" y="222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84" name="AutoShape 56"/>
          <p:cNvSpPr>
            <a:spLocks noChangeArrowheads="1"/>
          </p:cNvSpPr>
          <p:nvPr/>
        </p:nvSpPr>
        <p:spPr bwMode="auto">
          <a:xfrm rot="5400000" flipH="1">
            <a:off x="4832350" y="4248151"/>
            <a:ext cx="414337" cy="792162"/>
          </a:xfrm>
          <a:prstGeom prst="rtTriangle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5" name="AutoShape 57"/>
          <p:cNvSpPr>
            <a:spLocks noChangeArrowheads="1"/>
          </p:cNvSpPr>
          <p:nvPr/>
        </p:nvSpPr>
        <p:spPr bwMode="auto">
          <a:xfrm rot="-27000000">
            <a:off x="4040188" y="4248150"/>
            <a:ext cx="414337" cy="792163"/>
          </a:xfrm>
          <a:prstGeom prst="rtTriangle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 rot="10800000">
            <a:off x="3851275" y="4868863"/>
            <a:ext cx="1584325" cy="414337"/>
            <a:chOff x="3288" y="2341"/>
            <a:chExt cx="998" cy="261"/>
          </a:xfrm>
        </p:grpSpPr>
        <p:sp>
          <p:nvSpPr>
            <p:cNvPr id="48188" name="AutoShape 60"/>
            <p:cNvSpPr>
              <a:spLocks noChangeArrowheads="1"/>
            </p:cNvSpPr>
            <p:nvPr/>
          </p:nvSpPr>
          <p:spPr bwMode="auto">
            <a:xfrm rot="5400000" flipH="1">
              <a:off x="3906" y="222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9" name="AutoShape 61"/>
            <p:cNvSpPr>
              <a:spLocks noChangeArrowheads="1"/>
            </p:cNvSpPr>
            <p:nvPr/>
          </p:nvSpPr>
          <p:spPr bwMode="auto">
            <a:xfrm rot="-27000000">
              <a:off x="3407" y="2222"/>
              <a:ext cx="261" cy="499"/>
            </a:xfrm>
            <a:prstGeom prst="rtTriangl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90" name="AutoShape 62"/>
          <p:cNvSpPr>
            <a:spLocks noChangeArrowheads="1"/>
          </p:cNvSpPr>
          <p:nvPr/>
        </p:nvSpPr>
        <p:spPr bwMode="auto">
          <a:xfrm rot="-5400000" flipH="1" flipV="1">
            <a:off x="4031457" y="4256881"/>
            <a:ext cx="431800" cy="792163"/>
          </a:xfrm>
          <a:prstGeom prst="rtTriangle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1" name="AutoShape 63"/>
          <p:cNvSpPr>
            <a:spLocks noChangeArrowheads="1"/>
          </p:cNvSpPr>
          <p:nvPr/>
        </p:nvSpPr>
        <p:spPr bwMode="auto">
          <a:xfrm rot="5400000" flipV="1">
            <a:off x="4823619" y="4256882"/>
            <a:ext cx="431800" cy="792162"/>
          </a:xfrm>
          <a:prstGeom prst="rtTriangle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2" name="AutoShape 64"/>
          <p:cNvSpPr>
            <a:spLocks noChangeArrowheads="1"/>
          </p:cNvSpPr>
          <p:nvPr/>
        </p:nvSpPr>
        <p:spPr bwMode="auto">
          <a:xfrm rot="-10800000" flipH="1" flipV="1">
            <a:off x="6732588" y="4149725"/>
            <a:ext cx="466725" cy="792163"/>
          </a:xfrm>
          <a:prstGeom prst="rtTriangle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5" name="Text Box 67"/>
          <p:cNvSpPr txBox="1">
            <a:spLocks noChangeArrowheads="1"/>
          </p:cNvSpPr>
          <p:nvPr/>
        </p:nvSpPr>
        <p:spPr bwMode="auto">
          <a:xfrm>
            <a:off x="250825" y="3141663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a = 9 e,			b=8 e    	=&gt;     a      b</a:t>
            </a:r>
            <a:r>
              <a:rPr lang="en-US">
                <a:latin typeface="Comic Sans MS" pitchFamily="66" charset="0"/>
              </a:rPr>
              <a:t>		</a:t>
            </a:r>
            <a:r>
              <a:rPr lang="en-US"/>
              <a:t> </a:t>
            </a:r>
            <a:endParaRPr lang="ru-RU"/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7164388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&gt;</a:t>
            </a:r>
            <a:endParaRPr lang="ru-RU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250825" y="5445125"/>
            <a:ext cx="84248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a =    e,			b=    e    	=&gt;     a      b</a:t>
            </a:r>
            <a:r>
              <a:rPr lang="en-US">
                <a:latin typeface="Comic Sans MS" pitchFamily="66" charset="0"/>
              </a:rPr>
              <a:t>		</a:t>
            </a:r>
            <a:r>
              <a:rPr lang="en-US"/>
              <a:t> </a:t>
            </a:r>
            <a:endParaRPr lang="ru-RU"/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6732588" y="1990725"/>
            <a:ext cx="7921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99" name="Text Box 71"/>
          <p:cNvSpPr txBox="1">
            <a:spLocks noChangeArrowheads="1"/>
          </p:cNvSpPr>
          <p:nvPr/>
        </p:nvSpPr>
        <p:spPr bwMode="auto">
          <a:xfrm>
            <a:off x="2771775" y="17732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7524750" y="17732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1979613" y="39338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5795963" y="1844675"/>
            <a:ext cx="42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b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48205" name="Text Box 77"/>
          <p:cNvSpPr txBox="1">
            <a:spLocks noChangeArrowheads="1"/>
          </p:cNvSpPr>
          <p:nvPr/>
        </p:nvSpPr>
        <p:spPr bwMode="auto">
          <a:xfrm>
            <a:off x="900113" y="54451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8</a:t>
            </a:r>
            <a:endParaRPr lang="ru-RU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4427538" y="54451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8</a:t>
            </a:r>
            <a:endParaRPr lang="ru-RU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7164388" y="54451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=</a:t>
            </a:r>
            <a:endParaRPr lang="ru-RU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5441950" y="4019550"/>
            <a:ext cx="42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b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7380288" y="39338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</a:t>
            </a:r>
            <a:endParaRPr lang="ru-RU" sz="3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6" grpId="0"/>
      <p:bldP spid="48205" grpId="0"/>
      <p:bldP spid="48207" grpId="0"/>
      <p:bldP spid="482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Проверь себя!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95288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827088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258888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95288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827088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258888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95288" y="28527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258888" y="28527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2916238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349625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348038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3781425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4213225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4646613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076825" y="24209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4645025" y="28527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81425" y="28527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019925" y="1989138"/>
            <a:ext cx="4318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1835150" y="17732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724525" y="1773238"/>
            <a:ext cx="425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b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7596188" y="1773238"/>
            <a:ext cx="411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e</a:t>
            </a:r>
            <a:endParaRPr lang="ru-RU" sz="3200" b="1">
              <a:latin typeface="Comic Sans MS" pitchFamily="66" charset="0"/>
            </a:endParaRP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50825" y="4149725"/>
            <a:ext cx="8424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a = 8 e,	b= 9 e   =&gt;    a  &gt;  b</a:t>
            </a:r>
            <a:r>
              <a:rPr lang="en-US">
                <a:latin typeface="Comic Sans MS" pitchFamily="66" charset="0"/>
              </a:rPr>
              <a:t>		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765175"/>
            <a:ext cx="8208963" cy="1871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smtClean="0">
                <a:latin typeface="Times New Roman" pitchFamily="18" charset="0"/>
              </a:rPr>
              <a:t>Урок математики</a:t>
            </a:r>
            <a:br>
              <a:rPr lang="ru-RU" sz="7200" b="1" smtClean="0">
                <a:latin typeface="Times New Roman" pitchFamily="18" charset="0"/>
              </a:rPr>
            </a:br>
            <a:r>
              <a:rPr lang="ru-RU" sz="7200" b="1" smtClean="0">
                <a:latin typeface="Times New Roman" pitchFamily="18" charset="0"/>
              </a:rPr>
              <a:t>2 класс</a:t>
            </a:r>
            <a:br>
              <a:rPr lang="ru-RU" sz="7200" b="1" smtClean="0">
                <a:latin typeface="Times New Roman" pitchFamily="18" charset="0"/>
              </a:rPr>
            </a:br>
            <a:endParaRPr lang="ru-RU" sz="2400" b="1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356100" y="4076700"/>
            <a:ext cx="4537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42988" y="3068638"/>
            <a:ext cx="2568575" cy="32607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4071942"/>
            <a:ext cx="2500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Презентацию к уроку приготовила 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Чиркова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Галина Григорьевна МОУ «</a:t>
            </a:r>
            <a:r>
              <a:rPr lang="ru-RU" dirty="0" err="1" smtClean="0">
                <a:solidFill>
                  <a:srgbClr val="00B050"/>
                </a:solidFill>
                <a:latin typeface="Comic Sans MS" pitchFamily="66" charset="0"/>
              </a:rPr>
              <a:t>Турунтаевская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гимназия» Бурятия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«Торопись- да не ошибись!»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00439"/>
            <a:ext cx="234155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Величина это то , что можно измерить и результат измерения выразить числом.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143512"/>
            <a:ext cx="3643338" cy="495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Владимир Даль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643188"/>
            <a:ext cx="20716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B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>
              <a:latin typeface="Comic Sans MS" pitchFamily="66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188913"/>
            <a:ext cx="6870700" cy="836612"/>
          </a:xfrm>
        </p:spPr>
        <p:txBody>
          <a:bodyPr/>
          <a:lstStyle/>
          <a:p>
            <a:r>
              <a:rPr lang="ru-RU"/>
              <a:t>Измерьте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011238" y="2698750"/>
            <a:ext cx="788987" cy="228600"/>
          </a:xfrm>
          <a:prstGeom prst="rect">
            <a:avLst/>
          </a:prstGeom>
          <a:solidFill>
            <a:srgbClr val="B6B4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5354638" y="2698750"/>
            <a:ext cx="788987" cy="228600"/>
          </a:xfrm>
          <a:prstGeom prst="rect">
            <a:avLst/>
          </a:prstGeom>
          <a:solidFill>
            <a:srgbClr val="B6B4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 rot="5400000">
            <a:off x="1197769" y="1502569"/>
            <a:ext cx="285750" cy="2106612"/>
          </a:xfrm>
          <a:prstGeom prst="rightBracket">
            <a:avLst>
              <a:gd name="adj" fmla="val 6143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 rot="5400000">
            <a:off x="5607844" y="1502569"/>
            <a:ext cx="285750" cy="2106612"/>
          </a:xfrm>
          <a:prstGeom prst="rightBracket">
            <a:avLst>
              <a:gd name="adj" fmla="val 6143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392363" y="24130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392363" y="2413000"/>
            <a:ext cx="7905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3973513" y="2413000"/>
            <a:ext cx="7239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AutoShape 13"/>
          <p:cNvSpPr>
            <a:spLocks/>
          </p:cNvSpPr>
          <p:nvPr/>
        </p:nvSpPr>
        <p:spPr bwMode="auto">
          <a:xfrm rot="16200000">
            <a:off x="3434557" y="108743"/>
            <a:ext cx="285750" cy="5922963"/>
          </a:xfrm>
          <a:prstGeom prst="rightBracket">
            <a:avLst>
              <a:gd name="adj" fmla="val 17273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1011238" y="6010275"/>
            <a:ext cx="788987" cy="228600"/>
          </a:xfrm>
          <a:prstGeom prst="rect">
            <a:avLst/>
          </a:prstGeom>
          <a:solidFill>
            <a:srgbClr val="B6B4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5354638" y="6010275"/>
            <a:ext cx="788987" cy="228600"/>
          </a:xfrm>
          <a:prstGeom prst="rect">
            <a:avLst/>
          </a:prstGeom>
          <a:solidFill>
            <a:srgbClr val="B6B4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1" name="AutoShape 27"/>
          <p:cNvSpPr>
            <a:spLocks/>
          </p:cNvSpPr>
          <p:nvPr/>
        </p:nvSpPr>
        <p:spPr bwMode="auto">
          <a:xfrm rot="5400000">
            <a:off x="1197769" y="4814094"/>
            <a:ext cx="285750" cy="2106612"/>
          </a:xfrm>
          <a:prstGeom prst="rightBracket">
            <a:avLst>
              <a:gd name="adj" fmla="val 6143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2" name="AutoShape 28"/>
          <p:cNvSpPr>
            <a:spLocks/>
          </p:cNvSpPr>
          <p:nvPr/>
        </p:nvSpPr>
        <p:spPr bwMode="auto">
          <a:xfrm rot="5400000">
            <a:off x="5607844" y="4814094"/>
            <a:ext cx="285750" cy="2106612"/>
          </a:xfrm>
          <a:prstGeom prst="rightBracket">
            <a:avLst>
              <a:gd name="adj" fmla="val 61435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2392363" y="5724525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392363" y="5724525"/>
            <a:ext cx="7905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3973513" y="5724525"/>
            <a:ext cx="7239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6" name="AutoShape 32"/>
          <p:cNvSpPr>
            <a:spLocks/>
          </p:cNvSpPr>
          <p:nvPr/>
        </p:nvSpPr>
        <p:spPr bwMode="auto">
          <a:xfrm rot="16200000">
            <a:off x="3434557" y="3420268"/>
            <a:ext cx="285750" cy="5922963"/>
          </a:xfrm>
          <a:prstGeom prst="rightBracket">
            <a:avLst>
              <a:gd name="adj" fmla="val 172731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7164388" y="277971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latin typeface="Comic Sans MS" pitchFamily="66" charset="0"/>
              </a:rPr>
              <a:t>С </a:t>
            </a:r>
            <a:r>
              <a:rPr lang="en-US" sz="2800">
                <a:latin typeface="Comic Sans MS" pitchFamily="66" charset="0"/>
              </a:rPr>
              <a:t>=</a:t>
            </a:r>
            <a:r>
              <a:rPr lang="ru-RU" sz="2800">
                <a:latin typeface="Comic Sans MS" pitchFamily="66" charset="0"/>
              </a:rPr>
              <a:t>     П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7235825" y="5948363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latin typeface="Comic Sans MS" pitchFamily="66" charset="0"/>
              </a:rPr>
              <a:t>С </a:t>
            </a:r>
            <a:r>
              <a:rPr lang="en-US" sz="2800">
                <a:latin typeface="Comic Sans MS" pitchFamily="66" charset="0"/>
              </a:rPr>
              <a:t>=</a:t>
            </a:r>
            <a:r>
              <a:rPr lang="ru-RU" sz="2800">
                <a:latin typeface="Comic Sans MS" pitchFamily="66" charset="0"/>
              </a:rPr>
              <a:t>     М</a:t>
            </a:r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7812088" y="277971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7885113" y="59483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7812088" y="27082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6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7885113" y="58769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3</a:t>
            </a:r>
          </a:p>
        </p:txBody>
      </p:sp>
      <p:graphicFrame>
        <p:nvGraphicFramePr>
          <p:cNvPr id="47151" name="Object 47"/>
          <p:cNvGraphicFramePr>
            <a:graphicFrameLocks noChangeAspect="1"/>
          </p:cNvGraphicFramePr>
          <p:nvPr/>
        </p:nvGraphicFramePr>
        <p:xfrm>
          <a:off x="323850" y="981075"/>
          <a:ext cx="2160588" cy="1752600"/>
        </p:xfrm>
        <a:graphic>
          <a:graphicData uri="http://schemas.openxmlformats.org/presentationml/2006/ole">
            <p:oleObj spid="_x0000_s1026" name="CorelDRAW" r:id="rId3" imgW="3846600" imgH="2923200" progId="">
              <p:embed/>
            </p:oleObj>
          </a:graphicData>
        </a:graphic>
      </p:graphicFrame>
      <p:graphicFrame>
        <p:nvGraphicFramePr>
          <p:cNvPr id="47152" name="Object 48"/>
          <p:cNvGraphicFramePr>
            <a:graphicFrameLocks noChangeAspect="1"/>
          </p:cNvGraphicFramePr>
          <p:nvPr/>
        </p:nvGraphicFramePr>
        <p:xfrm>
          <a:off x="3708400" y="1412875"/>
          <a:ext cx="1079500" cy="992188"/>
        </p:xfrm>
        <a:graphic>
          <a:graphicData uri="http://schemas.openxmlformats.org/presentationml/2006/ole">
            <p:oleObj spid="_x0000_s1027" name="CorelDRAW" r:id="rId4" imgW="5951160" imgH="5130360" progId="">
              <p:embed/>
            </p:oleObj>
          </a:graphicData>
        </a:graphic>
      </p:graphicFrame>
      <p:graphicFrame>
        <p:nvGraphicFramePr>
          <p:cNvPr id="47153" name="Object 49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5292725" y="1700213"/>
          <a:ext cx="1079500" cy="992187"/>
        </p:xfrm>
        <a:graphic>
          <a:graphicData uri="http://schemas.openxmlformats.org/presentationml/2006/ole">
            <p:oleObj spid="_x0000_s1028" name="CorelDRAW" r:id="rId6" imgW="5951160" imgH="5130360" progId="">
              <p:embed/>
            </p:oleObj>
          </a:graphicData>
        </a:graphic>
      </p:graphicFrame>
      <p:graphicFrame>
        <p:nvGraphicFramePr>
          <p:cNvPr id="47155" name="Object 51"/>
          <p:cNvGraphicFramePr>
            <a:graphicFrameLocks noChangeAspect="1"/>
          </p:cNvGraphicFramePr>
          <p:nvPr/>
        </p:nvGraphicFramePr>
        <p:xfrm>
          <a:off x="6227763" y="1484313"/>
          <a:ext cx="1079500" cy="992187"/>
        </p:xfrm>
        <a:graphic>
          <a:graphicData uri="http://schemas.openxmlformats.org/presentationml/2006/ole">
            <p:oleObj spid="_x0000_s1029" name="CorelDRAW" r:id="rId7" imgW="5951160" imgH="5130360" progId="">
              <p:embed/>
            </p:oleObj>
          </a:graphicData>
        </a:graphic>
      </p:graphicFrame>
      <p:graphicFrame>
        <p:nvGraphicFramePr>
          <p:cNvPr id="47154" name="Object 50"/>
          <p:cNvGraphicFramePr>
            <a:graphicFrameLocks noChangeAspect="1"/>
          </p:cNvGraphicFramePr>
          <p:nvPr/>
        </p:nvGraphicFramePr>
        <p:xfrm>
          <a:off x="5795963" y="1700213"/>
          <a:ext cx="1079500" cy="992187"/>
        </p:xfrm>
        <a:graphic>
          <a:graphicData uri="http://schemas.openxmlformats.org/presentationml/2006/ole">
            <p:oleObj spid="_x0000_s1030" name="CorelDRAW" r:id="rId8" imgW="5951160" imgH="5130360" progId="">
              <p:embed/>
            </p:oleObj>
          </a:graphicData>
        </a:graphic>
      </p:graphicFrame>
      <p:graphicFrame>
        <p:nvGraphicFramePr>
          <p:cNvPr id="47156" name="Object 52"/>
          <p:cNvGraphicFramePr>
            <a:graphicFrameLocks noChangeAspect="1"/>
          </p:cNvGraphicFramePr>
          <p:nvPr/>
        </p:nvGraphicFramePr>
        <p:xfrm>
          <a:off x="4787900" y="1700213"/>
          <a:ext cx="1079500" cy="992187"/>
        </p:xfrm>
        <a:graphic>
          <a:graphicData uri="http://schemas.openxmlformats.org/presentationml/2006/ole">
            <p:oleObj spid="_x0000_s1031" name="CorelDRAW" r:id="rId9" imgW="5951160" imgH="5130360" progId="">
              <p:embed/>
            </p:oleObj>
          </a:graphicData>
        </a:graphic>
      </p:graphicFrame>
      <p:graphicFrame>
        <p:nvGraphicFramePr>
          <p:cNvPr id="47157" name="Object 53"/>
          <p:cNvGraphicFramePr>
            <a:graphicFrameLocks noChangeAspect="1"/>
          </p:cNvGraphicFramePr>
          <p:nvPr/>
        </p:nvGraphicFramePr>
        <p:xfrm>
          <a:off x="4211638" y="1628775"/>
          <a:ext cx="1079500" cy="992188"/>
        </p:xfrm>
        <a:graphic>
          <a:graphicData uri="http://schemas.openxmlformats.org/presentationml/2006/ole">
            <p:oleObj spid="_x0000_s1032" name="CorelDRAW" r:id="rId10" imgW="5951160" imgH="5130360" progId="">
              <p:embed/>
            </p:oleObj>
          </a:graphicData>
        </a:graphic>
      </p:graphicFrame>
      <p:graphicFrame>
        <p:nvGraphicFramePr>
          <p:cNvPr id="47158" name="Object 54"/>
          <p:cNvGraphicFramePr>
            <a:graphicFrameLocks noChangeAspect="1"/>
          </p:cNvGraphicFramePr>
          <p:nvPr/>
        </p:nvGraphicFramePr>
        <p:xfrm>
          <a:off x="323850" y="4292600"/>
          <a:ext cx="2160588" cy="1752600"/>
        </p:xfrm>
        <a:graphic>
          <a:graphicData uri="http://schemas.openxmlformats.org/presentationml/2006/ole">
            <p:oleObj spid="_x0000_s1033" name="CorelDRAW" r:id="rId11" imgW="3846600" imgH="2923200" progId="">
              <p:embed/>
            </p:oleObj>
          </a:graphicData>
        </a:graphic>
      </p:graphicFrame>
      <p:graphicFrame>
        <p:nvGraphicFramePr>
          <p:cNvPr id="47159" name="Object 55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867400" y="4508500"/>
          <a:ext cx="1131888" cy="1800225"/>
        </p:xfrm>
        <a:graphic>
          <a:graphicData uri="http://schemas.openxmlformats.org/presentationml/2006/ole">
            <p:oleObj spid="_x0000_s1034" name="CorelDRAW" r:id="rId12" imgW="6127200" imgH="9149400" progId="">
              <p:embed/>
            </p:oleObj>
          </a:graphicData>
        </a:graphic>
      </p:graphicFrame>
      <p:graphicFrame>
        <p:nvGraphicFramePr>
          <p:cNvPr id="47160" name="Object 56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140200" y="4364038"/>
          <a:ext cx="1131888" cy="1800225"/>
        </p:xfrm>
        <a:graphic>
          <a:graphicData uri="http://schemas.openxmlformats.org/presentationml/2006/ole">
            <p:oleObj spid="_x0000_s1035" name="CorelDRAW" r:id="rId13" imgW="6127200" imgH="9149400" progId="">
              <p:embed/>
            </p:oleObj>
          </a:graphicData>
        </a:graphic>
      </p:graphicFrame>
      <p:graphicFrame>
        <p:nvGraphicFramePr>
          <p:cNvPr id="47161" name="Object 57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003800" y="4508500"/>
          <a:ext cx="1131888" cy="1800225"/>
        </p:xfrm>
        <a:graphic>
          <a:graphicData uri="http://schemas.openxmlformats.org/presentationml/2006/ole">
            <p:oleObj spid="_x0000_s1036" name="CorelDRAW" r:id="rId14" imgW="6127200" imgH="9149400" progId="">
              <p:embed/>
            </p:oleObj>
          </a:graphicData>
        </a:graphic>
      </p:graphicFrame>
      <p:sp>
        <p:nvSpPr>
          <p:cNvPr id="47162" name="Text Box 58"/>
          <p:cNvSpPr txBox="1">
            <a:spLocks noChangeArrowheads="1"/>
          </p:cNvSpPr>
          <p:nvPr/>
        </p:nvSpPr>
        <p:spPr bwMode="auto">
          <a:xfrm>
            <a:off x="468313" y="3500438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200" b="1" dirty="0">
              <a:solidFill>
                <a:srgbClr val="D87E0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Масса слоненка при рождении 100кг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C:\Documents and Settings\Галина\Рабочий стол\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844" name="Picture 4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5" grpId="0" animBg="1"/>
      <p:bldP spid="358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1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129</Words>
  <PresentationFormat>Экран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Слайд 1</vt:lpstr>
      <vt:lpstr>Урок математики 2 класс </vt:lpstr>
      <vt:lpstr>Слайд 3</vt:lpstr>
      <vt:lpstr>Величина это то , что можно измерить и результат измерения выразить числом.</vt:lpstr>
      <vt:lpstr>Измерьте</vt:lpstr>
      <vt:lpstr>Масса слоненка при рождении 100кг</vt:lpstr>
      <vt:lpstr>Слайд 7</vt:lpstr>
      <vt:lpstr>Слайд 8</vt:lpstr>
      <vt:lpstr>Слайд 9</vt:lpstr>
      <vt:lpstr>Слайд 10</vt:lpstr>
      <vt:lpstr>Слайд 11</vt:lpstr>
      <vt:lpstr>Площадь фигур  </vt:lpstr>
      <vt:lpstr>Площадь</vt:lpstr>
      <vt:lpstr>Сравнение фигур по площади (с 56 №5)</vt:lpstr>
      <vt:lpstr>Проверь себя!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фигур  </dc:title>
  <cp:lastModifiedBy>Doska</cp:lastModifiedBy>
  <cp:revision>16</cp:revision>
  <dcterms:modified xsi:type="dcterms:W3CDTF">2013-01-23T05:33:12Z</dcterms:modified>
</cp:coreProperties>
</file>