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72" r:id="rId3"/>
    <p:sldId id="257" r:id="rId4"/>
    <p:sldId id="259" r:id="rId5"/>
    <p:sldId id="258" r:id="rId6"/>
    <p:sldId id="270" r:id="rId7"/>
    <p:sldId id="265" r:id="rId8"/>
    <p:sldId id="266" r:id="rId9"/>
    <p:sldId id="260" r:id="rId10"/>
    <p:sldId id="267" r:id="rId11"/>
    <p:sldId id="268" r:id="rId12"/>
    <p:sldId id="261" r:id="rId13"/>
    <p:sldId id="269" r:id="rId14"/>
    <p:sldId id="273" r:id="rId15"/>
    <p:sldId id="264" r:id="rId16"/>
    <p:sldId id="263" r:id="rId17"/>
  </p:sldIdLst>
  <p:sldSz cx="9144000" cy="6858000" type="screen4x3"/>
  <p:notesSz cx="679132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66"/>
    <a:srgbClr val="E97B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00" autoAdjust="0"/>
    <p:restoredTop sz="94660"/>
  </p:normalViewPr>
  <p:slideViewPr>
    <p:cSldViewPr>
      <p:cViewPr>
        <p:scale>
          <a:sx n="75" d="100"/>
          <a:sy n="75" d="100"/>
        </p:scale>
        <p:origin x="-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10B47D-9EB5-46B5-947B-9CF94C4CE32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B115E-B4D9-4D19-AF97-A4606DE7DC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273FB-5CFE-428F-A7AC-CF12568AB6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C342B-FBE2-4E07-A2EE-A250F916E1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3D7DA-E82C-4FCD-BF03-CCBA2C4199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B20A3-05F6-4BF1-9CE1-4564090074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030C8-6B71-4095-9A7F-296E0ECB1F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0B446-636B-4B45-B4D1-4CB80B7C04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A4-2057-4AF1-B712-B2EBE332A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5CCCB-2BB0-4C8E-AB6F-3B8DBFA694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4EB17-61BD-4973-A48C-E0E002C484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EF35AC-5F98-4AE5-B80B-085A712FBD6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516563"/>
          </a:xfrm>
        </p:spPr>
        <p:txBody>
          <a:bodyPr/>
          <a:lstStyle/>
          <a:p>
            <a:pPr algn="ctr"/>
            <a:r>
              <a:rPr lang="en-US" sz="1200" dirty="0"/>
              <a:t/>
            </a:r>
            <a:br>
              <a:rPr lang="en-US" sz="1200" dirty="0"/>
            </a:br>
            <a:endParaRPr lang="ru-RU" sz="1200" dirty="0"/>
          </a:p>
        </p:txBody>
      </p:sp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1066800" y="457200"/>
            <a:ext cx="6629400" cy="3200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Классный час</a:t>
            </a:r>
          </a:p>
          <a:p>
            <a:pPr algn="ctr"/>
            <a:r>
              <a:rPr lang="ru-RU" sz="2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 по теме </a:t>
            </a:r>
          </a:p>
          <a:p>
            <a:pPr algn="ctr"/>
            <a:r>
              <a:rPr lang="ru-RU" sz="2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"Путешествие  в Добро - Вежливо"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447800" y="682625"/>
            <a:ext cx="678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2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>
                <a:solidFill>
                  <a:schemeClr val="bg1"/>
                </a:solidFill>
              </a:rPr>
              <a:t>Море поэтическое</a:t>
            </a:r>
            <a:br>
              <a:rPr lang="ru-RU" sz="3400">
                <a:solidFill>
                  <a:schemeClr val="bg1"/>
                </a:solidFill>
              </a:rPr>
            </a:br>
            <a:r>
              <a:rPr lang="ru-RU" sz="2000">
                <a:solidFill>
                  <a:schemeClr val="bg1"/>
                </a:solidFill>
              </a:rPr>
              <a:t>(подбери нужную строку к высказыванию)</a:t>
            </a:r>
            <a:r>
              <a:rPr lang="ru-RU" sz="1800"/>
              <a:t>Подберем  нужную  строчку к высказыванию  мудрецов</a:t>
            </a:r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4310062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200"/>
              <a:t>*</a:t>
            </a:r>
            <a:r>
              <a:rPr lang="ru-RU" sz="1200" b="1"/>
              <a:t>Гёте.</a:t>
            </a:r>
            <a:r>
              <a:rPr lang="ru-RU" sz="1200"/>
              <a:t> Душа  каждого  человека  радуется, </a:t>
            </a:r>
            <a:r>
              <a:rPr lang="ru-RU" sz="1200" b="1"/>
              <a:t>…</a:t>
            </a:r>
          </a:p>
          <a:p>
            <a:pPr>
              <a:lnSpc>
                <a:spcPct val="80000"/>
              </a:lnSpc>
            </a:pPr>
            <a:endParaRPr lang="ru-RU" sz="1200" b="1" i="1"/>
          </a:p>
          <a:p>
            <a:pPr>
              <a:lnSpc>
                <a:spcPct val="80000"/>
              </a:lnSpc>
            </a:pPr>
            <a:r>
              <a:rPr lang="ru-RU" sz="1200"/>
              <a:t>  </a:t>
            </a:r>
            <a:r>
              <a:rPr lang="ru-RU" sz="1200" i="1"/>
              <a:t>Доброта  обезоруживает  большинство людей</a:t>
            </a:r>
          </a:p>
          <a:p>
            <a:pPr>
              <a:lnSpc>
                <a:spcPct val="80000"/>
              </a:lnSpc>
            </a:pPr>
            <a:endParaRPr lang="ru-RU" sz="1200"/>
          </a:p>
          <a:p>
            <a:pPr>
              <a:lnSpc>
                <a:spcPct val="80000"/>
              </a:lnSpc>
            </a:pPr>
            <a:r>
              <a:rPr lang="ru-RU" sz="1200"/>
              <a:t>*</a:t>
            </a:r>
            <a:r>
              <a:rPr lang="ru-RU" sz="1200" b="1"/>
              <a:t>Монтень</a:t>
            </a:r>
            <a:r>
              <a:rPr lang="ru-RU" sz="1200"/>
              <a:t>  Если  человек  в  течении дня услышит  одно доброе слово, увидит  один </a:t>
            </a:r>
          </a:p>
          <a:p>
            <a:pPr>
              <a:lnSpc>
                <a:spcPct val="80000"/>
              </a:lnSpc>
            </a:pPr>
            <a:r>
              <a:rPr lang="ru-RU" sz="1200"/>
              <a:t> добрый  поступок  и  сделает  одно доброе дело</a:t>
            </a:r>
            <a:r>
              <a:rPr lang="ru-RU" sz="1200" b="1"/>
              <a:t>,…</a:t>
            </a:r>
          </a:p>
          <a:p>
            <a:pPr>
              <a:lnSpc>
                <a:spcPct val="80000"/>
              </a:lnSpc>
            </a:pPr>
            <a:endParaRPr lang="ru-RU" sz="1200" b="1"/>
          </a:p>
          <a:p>
            <a:pPr>
              <a:lnSpc>
                <a:spcPct val="80000"/>
              </a:lnSpc>
            </a:pPr>
            <a:r>
              <a:rPr lang="ru-RU" sz="1200"/>
              <a:t>*</a:t>
            </a:r>
            <a:r>
              <a:rPr lang="ru-RU" sz="1200" b="1"/>
              <a:t>Руссо </a:t>
            </a:r>
            <a:r>
              <a:rPr lang="ru-RU" sz="1200"/>
              <a:t> Отнимите  у нашего сердца  любовь  к  добру</a:t>
            </a:r>
            <a:r>
              <a:rPr lang="ru-RU" sz="1200" b="1"/>
              <a:t>…………</a:t>
            </a:r>
          </a:p>
          <a:p>
            <a:pPr>
              <a:lnSpc>
                <a:spcPct val="80000"/>
              </a:lnSpc>
            </a:pPr>
            <a:endParaRPr lang="ru-RU" sz="1200" b="1"/>
          </a:p>
          <a:p>
            <a:pPr>
              <a:lnSpc>
                <a:spcPct val="80000"/>
              </a:lnSpc>
            </a:pPr>
            <a:r>
              <a:rPr lang="ru-RU" sz="1200" i="1"/>
              <a:t>* </a:t>
            </a:r>
            <a:r>
              <a:rPr lang="ru-RU" sz="1200" b="1"/>
              <a:t>Стерн</a:t>
            </a:r>
            <a:r>
              <a:rPr lang="ru-RU" sz="1200"/>
              <a:t> Мы не столько любим  людей  за  то добро которое они  нам сделали,</a:t>
            </a:r>
            <a:r>
              <a:rPr lang="ru-RU" sz="1200" b="1"/>
              <a:t>……….</a:t>
            </a:r>
          </a:p>
          <a:p>
            <a:pPr>
              <a:lnSpc>
                <a:spcPct val="80000"/>
              </a:lnSpc>
            </a:pPr>
            <a:endParaRPr lang="ru-RU" sz="1200" b="1"/>
          </a:p>
          <a:p>
            <a:pPr>
              <a:lnSpc>
                <a:spcPct val="80000"/>
              </a:lnSpc>
            </a:pPr>
            <a:r>
              <a:rPr lang="ru-RU" sz="1200"/>
              <a:t>*</a:t>
            </a:r>
            <a:r>
              <a:rPr lang="ru-RU" sz="1200" b="1"/>
              <a:t>Толстой </a:t>
            </a:r>
            <a:r>
              <a:rPr lang="ru-RU" sz="1200"/>
              <a:t> Живут  лишь  те , кто творит добро. Добро , которое  ты делаешь  от сердца, ты делаешь всегда  себе  потому что</a:t>
            </a:r>
            <a:r>
              <a:rPr lang="ru-RU" sz="1200" b="1"/>
              <a:t>………..</a:t>
            </a:r>
          </a:p>
          <a:p>
            <a:pPr>
              <a:lnSpc>
                <a:spcPct val="80000"/>
              </a:lnSpc>
            </a:pPr>
            <a:r>
              <a:rPr lang="ru-RU" sz="1200"/>
              <a:t>                   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1752600"/>
            <a:ext cx="3581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200" i="1"/>
          </a:p>
          <a:p>
            <a:pPr>
              <a:lnSpc>
                <a:spcPct val="80000"/>
              </a:lnSpc>
            </a:pPr>
            <a:r>
              <a:rPr lang="ru-RU" sz="1200" i="1"/>
              <a:t>сколько  за  то добро  которое  мы  им  сделали</a:t>
            </a:r>
          </a:p>
          <a:p>
            <a:pPr>
              <a:lnSpc>
                <a:spcPct val="80000"/>
              </a:lnSpc>
            </a:pPr>
            <a:endParaRPr lang="ru-RU" sz="1200" i="1"/>
          </a:p>
          <a:p>
            <a:pPr>
              <a:lnSpc>
                <a:spcPct val="80000"/>
              </a:lnSpc>
            </a:pPr>
            <a:r>
              <a:rPr lang="ru-RU" sz="1200" i="1"/>
              <a:t>это  единственно  верное  средство  быть  счастливым</a:t>
            </a:r>
          </a:p>
          <a:p>
            <a:pPr>
              <a:lnSpc>
                <a:spcPct val="80000"/>
              </a:lnSpc>
            </a:pPr>
            <a:endParaRPr lang="ru-RU" sz="1200"/>
          </a:p>
          <a:p>
            <a:pPr>
              <a:lnSpc>
                <a:spcPct val="80000"/>
              </a:lnSpc>
            </a:pPr>
            <a:r>
              <a:rPr lang="ru-RU" sz="1200" i="1"/>
              <a:t>И  вы отнимите всю  прелесть жизни</a:t>
            </a:r>
          </a:p>
          <a:p>
            <a:pPr>
              <a:lnSpc>
                <a:spcPct val="80000"/>
              </a:lnSpc>
            </a:pPr>
            <a:endParaRPr lang="ru-RU" sz="1200"/>
          </a:p>
          <a:p>
            <a:pPr>
              <a:lnSpc>
                <a:spcPct val="80000"/>
              </a:lnSpc>
            </a:pPr>
            <a:r>
              <a:rPr lang="ru-RU" sz="1200"/>
              <a:t>когда  он делает  добро другому</a:t>
            </a:r>
          </a:p>
          <a:p>
            <a:pPr>
              <a:lnSpc>
                <a:spcPct val="80000"/>
              </a:lnSpc>
            </a:pPr>
            <a:endParaRPr lang="ru-RU" sz="1200"/>
          </a:p>
          <a:p>
            <a:pPr>
              <a:lnSpc>
                <a:spcPct val="80000"/>
              </a:lnSpc>
            </a:pPr>
            <a:r>
              <a:rPr lang="ru-RU" sz="1200"/>
              <a:t>то    </a:t>
            </a:r>
            <a:r>
              <a:rPr lang="ru-RU" sz="1200" i="1"/>
              <a:t>проживет этот день  не  напрасно.</a:t>
            </a:r>
            <a:endParaRPr lang="ru-RU" sz="1200"/>
          </a:p>
          <a:p>
            <a:pPr>
              <a:lnSpc>
                <a:spcPct val="80000"/>
              </a:lnSpc>
            </a:pPr>
            <a:endParaRPr lang="ru-RU" sz="1200"/>
          </a:p>
          <a:p>
            <a:pPr>
              <a:lnSpc>
                <a:spcPct val="80000"/>
              </a:lnSpc>
            </a:pPr>
            <a:endParaRPr lang="ru-RU" sz="1200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727075" y="457200"/>
            <a:ext cx="8001000" cy="1216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3800">
                <a:solidFill>
                  <a:schemeClr val="bg1"/>
                </a:solidFill>
              </a:rPr>
              <a:t>Море поэтическое</a:t>
            </a:r>
            <a:br>
              <a:rPr lang="ru-RU" sz="3800">
                <a:solidFill>
                  <a:schemeClr val="bg1"/>
                </a:solidFill>
              </a:rPr>
            </a:br>
            <a:r>
              <a:rPr lang="ru-RU" sz="2000">
                <a:solidFill>
                  <a:schemeClr val="bg1"/>
                </a:solidFill>
              </a:rPr>
              <a:t>(продолжи    высказывания  замечательных людей)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85800"/>
          </a:xfrm>
        </p:spPr>
        <p:txBody>
          <a:bodyPr/>
          <a:lstStyle/>
          <a:p>
            <a:pPr algn="ctr"/>
            <a:r>
              <a:rPr lang="ru-RU"/>
              <a:t>ПРОВЕРЬ   СЕБЯ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700"/>
              <a:t>*</a:t>
            </a:r>
            <a:r>
              <a:rPr lang="ru-RU" sz="1700" b="1"/>
              <a:t>Гёте.</a:t>
            </a:r>
            <a:r>
              <a:rPr lang="ru-RU" sz="1700"/>
              <a:t> Душа  каждого  человека  радуется, </a:t>
            </a:r>
            <a:r>
              <a:rPr lang="ru-RU" sz="1700" b="1" i="1"/>
              <a:t>когда  он делает  добро  другому.</a:t>
            </a:r>
            <a:r>
              <a:rPr lang="ru-RU" sz="1700"/>
              <a:t> </a:t>
            </a:r>
            <a:r>
              <a:rPr lang="ru-RU" sz="1700" i="1"/>
              <a:t>Доброта  обезоруживает  большинство людей.</a:t>
            </a:r>
            <a:endParaRPr lang="ru-RU" sz="1700"/>
          </a:p>
          <a:p>
            <a:pPr>
              <a:lnSpc>
                <a:spcPct val="80000"/>
              </a:lnSpc>
            </a:pPr>
            <a:endParaRPr lang="ru-RU" sz="1700"/>
          </a:p>
          <a:p>
            <a:pPr>
              <a:lnSpc>
                <a:spcPct val="80000"/>
              </a:lnSpc>
            </a:pPr>
            <a:r>
              <a:rPr lang="ru-RU" sz="1700"/>
              <a:t>*</a:t>
            </a:r>
            <a:r>
              <a:rPr lang="ru-RU" sz="1800" b="1"/>
              <a:t>Монтень</a:t>
            </a:r>
            <a:r>
              <a:rPr lang="ru-RU" sz="1700"/>
              <a:t>  Если  человек  в  течении дня услышит  одно доброе слово, увидит  один добрый  поступок  и  сделает  одно доброе дело, </a:t>
            </a:r>
            <a:r>
              <a:rPr lang="ru-RU" sz="1700" b="1" i="1"/>
              <a:t>то проживет этот день  не  напрасно.</a:t>
            </a:r>
          </a:p>
          <a:p>
            <a:pPr>
              <a:lnSpc>
                <a:spcPct val="80000"/>
              </a:lnSpc>
            </a:pPr>
            <a:endParaRPr lang="ru-RU" sz="1700" b="1" i="1"/>
          </a:p>
          <a:p>
            <a:pPr>
              <a:lnSpc>
                <a:spcPct val="80000"/>
              </a:lnSpc>
            </a:pPr>
            <a:r>
              <a:rPr lang="ru-RU" sz="1700" b="1"/>
              <a:t>*Руссо</a:t>
            </a:r>
            <a:r>
              <a:rPr lang="ru-RU" sz="1700"/>
              <a:t>  Отнимите  у нашего сердца  любовь  к  добру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/>
              <a:t>                   </a:t>
            </a:r>
            <a:r>
              <a:rPr lang="ru-RU" sz="1700" b="1" i="1"/>
              <a:t>И  вы отнимите всю  прелесть жизни.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b="1" i="1"/>
          </a:p>
          <a:p>
            <a:pPr>
              <a:lnSpc>
                <a:spcPct val="80000"/>
              </a:lnSpc>
            </a:pPr>
            <a:r>
              <a:rPr lang="ru-RU" sz="1700" i="1"/>
              <a:t>*</a:t>
            </a:r>
            <a:r>
              <a:rPr lang="ru-RU" sz="1700" b="1" i="1"/>
              <a:t> </a:t>
            </a:r>
            <a:r>
              <a:rPr lang="ru-RU" sz="1700" b="1"/>
              <a:t>Стерн </a:t>
            </a:r>
            <a:r>
              <a:rPr lang="ru-RU" sz="1700"/>
              <a:t>Мы не столько любим  людей  за  то добро которое они  нам сделали</a:t>
            </a:r>
            <a:r>
              <a:rPr lang="ru-RU" sz="1700" b="1" i="1"/>
              <a:t>, сколько  за  то добро  которое  мы  им  сделали.</a:t>
            </a:r>
          </a:p>
          <a:p>
            <a:pPr>
              <a:lnSpc>
                <a:spcPct val="80000"/>
              </a:lnSpc>
            </a:pPr>
            <a:endParaRPr lang="ru-RU" sz="1700" b="1" i="1"/>
          </a:p>
          <a:p>
            <a:pPr>
              <a:lnSpc>
                <a:spcPct val="80000"/>
              </a:lnSpc>
            </a:pPr>
            <a:r>
              <a:rPr lang="ru-RU" sz="1700"/>
              <a:t>*</a:t>
            </a:r>
            <a:r>
              <a:rPr lang="ru-RU" sz="1700" b="1"/>
              <a:t>Толстой  </a:t>
            </a:r>
            <a:r>
              <a:rPr lang="ru-RU" sz="1700"/>
              <a:t>Живут  лишь  те , кто творит добро. Добро , которое  ты делаешь  от сердца, ты  делаешь всегда  себе  потому что </a:t>
            </a:r>
            <a:r>
              <a:rPr lang="ru-RU" sz="1700" b="1"/>
              <a:t>это  единственно  верное  средство  быть  счастливым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12" name="Picture 8" descr="DSC0707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600200"/>
            <a:ext cx="7899400" cy="4648200"/>
          </a:xfrm>
          <a:noFill/>
          <a:ln/>
        </p:spPr>
      </p:pic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609600" y="762000"/>
            <a:ext cx="7924800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остров Радости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09600"/>
          </a:xfrm>
        </p:spPr>
        <p:txBody>
          <a:bodyPr/>
          <a:lstStyle/>
          <a:p>
            <a:pPr algn="ctr"/>
            <a:r>
              <a:rPr lang="ru-RU" sz="3400"/>
              <a:t>Телеграмма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14375" indent="-714375"/>
            <a:r>
              <a:rPr lang="ru-RU" sz="2000">
                <a:solidFill>
                  <a:schemeClr val="accent2"/>
                </a:solidFill>
              </a:rPr>
              <a:t>Помогите!</a:t>
            </a:r>
            <a:r>
              <a:rPr lang="ru-RU" sz="2000"/>
              <a:t>  </a:t>
            </a:r>
            <a:r>
              <a:rPr lang="ru-RU" sz="2000">
                <a:solidFill>
                  <a:schemeClr val="accent2"/>
                </a:solidFill>
              </a:rPr>
              <a:t>Будьте  добры!</a:t>
            </a:r>
            <a:r>
              <a:rPr lang="ru-RU" sz="2000"/>
              <a:t> Наш остров  захватило </a:t>
            </a:r>
            <a:r>
              <a:rPr lang="ru-RU" sz="2000" b="1"/>
              <a:t>ЗЛО</a:t>
            </a:r>
            <a:r>
              <a:rPr lang="ru-RU" sz="2000"/>
              <a:t>, оно  превратило все хорошие вежливые слова  и  поступки в злых  служителей. Просим вас, пожалуйста, замените противоположными словами  её  служителей.»</a:t>
            </a:r>
          </a:p>
          <a:p>
            <a:pPr marL="714375" indent="-714375"/>
            <a:r>
              <a:rPr lang="ru-RU" sz="2600"/>
              <a:t>ГРУБОСТЬ                          </a:t>
            </a:r>
          </a:p>
          <a:p>
            <a:pPr marL="714375" indent="-714375"/>
            <a:r>
              <a:rPr lang="ru-RU" sz="2600"/>
              <a:t>ЖАДНОСТЬ                                    </a:t>
            </a:r>
          </a:p>
          <a:p>
            <a:pPr marL="714375" indent="-714375"/>
            <a:r>
              <a:rPr lang="ru-RU" sz="2600"/>
              <a:t>ЖЕСТОКОСТЬ </a:t>
            </a:r>
          </a:p>
          <a:p>
            <a:pPr marL="714375" indent="-714375"/>
            <a:r>
              <a:rPr lang="ru-RU" sz="2600"/>
              <a:t> ДОБРОДУШИЕ    </a:t>
            </a:r>
          </a:p>
          <a:p>
            <a:pPr marL="714375" indent="-714375"/>
            <a:r>
              <a:rPr lang="ru-RU" sz="2600"/>
              <a:t>ЗАВИСТЬ                                                                  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accent2"/>
                </a:solidFill>
              </a:rPr>
              <a:t>Поляна  земляничная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sz="2600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2600"/>
          </a:p>
        </p:txBody>
      </p:sp>
      <p:pic>
        <p:nvPicPr>
          <p:cNvPr id="49159" name="Picture 7" descr="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78486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34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/>
              <a:t>1. Здоровайся  при  встрече.</a:t>
            </a:r>
          </a:p>
          <a:p>
            <a:r>
              <a:rPr lang="ru-RU"/>
              <a:t>2.  Не  груби, даже  если  сердит.</a:t>
            </a:r>
          </a:p>
          <a:p>
            <a:r>
              <a:rPr lang="ru-RU"/>
              <a:t>3.  Проявляй  доброжелательность.</a:t>
            </a:r>
          </a:p>
          <a:p>
            <a:r>
              <a:rPr lang="ru-RU"/>
              <a:t>4.  Будь вежлив  и воспитан.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1676400" y="381000"/>
            <a:ext cx="58864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правила добрых  поступков</a:t>
            </a:r>
          </a:p>
        </p:txBody>
      </p:sp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457200" y="4419600"/>
            <a:ext cx="7772400" cy="1905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Не  погибни  во мне доброта 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i="1">
                <a:solidFill>
                  <a:srgbClr val="E97BE4"/>
                </a:solidFill>
              </a:rPr>
              <a:t>Клянемся  вежливыми быть.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i="1">
                <a:solidFill>
                  <a:srgbClr val="E97BE4"/>
                </a:solidFill>
              </a:rPr>
              <a:t>Всегда  спасибо  говорить.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i="1">
                <a:solidFill>
                  <a:srgbClr val="E97BE4"/>
                </a:solidFill>
              </a:rPr>
              <a:t>Добрый  день  и до свидания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i="1">
                <a:solidFill>
                  <a:srgbClr val="E97BE4"/>
                </a:solidFill>
              </a:rPr>
              <a:t>Нет  в мире  лучше  звания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i="1">
                <a:solidFill>
                  <a:srgbClr val="E97BE4"/>
                </a:solidFill>
              </a:rPr>
              <a:t>Клянемся  добрыми  мы  быть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i="1">
                <a:solidFill>
                  <a:srgbClr val="E97BE4"/>
                </a:solidFill>
              </a:rPr>
              <a:t>А  лень  и грубость  позабыть.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i="1">
                <a:solidFill>
                  <a:srgbClr val="E97BE4"/>
                </a:solidFill>
              </a:rPr>
              <a:t>Учится  этикету. Науку  помнить  эту.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i="1">
                <a:solidFill>
                  <a:srgbClr val="E97BE4"/>
                </a:solidFill>
              </a:rPr>
              <a:t>Клянемся  добрыми  мы  быть!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E97BE4"/>
          </a:solidFill>
          <a:ln/>
        </p:spPr>
        <p:txBody>
          <a:bodyPr/>
          <a:lstStyle/>
          <a:p>
            <a:pPr algn="ctr"/>
            <a:r>
              <a:rPr lang="ru-RU"/>
              <a:t>клятва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chemeClr val="accent2"/>
                </a:solidFill>
              </a:rPr>
              <a:t>Класс </a:t>
            </a:r>
            <a:r>
              <a:rPr lang="en-US" sz="2000">
                <a:solidFill>
                  <a:schemeClr val="accent2"/>
                </a:solidFill>
              </a:rPr>
              <a:t>2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chemeClr val="accent2"/>
                </a:solidFill>
              </a:rPr>
              <a:t>Проблема</a:t>
            </a:r>
            <a:r>
              <a:rPr lang="ru-RU" sz="2000"/>
              <a:t>: воспитание культуры  поведения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chemeClr val="accent2"/>
                </a:solidFill>
              </a:rPr>
              <a:t>Цель:</a:t>
            </a:r>
            <a:r>
              <a:rPr lang="ru-RU" sz="2000"/>
              <a:t> 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ru-RU" sz="2000"/>
              <a:t> </a:t>
            </a:r>
            <a:r>
              <a:rPr lang="ru-RU" sz="1500"/>
              <a:t>Научить детей употреблять в своей речи вежливые слова в различных ситуациях. </a:t>
            </a:r>
          </a:p>
          <a:p>
            <a:pPr>
              <a:lnSpc>
                <a:spcPct val="90000"/>
              </a:lnSpc>
            </a:pPr>
            <a:r>
              <a:rPr lang="ru-RU" sz="1500"/>
              <a:t>Развитие основ мыслительной деятельности: памяти, внимания, воображения; умения сравнивать, анализировать, делать выводы. Развивать речь. </a:t>
            </a:r>
          </a:p>
          <a:p>
            <a:pPr>
              <a:lnSpc>
                <a:spcPct val="90000"/>
              </a:lnSpc>
            </a:pPr>
            <a:r>
              <a:rPr lang="ru-RU" sz="1500"/>
              <a:t>Учить  детей вежливому обращению друг с другом, с  учителями 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>
                <a:solidFill>
                  <a:schemeClr val="accent2"/>
                </a:solidFill>
              </a:rPr>
              <a:t>Литературный ряд: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      иллюстрации, вырезки  из газет, стихи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     С.Я. Маршака»Ежели  вы вежливы»,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     И.Никульская «Невежливая вежливость»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     О. Дриз  «Добрые слова»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*</a:t>
            </a:r>
            <a:r>
              <a:rPr lang="ru-RU" sz="1800">
                <a:solidFill>
                  <a:schemeClr val="accent2"/>
                </a:solidFill>
              </a:rPr>
              <a:t>Музыкальный ряд: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Фонограммы с музыкой Шайнского</a:t>
            </a:r>
          </a:p>
        </p:txBody>
      </p:sp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1600200" y="533400"/>
            <a:ext cx="4953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latin typeface="Arial"/>
                <a:cs typeface="Arial"/>
              </a:rPr>
              <a:t>методический  паспорт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419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4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41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419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419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419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7045325" cy="1216025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ru-RU" sz="3400" i="1"/>
              <a:t>Пригласительный билет</a:t>
            </a:r>
            <a:br>
              <a:rPr lang="ru-RU" sz="3400" i="1"/>
            </a:br>
            <a:r>
              <a:rPr lang="ru-RU" sz="3400" i="1"/>
              <a:t> на корабль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600"/>
              <a:t>Здравствуйте</a:t>
            </a:r>
          </a:p>
          <a:p>
            <a:pPr>
              <a:lnSpc>
                <a:spcPct val="90000"/>
              </a:lnSpc>
            </a:pPr>
            <a:r>
              <a:rPr lang="ru-RU" sz="2600"/>
              <a:t>Спасибо</a:t>
            </a:r>
          </a:p>
          <a:p>
            <a:pPr>
              <a:lnSpc>
                <a:spcPct val="90000"/>
              </a:lnSpc>
            </a:pPr>
            <a:r>
              <a:rPr lang="ru-RU" sz="2600"/>
              <a:t>Пожалуйста</a:t>
            </a:r>
          </a:p>
          <a:p>
            <a:pPr>
              <a:lnSpc>
                <a:spcPct val="90000"/>
              </a:lnSpc>
            </a:pPr>
            <a:r>
              <a:rPr lang="ru-RU" sz="2600"/>
              <a:t>Доброе утро</a:t>
            </a:r>
          </a:p>
          <a:p>
            <a:pPr>
              <a:lnSpc>
                <a:spcPct val="90000"/>
              </a:lnSpc>
            </a:pPr>
            <a:r>
              <a:rPr lang="ru-RU" sz="2600"/>
              <a:t>Добрый вечер</a:t>
            </a:r>
          </a:p>
          <a:p>
            <a:pPr>
              <a:lnSpc>
                <a:spcPct val="90000"/>
              </a:lnSpc>
            </a:pPr>
            <a:r>
              <a:rPr lang="ru-RU" sz="2600"/>
              <a:t>Добрый день</a:t>
            </a:r>
          </a:p>
          <a:p>
            <a:pPr>
              <a:lnSpc>
                <a:spcPct val="90000"/>
              </a:lnSpc>
            </a:pPr>
            <a:r>
              <a:rPr lang="ru-RU" sz="2600"/>
              <a:t>До свидания</a:t>
            </a:r>
          </a:p>
          <a:p>
            <a:pPr>
              <a:lnSpc>
                <a:spcPct val="90000"/>
              </a:lnSpc>
            </a:pPr>
            <a:r>
              <a:rPr lang="ru-RU" sz="2600"/>
              <a:t>Извините</a:t>
            </a:r>
          </a:p>
          <a:p>
            <a:pPr>
              <a:lnSpc>
                <a:spcPct val="90000"/>
              </a:lnSpc>
            </a:pPr>
            <a:r>
              <a:rPr lang="ru-RU" sz="2600"/>
              <a:t> Простите</a:t>
            </a:r>
          </a:p>
          <a:p>
            <a:pPr>
              <a:lnSpc>
                <a:spcPct val="90000"/>
              </a:lnSpc>
            </a:pPr>
            <a:endParaRPr lang="ru-RU" sz="2600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7239000" y="0"/>
            <a:ext cx="1905000" cy="15240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600"/>
              <a:t>Будьте добры</a:t>
            </a:r>
          </a:p>
          <a:p>
            <a:r>
              <a:rPr lang="ru-RU" sz="2600"/>
              <a:t>Привет</a:t>
            </a:r>
          </a:p>
          <a:p>
            <a:r>
              <a:rPr lang="ru-RU" sz="2600"/>
              <a:t>Благодарю</a:t>
            </a:r>
          </a:p>
          <a:p>
            <a:r>
              <a:rPr lang="ru-RU" sz="2600"/>
              <a:t>Прощай</a:t>
            </a:r>
          </a:p>
          <a:p>
            <a:r>
              <a:rPr lang="ru-RU" sz="2600"/>
              <a:t>До скорой встречи</a:t>
            </a:r>
          </a:p>
          <a:p>
            <a:r>
              <a:rPr lang="ru-RU" sz="2600"/>
              <a:t>Будьте любезны</a:t>
            </a:r>
          </a:p>
          <a:p>
            <a:r>
              <a:rPr lang="ru-RU" sz="2600"/>
              <a:t>Рад вас видеть</a:t>
            </a:r>
          </a:p>
          <a:p>
            <a:r>
              <a:rPr lang="ru-RU" sz="2600"/>
              <a:t>Заходите ещё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7" name="Picture 5" descr="80p443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6738" y="1828800"/>
            <a:ext cx="3924300" cy="4191000"/>
          </a:xfrm>
          <a:noFill/>
          <a:ln/>
        </p:spPr>
      </p:pic>
      <p:sp>
        <p:nvSpPr>
          <p:cNvPr id="1843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3924300" cy="4267200"/>
          </a:xfrm>
        </p:spPr>
        <p:txBody>
          <a:bodyPr/>
          <a:lstStyle/>
          <a:p>
            <a:r>
              <a:rPr lang="ru-RU" sz="2600" dirty="0"/>
              <a:t>С. Маршак</a:t>
            </a:r>
          </a:p>
          <a:p>
            <a:r>
              <a:rPr lang="ru-RU" sz="2600" dirty="0"/>
              <a:t> </a:t>
            </a:r>
            <a:r>
              <a:rPr lang="ru-RU" sz="2000" dirty="0"/>
              <a:t>«Ежели  вы вежливы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838200" y="838200"/>
            <a:ext cx="7620000" cy="1752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Море  вежливых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19100" indent="-419100">
              <a:lnSpc>
                <a:spcPct val="80000"/>
              </a:lnSpc>
              <a:buFont typeface="Wingdings" pitchFamily="2" charset="2"/>
              <a:buNone/>
            </a:pPr>
            <a:endParaRPr lang="ru-RU" sz="1600" b="1" i="1" dirty="0">
              <a:solidFill>
                <a:srgbClr val="E97BE4"/>
              </a:solidFill>
            </a:endParaRPr>
          </a:p>
          <a:p>
            <a:pPr marL="419100" indent="-419100">
              <a:lnSpc>
                <a:spcPct val="80000"/>
              </a:lnSpc>
            </a:pPr>
            <a:r>
              <a:rPr lang="ru-RU" sz="1400" b="1" dirty="0"/>
              <a:t>Вопросы </a:t>
            </a:r>
          </a:p>
          <a:p>
            <a:pPr marL="419100" indent="-419100">
              <a:lnSpc>
                <a:spcPct val="80000"/>
              </a:lnSpc>
              <a:buFont typeface="Wingdings" pitchFamily="2" charset="2"/>
              <a:buNone/>
            </a:pPr>
            <a:r>
              <a:rPr lang="ru-RU" sz="1400" dirty="0"/>
              <a:t>1.  Какие  вежливые  слова  произносил  Петрусь?</a:t>
            </a:r>
          </a:p>
          <a:p>
            <a:pPr marL="419100" indent="-419100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ru-RU" sz="1400" dirty="0"/>
              <a:t>Можно  ли  мальчика  назвать  вежливым? Почему?</a:t>
            </a:r>
          </a:p>
          <a:p>
            <a:pPr marL="419100" indent="-419100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ru-RU" sz="1400" dirty="0"/>
              <a:t> 3. Что бы вы ему  посоветовали?</a:t>
            </a:r>
          </a:p>
          <a:p>
            <a:pPr marL="419100" indent="-419100">
              <a:lnSpc>
                <a:spcPct val="80000"/>
              </a:lnSpc>
              <a:buFont typeface="Wingdings" pitchFamily="2" charset="2"/>
              <a:buNone/>
            </a:pPr>
            <a:endParaRPr lang="ru-RU" sz="1400" dirty="0"/>
          </a:p>
          <a:p>
            <a:pPr marL="419100" indent="-419100">
              <a:lnSpc>
                <a:spcPct val="80000"/>
              </a:lnSpc>
            </a:pPr>
            <a:r>
              <a:rPr lang="ru-RU" sz="1400" dirty="0"/>
              <a:t>Стих «Добрые  слова» </a:t>
            </a:r>
            <a:r>
              <a:rPr lang="ru-RU" sz="1400" dirty="0" err="1"/>
              <a:t>О.Дриз</a:t>
            </a:r>
            <a:r>
              <a:rPr lang="ru-RU" sz="1400" dirty="0"/>
              <a:t>   (читает  ученик 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762000" y="152400"/>
            <a:ext cx="76962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Аллея  приветствий</a:t>
            </a:r>
          </a:p>
        </p:txBody>
      </p:sp>
      <p:pic>
        <p:nvPicPr>
          <p:cNvPr id="17417" name="Picture 9" descr="роща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3888" y="1905000"/>
            <a:ext cx="3810000" cy="4191000"/>
          </a:xfrm>
          <a:noFill/>
          <a:ln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74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Дворец   извинений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sz="2600"/>
          </a:p>
        </p:txBody>
      </p:sp>
      <p:pic>
        <p:nvPicPr>
          <p:cNvPr id="36869" name="Picture 5" descr="j00903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4191000" cy="4876800"/>
          </a:xfrm>
          <a:prstGeom prst="rect">
            <a:avLst/>
          </a:prstGeom>
          <a:noFill/>
        </p:spPr>
      </p:pic>
      <p:pic>
        <p:nvPicPr>
          <p:cNvPr id="36872" name="Picture 8" descr="j0149407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10200" y="1600200"/>
            <a:ext cx="3343275" cy="4724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52600"/>
            <a:ext cx="3924300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5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500" b="1" u="sng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500" b="1" u="sng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500" b="1" u="sng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500" b="1" u="sng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500" b="1" u="sng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500" b="1" u="sng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500" b="1" u="sng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500" b="1" u="sng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500" b="1" u="sng"/>
              <a:t>Условия  игры</a:t>
            </a:r>
            <a:r>
              <a:rPr lang="ru-RU" sz="1500"/>
              <a:t> </a:t>
            </a:r>
          </a:p>
          <a:p>
            <a:pPr>
              <a:lnSpc>
                <a:spcPct val="80000"/>
              </a:lnSpc>
            </a:pPr>
            <a:r>
              <a:rPr lang="ru-RU" sz="1500"/>
              <a:t>Если я читаю  о вежливом  поступке  – вы  хлопаете в ладоши,</a:t>
            </a:r>
          </a:p>
          <a:p>
            <a:pPr>
              <a:lnSpc>
                <a:spcPct val="80000"/>
              </a:lnSpc>
            </a:pPr>
            <a:r>
              <a:rPr lang="ru-RU" sz="1500"/>
              <a:t> если читаю о невежливым  поступке – сидите тихо, не хлопаете 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500"/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685800" y="685800"/>
            <a:ext cx="76962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Дворец  извинений  </a:t>
            </a:r>
          </a:p>
        </p:txBody>
      </p:sp>
      <p:sp>
        <p:nvSpPr>
          <p:cNvPr id="28680" name="WordArt 8"/>
          <p:cNvSpPr>
            <a:spLocks noChangeArrowheads="1" noChangeShapeType="1" noTextEdit="1"/>
          </p:cNvSpPr>
          <p:nvPr/>
        </p:nvSpPr>
        <p:spPr bwMode="auto">
          <a:xfrm>
            <a:off x="1295400" y="1905000"/>
            <a:ext cx="3048000" cy="121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97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игра "вежливо-невежливо"</a:t>
            </a:r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52600"/>
            <a:ext cx="39243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5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500" b="1">
                <a:solidFill>
                  <a:srgbClr val="0000FF"/>
                </a:solidFill>
              </a:rPr>
              <a:t>1.Поздороваться при встрече.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500" b="1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500" b="1">
                <a:solidFill>
                  <a:srgbClr val="0000FF"/>
                </a:solidFill>
              </a:rPr>
              <a:t>2.Толкнуть  и не извиниться.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500" b="1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500" b="1">
                <a:solidFill>
                  <a:srgbClr val="0000FF"/>
                </a:solidFill>
              </a:rPr>
              <a:t>3. Свистеть. кричать, шуметь в школе.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500" b="1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500" b="1">
                <a:solidFill>
                  <a:srgbClr val="0000FF"/>
                </a:solidFill>
              </a:rPr>
              <a:t>4.Уступить  место  старшим.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500" b="1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500" b="1">
                <a:solidFill>
                  <a:srgbClr val="0000FF"/>
                </a:solidFill>
              </a:rPr>
              <a:t>5. Не вставать   на обращение   учителя.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500" b="1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500" b="1">
                <a:solidFill>
                  <a:srgbClr val="0000FF"/>
                </a:solidFill>
              </a:rPr>
              <a:t> 6.Помочь  подняться  по  лестнице.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500" b="1">
                <a:solidFill>
                  <a:srgbClr val="0000FF"/>
                </a:solidFill>
              </a:rPr>
              <a:t>7.Попрощаться уходя.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5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Старайся всякому  делать добро, а не себе одному</a:t>
            </a:r>
            <a:r>
              <a:rPr lang="ru-RU"/>
              <a:t>.  Сократ</a:t>
            </a:r>
          </a:p>
          <a:p>
            <a:pPr>
              <a:lnSpc>
                <a:spcPct val="90000"/>
              </a:lnSpc>
            </a:pPr>
            <a:r>
              <a:rPr lang="ru-RU" b="1"/>
              <a:t>Когда творишь добро сам, испытываешь радостное удовлетворение  и законную гордость. </a:t>
            </a:r>
            <a:r>
              <a:rPr lang="ru-RU"/>
              <a:t>Де – Монтень</a:t>
            </a:r>
          </a:p>
          <a:p>
            <a:pPr>
              <a:lnSpc>
                <a:spcPct val="90000"/>
              </a:lnSpc>
            </a:pPr>
            <a:r>
              <a:rPr lang="ru-RU" b="1"/>
              <a:t>Лишь добро  одно  бессмертно. Зло подолгу не живет</a:t>
            </a:r>
            <a:r>
              <a:rPr lang="ru-RU"/>
              <a:t>.  Ш.Руставели 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838200" y="381000"/>
            <a:ext cx="731520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"/>
                <a:cs typeface="Arial"/>
              </a:rPr>
              <a:t>мудрые  мысли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ru-RU">
                <a:solidFill>
                  <a:schemeClr val="bg1"/>
                </a:solidFill>
              </a:rPr>
              <a:t>Море поэтическое</a:t>
            </a:r>
            <a:br>
              <a:rPr lang="ru-RU">
                <a:solidFill>
                  <a:schemeClr val="bg1"/>
                </a:solidFill>
              </a:rPr>
            </a:br>
            <a:r>
              <a:rPr lang="ru-RU" sz="2400">
                <a:solidFill>
                  <a:schemeClr val="bg1"/>
                </a:solidFill>
              </a:rPr>
              <a:t>(договори  слово  хором)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5910262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1</a:t>
            </a:r>
            <a:r>
              <a:rPr lang="ru-RU" sz="2400"/>
              <a:t>Растает  даже ледяная  глыба от слова  теплого……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2.Зазеленеет  старый  пень, когда  услышит……………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3.Когда  нас  старшие  бранят  за  шалости мы  говорим  …………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4.И  во  Франции  и  в  Дании. Всем  прощаясь говорят………</a:t>
            </a:r>
          </a:p>
          <a:p>
            <a:pPr>
              <a:lnSpc>
                <a:spcPct val="80000"/>
              </a:lnSpc>
            </a:pPr>
            <a:r>
              <a:rPr lang="ru-RU" sz="2400"/>
              <a:t> 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781800" y="1981200"/>
            <a:ext cx="2057400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Спасибо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Добрый день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Простите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нас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Пожалуйста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До  свидания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50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5000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3000"/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462</TotalTime>
  <Words>714</Words>
  <Application>Microsoft Office PowerPoint</Application>
  <PresentationFormat>Экран (4:3)</PresentationFormat>
  <Paragraphs>158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Verdana</vt:lpstr>
      <vt:lpstr>Times New Roman</vt:lpstr>
      <vt:lpstr>Wingdings</vt:lpstr>
      <vt:lpstr>Профиль</vt:lpstr>
      <vt:lpstr> </vt:lpstr>
      <vt:lpstr>Слайд 2</vt:lpstr>
      <vt:lpstr>Пригласительный билет  на корабль</vt:lpstr>
      <vt:lpstr>Слайд 4</vt:lpstr>
      <vt:lpstr>Слайд 5</vt:lpstr>
      <vt:lpstr>Слайд 6</vt:lpstr>
      <vt:lpstr>Слайд 7</vt:lpstr>
      <vt:lpstr>Слайд 8</vt:lpstr>
      <vt:lpstr>Море поэтическое (договори  слово  хором)</vt:lpstr>
      <vt:lpstr>Море поэтическое (подбери нужную строку к высказыванию)Подберем  нужную  строчку к высказыванию  мудрецов</vt:lpstr>
      <vt:lpstr>ПРОВЕРЬ   СЕБЯ</vt:lpstr>
      <vt:lpstr>Слайд 12</vt:lpstr>
      <vt:lpstr>Телеграмма</vt:lpstr>
      <vt:lpstr>Поляна  земляничная</vt:lpstr>
      <vt:lpstr>Слайд 15</vt:lpstr>
      <vt:lpstr>клятва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Чижмакова</dc:creator>
  <cp:lastModifiedBy>Чижмакова</cp:lastModifiedBy>
  <cp:revision>37</cp:revision>
  <cp:lastPrinted>1601-01-01T00:00:00Z</cp:lastPrinted>
  <dcterms:created xsi:type="dcterms:W3CDTF">1601-01-01T00:00:00Z</dcterms:created>
  <dcterms:modified xsi:type="dcterms:W3CDTF">2014-03-31T11:09:14Z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