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6ABEC24-30C5-4D5C-B7ED-2459D7877E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CCA8A-6ED0-4C59-AEF3-000E703B03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5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16ADF-1157-4899-8B94-C6A5C669AA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9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737E03D8-0674-4440-A202-CE2CD7EE58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4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0B734-7D2A-44CB-A0F1-773EDF828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4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54BA6-32EA-482F-BEFC-BFF5141CBC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7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048F4-7C26-4BF0-BB68-BC910C1ED7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0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B5326-E81B-4102-A745-C98376BD60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D81FC-2EEF-49CB-A155-844902D9EE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5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FB982-3ED4-4B8C-903F-37325130AF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1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2D6C7-D325-426F-BDDA-792504FFDA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1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1CBB-154D-4CEE-B74B-31979CB41C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0ECD2C8A-4D5A-4E49-A351-21FCBED317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8229600" cy="1905000"/>
          </a:xfrm>
        </p:spPr>
        <p:txBody>
          <a:bodyPr/>
          <a:lstStyle/>
          <a:p>
            <a:r>
              <a:rPr lang="ru-RU" sz="2800" dirty="0" smtClean="0"/>
              <a:t>ПРОЕКТ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/>
              <a:t>Система работы учителя по подготовке  учащихся к итоговой аттестации</a:t>
            </a:r>
            <a:br>
              <a:rPr lang="ru-RU" sz="2800" dirty="0"/>
            </a:br>
            <a:endParaRPr lang="ru-RU" sz="2800" b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016" y="2952186"/>
            <a:ext cx="4013200" cy="1871663"/>
          </a:xfrm>
        </p:spPr>
        <p:txBody>
          <a:bodyPr/>
          <a:lstStyle/>
          <a:p>
            <a:r>
              <a:rPr lang="ru-RU" sz="1600" dirty="0"/>
              <a:t>Выполнили:  	</a:t>
            </a:r>
          </a:p>
          <a:p>
            <a:r>
              <a:rPr lang="ru-RU" sz="1600" dirty="0" smtClean="0"/>
              <a:t>Хафизова  Н</a:t>
            </a:r>
            <a:r>
              <a:rPr lang="en-US" sz="1600" dirty="0"/>
              <a:t>.</a:t>
            </a:r>
            <a:r>
              <a:rPr lang="ru-RU" sz="1600" dirty="0" smtClean="0"/>
              <a:t>  М</a:t>
            </a:r>
            <a:r>
              <a:rPr lang="en-US" sz="1600" dirty="0" smtClean="0"/>
              <a:t>.</a:t>
            </a:r>
            <a:r>
              <a:rPr lang="ru-RU" sz="1600" dirty="0" smtClean="0"/>
              <a:t> </a:t>
            </a:r>
            <a:endParaRPr 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716016" y="5852396"/>
            <a:ext cx="151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Казань-2012</a:t>
            </a:r>
            <a:endParaRPr lang="ru-RU" dirty="0"/>
          </a:p>
        </p:txBody>
      </p:sp>
      <p:pic>
        <p:nvPicPr>
          <p:cNvPr id="1026" name="Picture 2" descr="http://www.perfectlady.ru/images/article/33947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1460"/>
            <a:ext cx="2753016" cy="25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Интернет-ресурсы по подготовке к </a:t>
            </a:r>
            <a:r>
              <a:rPr lang="ru-RU" dirty="0" smtClean="0"/>
              <a:t>ГИА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229141"/>
              </p:ext>
            </p:extLst>
          </p:nvPr>
        </p:nvGraphicFramePr>
        <p:xfrm>
          <a:off x="904240" y="2629470"/>
          <a:ext cx="8060248" cy="4039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991"/>
                <a:gridCol w="4381114"/>
                <a:gridCol w="3262143"/>
              </a:tblGrid>
              <a:tr h="8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Электронный адрес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 и Н РФ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mon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gov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ru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Российский образовательный портал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www.school.edu.ru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 институт педагогических измерений (ФИПИ)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www.fipi.ru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Московский институт открытого образования (МИОО)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www.mioo.ru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Открытый сегмент Федерального банка тестовых заданий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www.mathgia.ru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 портал «Российское образование»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www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edu</a:t>
                      </a:r>
                      <a:r>
                        <a:rPr lang="ru-RU" sz="1400">
                          <a:effectLst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ru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Портал о пособиях по подготовке к </a:t>
                      </a:r>
                      <a:r>
                        <a:rPr lang="ru-RU" sz="1400" dirty="0" smtClean="0">
                          <a:effectLst/>
                        </a:rPr>
                        <a:t>ГИА</a:t>
                      </a:r>
                      <a:r>
                        <a:rPr lang="ru-RU" sz="1400" dirty="0">
                          <a:effectLst/>
                        </a:rPr>
                        <a:t>, об  экзаменационных билетах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www.alleng.ru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http://planetgreen.discovery.com/work-connect/images/2009-08/green-reading-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56" y="165583"/>
            <a:ext cx="3029744" cy="18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качества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420888"/>
            <a:ext cx="4535289" cy="3940299"/>
          </a:xfrm>
        </p:spPr>
        <p:txBody>
          <a:bodyPr/>
          <a:lstStyle/>
          <a:p>
            <a:pPr lvl="0"/>
            <a:r>
              <a:rPr lang="ru-RU" dirty="0"/>
              <a:t>контроль текущих отметок по предмету;</a:t>
            </a:r>
          </a:p>
          <a:p>
            <a:pPr lvl="0"/>
            <a:r>
              <a:rPr lang="ru-RU" dirty="0"/>
              <a:t>оценки по контрольным работам;</a:t>
            </a:r>
          </a:p>
          <a:p>
            <a:pPr lvl="0"/>
            <a:r>
              <a:rPr lang="ru-RU" dirty="0"/>
              <a:t>оценки по самостоятельным работам;</a:t>
            </a:r>
          </a:p>
          <a:p>
            <a:pPr lvl="0"/>
            <a:r>
              <a:rPr lang="ru-RU" dirty="0"/>
              <a:t>оценки пробных экзаменов ГИА.</a:t>
            </a:r>
          </a:p>
          <a:p>
            <a:endParaRPr lang="ru-RU" dirty="0"/>
          </a:p>
        </p:txBody>
      </p:sp>
      <p:pic>
        <p:nvPicPr>
          <p:cNvPr id="5122" name="Picture 2" descr="C:\Users\нурия\Desktop\1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808312" cy="42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</a:t>
            </a:r>
            <a:r>
              <a:rPr lang="ru-RU" dirty="0" smtClean="0"/>
              <a:t>ученику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32248"/>
            <a:ext cx="8568952" cy="4437112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истематическая подготовка</a:t>
            </a:r>
          </a:p>
          <a:p>
            <a:r>
              <a:rPr lang="ru-RU" dirty="0" smtClean="0"/>
              <a:t>Внимательность </a:t>
            </a:r>
            <a:r>
              <a:rPr lang="ru-RU" dirty="0"/>
              <a:t>на уроках</a:t>
            </a:r>
            <a:r>
              <a:rPr lang="ru-RU" dirty="0" smtClean="0"/>
              <a:t>.</a:t>
            </a:r>
          </a:p>
          <a:p>
            <a:r>
              <a:rPr lang="ru-RU" dirty="0"/>
              <a:t>С</a:t>
            </a:r>
            <a:r>
              <a:rPr lang="ru-RU" dirty="0" smtClean="0"/>
              <a:t>амостоятельно воспроизводить </a:t>
            </a:r>
            <a:r>
              <a:rPr lang="ru-RU" dirty="0"/>
              <a:t>понятия и утверждения </a:t>
            </a:r>
            <a:endParaRPr lang="ru-RU" dirty="0" smtClean="0"/>
          </a:p>
          <a:p>
            <a:r>
              <a:rPr lang="ru-RU" dirty="0" smtClean="0"/>
              <a:t>Выполнять </a:t>
            </a:r>
            <a:r>
              <a:rPr lang="ru-RU" dirty="0"/>
              <a:t>все домашние </a:t>
            </a:r>
            <a:r>
              <a:rPr lang="ru-RU" dirty="0" smtClean="0"/>
              <a:t>задания</a:t>
            </a:r>
          </a:p>
          <a:p>
            <a:r>
              <a:rPr lang="ru-RU" dirty="0" smtClean="0"/>
              <a:t>Вести личный справочник</a:t>
            </a:r>
          </a:p>
          <a:p>
            <a:r>
              <a:rPr lang="ru-RU" dirty="0"/>
              <a:t>Регулярно </a:t>
            </a:r>
            <a:r>
              <a:rPr lang="ru-RU" dirty="0" smtClean="0"/>
              <a:t>заниматься </a:t>
            </a:r>
            <a:r>
              <a:rPr lang="ru-RU" dirty="0"/>
              <a:t>по личному </a:t>
            </a:r>
            <a:r>
              <a:rPr lang="ru-RU" dirty="0" smtClean="0"/>
              <a:t>плану</a:t>
            </a:r>
          </a:p>
          <a:p>
            <a:r>
              <a:rPr lang="ru-RU" dirty="0"/>
              <a:t>З</a:t>
            </a:r>
            <a:r>
              <a:rPr lang="ru-RU" dirty="0" smtClean="0"/>
              <a:t>акрепить навыки </a:t>
            </a:r>
            <a:r>
              <a:rPr lang="ru-RU" dirty="0"/>
              <a:t>устных </a:t>
            </a:r>
            <a:r>
              <a:rPr lang="ru-RU" dirty="0" smtClean="0"/>
              <a:t>вычислений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нурия\Desktop\math_propert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-99392"/>
            <a:ext cx="29158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родителям.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348880"/>
            <a:ext cx="4355976" cy="3724275"/>
          </a:xfrm>
        </p:spPr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и </a:t>
            </a:r>
            <a:r>
              <a:rPr lang="ru-RU" dirty="0" smtClean="0"/>
              <a:t>контроль самоподготовки.</a:t>
            </a:r>
          </a:p>
          <a:p>
            <a:r>
              <a:rPr lang="ru-RU" dirty="0" smtClean="0"/>
              <a:t>Контроль посещаемости </a:t>
            </a:r>
            <a:r>
              <a:rPr lang="ru-RU" dirty="0"/>
              <a:t>на </a:t>
            </a:r>
            <a:r>
              <a:rPr lang="ru-RU" dirty="0" smtClean="0"/>
              <a:t>уроках.</a:t>
            </a:r>
          </a:p>
          <a:p>
            <a:r>
              <a:rPr lang="ru-RU" dirty="0" smtClean="0"/>
              <a:t>Организация качественного питания </a:t>
            </a:r>
            <a:r>
              <a:rPr lang="ru-RU" dirty="0"/>
              <a:t>и </a:t>
            </a:r>
            <a:r>
              <a:rPr lang="ru-RU" dirty="0" smtClean="0"/>
              <a:t>отдыха.</a:t>
            </a:r>
            <a:endParaRPr lang="ru-RU" dirty="0"/>
          </a:p>
        </p:txBody>
      </p:sp>
      <p:pic>
        <p:nvPicPr>
          <p:cNvPr id="7170" name="Picture 2" descr="http://www.worldchildren.ru/_bl/3/01407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65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учителю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Материал </a:t>
            </a:r>
            <a:r>
              <a:rPr lang="ru-RU" dirty="0" smtClean="0"/>
              <a:t>необходимо </a:t>
            </a:r>
            <a:r>
              <a:rPr lang="ru-RU" dirty="0"/>
              <a:t>излагать </a:t>
            </a:r>
            <a:r>
              <a:rPr lang="ru-RU" dirty="0" smtClean="0"/>
              <a:t>доступно</a:t>
            </a:r>
          </a:p>
          <a:p>
            <a:r>
              <a:rPr lang="ru-RU" dirty="0"/>
              <a:t>Формы </a:t>
            </a:r>
            <a:r>
              <a:rPr lang="ru-RU" dirty="0" smtClean="0"/>
              <a:t>работы разнообразить</a:t>
            </a:r>
          </a:p>
          <a:p>
            <a:r>
              <a:rPr lang="ru-RU" dirty="0" smtClean="0"/>
              <a:t>Добиваться </a:t>
            </a:r>
            <a:r>
              <a:rPr lang="ru-RU" dirty="0"/>
              <a:t>осознанного </a:t>
            </a:r>
            <a:r>
              <a:rPr lang="ru-RU" dirty="0" smtClean="0"/>
              <a:t>понимания</a:t>
            </a:r>
          </a:p>
          <a:p>
            <a:r>
              <a:rPr lang="ru-RU" dirty="0"/>
              <a:t>Д</a:t>
            </a:r>
            <a:r>
              <a:rPr lang="ru-RU" dirty="0" smtClean="0"/>
              <a:t>елать акценты на разделы </a:t>
            </a:r>
            <a:r>
              <a:rPr lang="ru-RU" dirty="0"/>
              <a:t>в тестах </a:t>
            </a:r>
            <a:r>
              <a:rPr lang="ru-RU" dirty="0" smtClean="0"/>
              <a:t>ГИА</a:t>
            </a:r>
          </a:p>
          <a:p>
            <a:r>
              <a:rPr lang="ru-RU" dirty="0"/>
              <a:t>С</a:t>
            </a:r>
            <a:r>
              <a:rPr lang="ru-RU" dirty="0" smtClean="0"/>
              <a:t>оздавать </a:t>
            </a:r>
            <a:r>
              <a:rPr lang="ru-RU" dirty="0"/>
              <a:t>яркие образы об изучаемом </a:t>
            </a:r>
            <a:r>
              <a:rPr lang="ru-RU" dirty="0" smtClean="0"/>
              <a:t>материале</a:t>
            </a:r>
          </a:p>
          <a:p>
            <a:r>
              <a:rPr lang="ru-RU" dirty="0"/>
              <a:t>Р</a:t>
            </a:r>
            <a:r>
              <a:rPr lang="ru-RU" dirty="0" smtClean="0"/>
              <a:t>азработать </a:t>
            </a:r>
            <a:r>
              <a:rPr lang="ru-RU" dirty="0"/>
              <a:t>систему контроля </a:t>
            </a:r>
            <a:endParaRPr lang="ru-RU" dirty="0" smtClean="0"/>
          </a:p>
          <a:p>
            <a:r>
              <a:rPr lang="ru-RU" dirty="0" smtClean="0"/>
              <a:t>Формировать </a:t>
            </a:r>
            <a:r>
              <a:rPr lang="ru-RU" dirty="0"/>
              <a:t>высокий уровень учебной самодеятельности</a:t>
            </a:r>
          </a:p>
        </p:txBody>
      </p:sp>
      <p:pic>
        <p:nvPicPr>
          <p:cNvPr id="1026" name="Picture 2" descr="http://www.quia.com/files/quia/users/matmet/Graphics/Fancy-geometry-le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687"/>
            <a:ext cx="1905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02488" cy="1143000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спешнее </a:t>
            </a:r>
            <a:r>
              <a:rPr lang="ru-RU" dirty="0"/>
              <a:t>сдает экзамен тот, кто: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512" y="2362200"/>
            <a:ext cx="4716016" cy="4495800"/>
          </a:xfrm>
        </p:spPr>
        <p:txBody>
          <a:bodyPr/>
          <a:lstStyle/>
          <a:p>
            <a:pPr lvl="0"/>
            <a:r>
              <a:rPr lang="ru-RU" dirty="0"/>
              <a:t>в полном объеме </a:t>
            </a:r>
            <a:r>
              <a:rPr lang="ru-RU" dirty="0" smtClean="0"/>
              <a:t>владеет материалом, </a:t>
            </a:r>
            <a:endParaRPr lang="ru-RU" dirty="0"/>
          </a:p>
          <a:p>
            <a:pPr lvl="0"/>
            <a:r>
              <a:rPr lang="ru-RU" dirty="0"/>
              <a:t>хорошо </a:t>
            </a:r>
            <a:r>
              <a:rPr lang="ru-RU" dirty="0" smtClean="0"/>
              <a:t>знаком </a:t>
            </a:r>
            <a:r>
              <a:rPr lang="ru-RU" dirty="0"/>
              <a:t>с процедурой проведения </a:t>
            </a:r>
            <a:r>
              <a:rPr lang="ru-RU" dirty="0" smtClean="0"/>
              <a:t>экзамена, </a:t>
            </a:r>
            <a:endParaRPr lang="ru-RU" dirty="0"/>
          </a:p>
          <a:p>
            <a:pPr lvl="0"/>
            <a:r>
              <a:rPr lang="ru-RU" dirty="0"/>
              <a:t>психологически готов к экзамену и адекватно реагирует на нестандартные ситуации. </a:t>
            </a:r>
          </a:p>
          <a:p>
            <a:endParaRPr lang="ru-RU" dirty="0"/>
          </a:p>
        </p:txBody>
      </p:sp>
      <p:pic>
        <p:nvPicPr>
          <p:cNvPr id="8194" name="Picture 2" descr="http://shkola-teatr123.ucoz.com/_si/0/52255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9604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11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Учебно-справочные 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77272"/>
            <a:ext cx="85513" cy="2092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shkola3net.ucoz.ru/GIA_2012/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0774"/>
            <a:ext cx="8572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hkola3net.ucoz.ru/GIA_2012/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0" y="3748086"/>
            <a:ext cx="8572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hkola3net.ucoz.ru/GIA_2012/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13" y="5445224"/>
            <a:ext cx="8572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hkola3net.ucoz.ru/GIA_2012/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16786"/>
            <a:ext cx="8572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hkola3net.ucoz.ru/GIA_2012/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69" y="5429417"/>
            <a:ext cx="8572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hkola3net.ucoz.ru/GIA_2012/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5172"/>
            <a:ext cx="8572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hkola3net.ucoz.ru/GIA_2012/0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17" y="3748087"/>
            <a:ext cx="8572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hkola3net.ucoz.ru/GIA_2012/0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80406"/>
            <a:ext cx="85725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977396" y="2309486"/>
            <a:ext cx="108243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Математика</a:t>
            </a:r>
            <a:r>
              <a:rPr lang="ru-RU" sz="1050" b="1" dirty="0"/>
              <a:t>. Типовые экзаменационные варианты: 30 вариантов.</a:t>
            </a:r>
            <a:endParaRPr lang="ru-RU" sz="1050" dirty="0"/>
          </a:p>
          <a:p>
            <a:r>
              <a:rPr lang="ru-RU" sz="1050" b="1" dirty="0"/>
              <a:t>Под ред. Ященко И.В.</a:t>
            </a:r>
            <a:endParaRPr lang="ru-RU" sz="1050" dirty="0"/>
          </a:p>
          <a:p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2344110"/>
            <a:ext cx="10081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Математика. Учебно-справочные материалы для 9 класса. Кузнецова Л.В. и др. </a:t>
            </a:r>
            <a:br>
              <a:rPr lang="ru-RU" sz="1050" b="1" dirty="0"/>
            </a:br>
            <a:endParaRPr lang="ru-RU" sz="105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29100" y="5440371"/>
            <a:ext cx="134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Математика. Семенов А.В., Трепалин А.С., Ященко И.В., Захаров П.И.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3785172"/>
            <a:ext cx="14528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Математика. Сборник заданий. </a:t>
            </a:r>
            <a:r>
              <a:rPr lang="ru-RU" sz="1400" b="1" dirty="0" err="1"/>
              <a:t>Кочагин</a:t>
            </a:r>
            <a:r>
              <a:rPr lang="ru-RU" sz="1400" b="1" dirty="0"/>
              <a:t> В.В., </a:t>
            </a:r>
            <a:r>
              <a:rPr lang="ru-RU" sz="1400" b="1" dirty="0" err="1"/>
              <a:t>Кочагина</a:t>
            </a:r>
            <a:r>
              <a:rPr lang="ru-RU" sz="1400" b="1" dirty="0"/>
              <a:t> М.Н.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3785172"/>
            <a:ext cx="1584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Математика. </a:t>
            </a:r>
            <a:r>
              <a:rPr lang="ru-RU" sz="1600" b="1" dirty="0" smtClean="0"/>
              <a:t> </a:t>
            </a:r>
            <a:r>
              <a:rPr lang="ru-RU" sz="1600" b="1" dirty="0"/>
              <a:t>Комплексная подготовка. </a:t>
            </a:r>
            <a:r>
              <a:rPr lang="ru-RU" sz="1600" b="1" dirty="0" err="1"/>
              <a:t>Глизбург</a:t>
            </a:r>
            <a:r>
              <a:rPr lang="ru-RU" sz="1600" b="1" dirty="0"/>
              <a:t> В.И.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46618" y="2364646"/>
            <a:ext cx="16561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Математика. 9 класс. </a:t>
            </a:r>
            <a:r>
              <a:rPr lang="ru-RU" sz="1400" b="1" dirty="0" smtClean="0"/>
              <a:t>Под </a:t>
            </a:r>
            <a:r>
              <a:rPr lang="ru-RU" sz="1400" b="1" dirty="0"/>
              <a:t>ред. Лысенко Ф.Ф., </a:t>
            </a:r>
            <a:r>
              <a:rPr lang="ru-RU" sz="1400" b="1" dirty="0" err="1"/>
              <a:t>Кулабухова</a:t>
            </a:r>
            <a:r>
              <a:rPr lang="ru-RU" sz="1400" b="1" dirty="0"/>
              <a:t> С.Ю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22870" y="3748086"/>
            <a:ext cx="1484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Математика. 9 класс. Типовые тестовые задания. Ященко И.В., Шестаков С.А. и др.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80110" y="5429417"/>
            <a:ext cx="1423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Математика. 9 класс. Тренировочные варианты. </a:t>
            </a:r>
            <a:r>
              <a:rPr lang="ru-RU" sz="1200" b="1" dirty="0" err="1"/>
              <a:t>Бунимович</a:t>
            </a:r>
            <a:r>
              <a:rPr lang="ru-RU" sz="1200" b="1" dirty="0"/>
              <a:t> Е.А., Кузнецова Л.В. и др.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754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362200"/>
            <a:ext cx="4104456" cy="430716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Разработать </a:t>
            </a:r>
            <a:r>
              <a:rPr lang="ru-RU" sz="3200" dirty="0"/>
              <a:t>и апробировать методические рекомендации учителю  по подготовке учащихся к итоговой аттестации 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mpmo.ru/content/2011/03/%D0%BE%D0%B1%D1%83%D1%87%D0%B5%D0%BD%D0%B8%D0%B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031918" cy="34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62200"/>
            <a:ext cx="7703641" cy="4379168"/>
          </a:xfrm>
        </p:spPr>
        <p:txBody>
          <a:bodyPr/>
          <a:lstStyle/>
          <a:p>
            <a:pPr lvl="0"/>
            <a:r>
              <a:rPr lang="ru-RU" sz="2600" dirty="0"/>
              <a:t>Изучить психолого-педагогическую и специальную литературу по проблеме.</a:t>
            </a:r>
          </a:p>
          <a:p>
            <a:pPr lvl="0"/>
            <a:r>
              <a:rPr lang="ru-RU" sz="2600" dirty="0"/>
              <a:t>Определить структуру и содержания методических рекомендаций.</a:t>
            </a:r>
          </a:p>
          <a:p>
            <a:pPr lvl="0"/>
            <a:r>
              <a:rPr lang="ru-RU" sz="2600" dirty="0"/>
              <a:t>Организовать работу творческой группы по разработке рекомендаций.</a:t>
            </a:r>
          </a:p>
          <a:p>
            <a:pPr lvl="0"/>
            <a:r>
              <a:rPr lang="ru-RU" sz="2600" dirty="0"/>
              <a:t>Произвести экспертную оценку и обсуждение.</a:t>
            </a:r>
          </a:p>
          <a:p>
            <a:pPr lvl="0"/>
            <a:r>
              <a:rPr lang="ru-RU" sz="2600" dirty="0"/>
              <a:t>Апробировать методические рекомендации по </a:t>
            </a:r>
            <a:r>
              <a:rPr lang="ru-RU" sz="2600" dirty="0" smtClean="0"/>
              <a:t> </a:t>
            </a:r>
            <a:r>
              <a:rPr lang="ru-RU" sz="2600" dirty="0"/>
              <a:t>подготовке учащихся к итоговой аттестации .</a:t>
            </a:r>
          </a:p>
          <a:p>
            <a:endParaRPr lang="ru-RU" sz="2400" dirty="0"/>
          </a:p>
        </p:txBody>
      </p:sp>
      <p:pic>
        <p:nvPicPr>
          <p:cNvPr id="4098" name="Picture 2" descr="http://rebsh2.ucoz.ru/_nw/0/47805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408021" cy="17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1.Подготовительный </a:t>
            </a:r>
            <a:r>
              <a:rPr lang="ru-RU" b="1" dirty="0"/>
              <a:t>(июль - август)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2.Основной </a:t>
            </a:r>
            <a:r>
              <a:rPr lang="ru-RU" b="1" dirty="0"/>
              <a:t>(сентябрь - май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3.Заключительный </a:t>
            </a:r>
            <a:r>
              <a:rPr lang="ru-RU" b="1" dirty="0"/>
              <a:t>(июнь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6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 результаты.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усовершенствование умений работать с материалами ГИА</a:t>
            </a:r>
          </a:p>
          <a:p>
            <a:pPr lvl="0"/>
            <a:r>
              <a:rPr lang="ru-RU" dirty="0"/>
              <a:t> потребность в углубленном изучении </a:t>
            </a:r>
            <a:r>
              <a:rPr lang="ru-RU" dirty="0" smtClean="0"/>
              <a:t>предмета</a:t>
            </a:r>
            <a:endParaRPr lang="en-US" dirty="0" smtClean="0"/>
          </a:p>
          <a:p>
            <a:pPr lvl="0"/>
            <a:r>
              <a:rPr lang="ru-RU" dirty="0" smtClean="0"/>
              <a:t>потребность </a:t>
            </a:r>
            <a:r>
              <a:rPr lang="ru-RU" dirty="0"/>
              <a:t>в самостоятельном добывании новых знаний</a:t>
            </a:r>
          </a:p>
          <a:p>
            <a:pPr lvl="0"/>
            <a:r>
              <a:rPr lang="ru-RU" dirty="0"/>
              <a:t> успешная сдача экзамена </a:t>
            </a:r>
            <a:r>
              <a:rPr lang="ru-RU" dirty="0" smtClean="0"/>
              <a:t>выпускниками</a:t>
            </a:r>
            <a:endParaRPr lang="ru-RU" dirty="0"/>
          </a:p>
        </p:txBody>
      </p:sp>
      <p:pic>
        <p:nvPicPr>
          <p:cNvPr id="2050" name="Picture 2" descr="http://rrsd.mb.ca/ResourcesandProjects/grade6/images/m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387"/>
            <a:ext cx="2053283" cy="19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Направления</a:t>
            </a:r>
            <a:r>
              <a:rPr lang="en-US" dirty="0" smtClean="0"/>
              <a:t> </a:t>
            </a:r>
            <a:r>
              <a:rPr lang="ru-RU" dirty="0"/>
              <a:t>информационной </a:t>
            </a:r>
            <a:r>
              <a:rPr lang="en-US" dirty="0" smtClean="0"/>
              <a:t> </a:t>
            </a:r>
            <a:r>
              <a:rPr lang="ru-RU" dirty="0" smtClean="0"/>
              <a:t>деятельности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362200"/>
            <a:ext cx="3888432" cy="4379168"/>
          </a:xfrm>
        </p:spPr>
        <p:txBody>
          <a:bodyPr/>
          <a:lstStyle/>
          <a:p>
            <a:pPr lvl="0"/>
            <a:r>
              <a:rPr lang="ru-RU" dirty="0"/>
              <a:t>Информационная работа с педагогами.</a:t>
            </a:r>
          </a:p>
          <a:p>
            <a:pPr lvl="0"/>
            <a:r>
              <a:rPr lang="ru-RU" dirty="0"/>
              <a:t>Информационная работа с учениками.</a:t>
            </a:r>
          </a:p>
          <a:p>
            <a:pPr lvl="0"/>
            <a:r>
              <a:rPr lang="ru-RU" dirty="0"/>
              <a:t>Информационная работа с родителями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lingos.files.wordpress.com/2011/11/select-cour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0767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Информационная  работа  с </a:t>
            </a:r>
            <a:r>
              <a:rPr lang="ru-RU" dirty="0"/>
              <a:t>педагогами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8270304" cy="4379168"/>
          </a:xfrm>
        </p:spPr>
        <p:txBody>
          <a:bodyPr/>
          <a:lstStyle/>
          <a:p>
            <a:pPr lvl="0"/>
            <a:r>
              <a:rPr lang="ru-RU" dirty="0" smtClean="0"/>
              <a:t>Информирование нормативно-правовыми документами </a:t>
            </a:r>
            <a:r>
              <a:rPr lang="ru-RU" dirty="0"/>
              <a:t>по ГИА</a:t>
            </a:r>
          </a:p>
          <a:p>
            <a:pPr lvl="0"/>
            <a:r>
              <a:rPr lang="ru-RU" dirty="0" smtClean="0"/>
              <a:t>Информирование о </a:t>
            </a:r>
            <a:r>
              <a:rPr lang="ru-RU" dirty="0"/>
              <a:t>ходе подготовки к ГИА в </a:t>
            </a:r>
            <a:r>
              <a:rPr lang="ru-RU" dirty="0" smtClean="0"/>
              <a:t>школе</a:t>
            </a:r>
          </a:p>
          <a:p>
            <a:pPr lvl="0"/>
            <a:r>
              <a:rPr lang="ru-RU" dirty="0" smtClean="0"/>
              <a:t>Проведение </a:t>
            </a:r>
            <a:r>
              <a:rPr lang="ru-RU" dirty="0"/>
              <a:t>пробных экзаменов по </a:t>
            </a:r>
            <a:r>
              <a:rPr lang="ru-RU" dirty="0" smtClean="0"/>
              <a:t>ГИА</a:t>
            </a:r>
            <a:endParaRPr lang="ru-RU" dirty="0"/>
          </a:p>
          <a:p>
            <a:pPr lvl="0"/>
            <a:r>
              <a:rPr lang="ru-RU" dirty="0"/>
              <a:t>Творческая презентация опыта по подготовке учащихся к ГИА </a:t>
            </a:r>
          </a:p>
          <a:p>
            <a:pPr lvl="0"/>
            <a:r>
              <a:rPr lang="ru-RU" dirty="0"/>
              <a:t>Выработка совместных рекомендаций учителю-предметнику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32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Информационная  работа  </a:t>
            </a:r>
            <a:r>
              <a:rPr lang="ru-RU" dirty="0"/>
              <a:t>с учащимися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362200"/>
            <a:ext cx="4860032" cy="4451176"/>
          </a:xfrm>
        </p:spPr>
        <p:txBody>
          <a:bodyPr/>
          <a:lstStyle/>
          <a:p>
            <a:pPr lvl="0"/>
            <a:r>
              <a:rPr lang="ru-RU" sz="2650" dirty="0" smtClean="0"/>
              <a:t>Правила  </a:t>
            </a:r>
            <a:r>
              <a:rPr lang="ru-RU" sz="2650" dirty="0"/>
              <a:t>поведения на экзамене;</a:t>
            </a:r>
          </a:p>
          <a:p>
            <a:pPr lvl="0"/>
            <a:r>
              <a:rPr lang="ru-RU" sz="2650" dirty="0" smtClean="0"/>
              <a:t>Правила заполнения </a:t>
            </a:r>
            <a:r>
              <a:rPr lang="ru-RU" sz="2650" dirty="0"/>
              <a:t>бланков;</a:t>
            </a:r>
          </a:p>
          <a:p>
            <a:r>
              <a:rPr lang="ru-RU" sz="2650" dirty="0" smtClean="0"/>
              <a:t>Информационный </a:t>
            </a:r>
            <a:r>
              <a:rPr lang="ru-RU" sz="2650" dirty="0"/>
              <a:t>стенд </a:t>
            </a:r>
            <a:endParaRPr lang="ru-RU" sz="2650" dirty="0" smtClean="0"/>
          </a:p>
          <a:p>
            <a:r>
              <a:rPr lang="ru-RU" sz="2650" dirty="0" smtClean="0"/>
              <a:t>Занятия </a:t>
            </a:r>
            <a:r>
              <a:rPr lang="ru-RU" sz="2650" dirty="0"/>
              <a:t>по тренировке заполнения </a:t>
            </a:r>
            <a:r>
              <a:rPr lang="ru-RU" sz="2650" dirty="0" smtClean="0"/>
              <a:t>бланков</a:t>
            </a:r>
          </a:p>
          <a:p>
            <a:pPr lvl="0"/>
            <a:r>
              <a:rPr lang="ru-RU" sz="2650" dirty="0" smtClean="0"/>
              <a:t>Пробные экзамены  ГИА</a:t>
            </a:r>
            <a:r>
              <a:rPr lang="ru-RU" sz="2650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live.zt.ua/wp-content/uploads/2009/12/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1" y="3152513"/>
            <a:ext cx="35383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averly.k12.mi.us/images/parent_me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3456385" cy="29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Информационная  работа  </a:t>
            </a:r>
            <a:r>
              <a:rPr lang="ru-RU" dirty="0"/>
              <a:t>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420888"/>
            <a:ext cx="4751313" cy="4437112"/>
          </a:xfrm>
        </p:spPr>
        <p:txBody>
          <a:bodyPr/>
          <a:lstStyle/>
          <a:p>
            <a:r>
              <a:rPr lang="ru-RU" sz="2400" dirty="0"/>
              <a:t>информирование родителей о процедуре </a:t>
            </a:r>
            <a:r>
              <a:rPr lang="ru-RU" sz="2400" dirty="0" smtClean="0"/>
              <a:t>ГИА</a:t>
            </a:r>
          </a:p>
          <a:p>
            <a:r>
              <a:rPr lang="ru-RU" sz="2400" dirty="0"/>
              <a:t>ознакомление родителей с нормативными документами </a:t>
            </a:r>
            <a:endParaRPr lang="ru-RU" sz="2400" dirty="0" smtClean="0"/>
          </a:p>
          <a:p>
            <a:r>
              <a:rPr lang="ru-RU" sz="2400" dirty="0"/>
              <a:t>информирование о результатах пробных экзаменов </a:t>
            </a:r>
            <a:r>
              <a:rPr lang="ru-RU" sz="2400" dirty="0" smtClean="0"/>
              <a:t>ГИА </a:t>
            </a:r>
          </a:p>
          <a:p>
            <a:r>
              <a:rPr lang="ru-RU" sz="2400" dirty="0"/>
              <a:t>информирование </a:t>
            </a:r>
            <a:r>
              <a:rPr lang="ru-RU" sz="2400" dirty="0" smtClean="0"/>
              <a:t>о </a:t>
            </a:r>
            <a:r>
              <a:rPr lang="ru-RU" sz="2400" dirty="0"/>
              <a:t>пункте проведения </a:t>
            </a:r>
            <a:r>
              <a:rPr lang="ru-RU" sz="2400" dirty="0" smtClean="0"/>
              <a:t>экзамена</a:t>
            </a:r>
          </a:p>
          <a:p>
            <a:r>
              <a:rPr lang="ru-RU" sz="2400" dirty="0"/>
              <a:t>Индивидуальное консультирование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406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622</TotalTime>
  <Words>548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Капсулы</vt:lpstr>
      <vt:lpstr>ПРОЕКТ Система работы учителя по подготовке  учащихся к итоговой аттестации </vt:lpstr>
      <vt:lpstr>Цель проекта:</vt:lpstr>
      <vt:lpstr>Задачи проекта:</vt:lpstr>
      <vt:lpstr>Этапы реализации проекта</vt:lpstr>
      <vt:lpstr>Ожидаемые  результаты.</vt:lpstr>
      <vt:lpstr>Направления информационной  деятельности </vt:lpstr>
      <vt:lpstr>Информационная  работа  с педагогами</vt:lpstr>
      <vt:lpstr>Информационная  работа  с учащимися</vt:lpstr>
      <vt:lpstr>Информационная  работа  с родителями</vt:lpstr>
      <vt:lpstr>Интернет-ресурсы по подготовке к ГИА</vt:lpstr>
      <vt:lpstr>Мониторинг качества образования</vt:lpstr>
      <vt:lpstr>Рекомендации ученику</vt:lpstr>
      <vt:lpstr>Рекомендации родителям.</vt:lpstr>
      <vt:lpstr>Рекомендации учителю.</vt:lpstr>
      <vt:lpstr>Успешнее сдает экзамен тот, кто:</vt:lpstr>
      <vt:lpstr>Учебно-справочные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«Наука. Промышленность. Экология». Использование национально – регионального компонента в школьном курсе химии.</dc:title>
  <dc:creator>Гульсира</dc:creator>
  <cp:lastModifiedBy>нурия</cp:lastModifiedBy>
  <cp:revision>12</cp:revision>
  <dcterms:created xsi:type="dcterms:W3CDTF">2012-05-22T10:23:51Z</dcterms:created>
  <dcterms:modified xsi:type="dcterms:W3CDTF">2013-09-01T14:00:10Z</dcterms:modified>
</cp:coreProperties>
</file>