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77" r:id="rId2"/>
    <p:sldId id="278" r:id="rId3"/>
    <p:sldId id="262" r:id="rId4"/>
    <p:sldId id="263" r:id="rId5"/>
    <p:sldId id="279" r:id="rId6"/>
    <p:sldId id="261" r:id="rId7"/>
    <p:sldId id="264" r:id="rId8"/>
    <p:sldId id="280" r:id="rId9"/>
    <p:sldId id="265" r:id="rId10"/>
    <p:sldId id="267" r:id="rId11"/>
    <p:sldId id="268" r:id="rId12"/>
    <p:sldId id="273" r:id="rId13"/>
    <p:sldId id="270" r:id="rId14"/>
    <p:sldId id="274" r:id="rId15"/>
    <p:sldId id="281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38845-0E66-4521-99A4-931F18ED7CB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91E96-DBBD-40BB-AD31-3CD198C2AB9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45C0B4C-E255-444D-B47E-6B2EBD639F09}" type="parTrans" cxnId="{6AD756D4-FC95-4F4E-AED3-D3CF4BB0B10D}">
      <dgm:prSet/>
      <dgm:spPr/>
      <dgm:t>
        <a:bodyPr/>
        <a:lstStyle/>
        <a:p>
          <a:endParaRPr lang="ru-RU"/>
        </a:p>
      </dgm:t>
    </dgm:pt>
    <dgm:pt modelId="{DDC2C109-FF0B-411A-BBC3-491952DDC5D5}" type="sibTrans" cxnId="{6AD756D4-FC95-4F4E-AED3-D3CF4BB0B10D}">
      <dgm:prSet/>
      <dgm:spPr/>
      <dgm:t>
        <a:bodyPr/>
        <a:lstStyle/>
        <a:p>
          <a:endParaRPr lang="ru-RU"/>
        </a:p>
      </dgm:t>
    </dgm:pt>
    <dgm:pt modelId="{B63A0AED-37CE-4914-82AF-7CDA780D2B8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Отсутствие в семье режима, совпадающего с режимом детского сада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7F1F29D-A5F9-4D47-9363-22C7DB980D62}" type="parTrans" cxnId="{CDF04DDD-F54D-4536-BC4E-AA5386F3AEF3}">
      <dgm:prSet/>
      <dgm:spPr/>
      <dgm:t>
        <a:bodyPr/>
        <a:lstStyle/>
        <a:p>
          <a:endParaRPr lang="ru-RU"/>
        </a:p>
      </dgm:t>
    </dgm:pt>
    <dgm:pt modelId="{FC619C80-9129-4BEF-9C04-F55AFB5C14AF}" type="sibTrans" cxnId="{CDF04DDD-F54D-4536-BC4E-AA5386F3AEF3}">
      <dgm:prSet/>
      <dgm:spPr/>
      <dgm:t>
        <a:bodyPr/>
        <a:lstStyle/>
        <a:p>
          <a:endParaRPr lang="ru-RU"/>
        </a:p>
      </dgm:t>
    </dgm:pt>
    <dgm:pt modelId="{1AC6828C-9063-4148-9EBC-59582BCD08C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281D2DB-0815-4F1B-AA9A-723E987FE000}" type="parTrans" cxnId="{5A46EEC3-015F-4916-B55B-17DFC5A4CE11}">
      <dgm:prSet/>
      <dgm:spPr/>
      <dgm:t>
        <a:bodyPr/>
        <a:lstStyle/>
        <a:p>
          <a:endParaRPr lang="ru-RU"/>
        </a:p>
      </dgm:t>
    </dgm:pt>
    <dgm:pt modelId="{F54789C3-E74C-4D6F-98A0-08B795E439DC}" type="sibTrans" cxnId="{5A46EEC3-015F-4916-B55B-17DFC5A4CE11}">
      <dgm:prSet/>
      <dgm:spPr/>
      <dgm:t>
        <a:bodyPr/>
        <a:lstStyle/>
        <a:p>
          <a:endParaRPr lang="ru-RU"/>
        </a:p>
      </dgm:t>
    </dgm:pt>
    <dgm:pt modelId="{E3B5BD28-CEBA-4919-BDE1-28286194F01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Наличие  у ребенка своеобразных привычек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C4455B2-380B-48DE-8038-EBEB25507928}" type="parTrans" cxnId="{6FC3CAB8-D447-48BA-AAEF-714A3D9E348B}">
      <dgm:prSet/>
      <dgm:spPr/>
      <dgm:t>
        <a:bodyPr/>
        <a:lstStyle/>
        <a:p>
          <a:endParaRPr lang="ru-RU"/>
        </a:p>
      </dgm:t>
    </dgm:pt>
    <dgm:pt modelId="{54CE2B6A-FD9F-4BFC-8716-FCDCA76D6DAD}" type="sibTrans" cxnId="{6FC3CAB8-D447-48BA-AAEF-714A3D9E348B}">
      <dgm:prSet/>
      <dgm:spPr/>
      <dgm:t>
        <a:bodyPr/>
        <a:lstStyle/>
        <a:p>
          <a:endParaRPr lang="ru-RU"/>
        </a:p>
      </dgm:t>
    </dgm:pt>
    <dgm:pt modelId="{E7C178BE-41B0-496F-A25F-5FD5ECAA3A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99DB1D7-2D04-4D9B-97C9-0472FA895511}" type="parTrans" cxnId="{5F4A2C09-B9D1-4EC3-8902-13B37C9996B2}">
      <dgm:prSet/>
      <dgm:spPr/>
      <dgm:t>
        <a:bodyPr/>
        <a:lstStyle/>
        <a:p>
          <a:endParaRPr lang="ru-RU"/>
        </a:p>
      </dgm:t>
    </dgm:pt>
    <dgm:pt modelId="{1996B388-75DD-40BF-9EBA-5E275D512C9F}" type="sibTrans" cxnId="{5F4A2C09-B9D1-4EC3-8902-13B37C9996B2}">
      <dgm:prSet/>
      <dgm:spPr/>
      <dgm:t>
        <a:bodyPr/>
        <a:lstStyle/>
        <a:p>
          <a:endParaRPr lang="ru-RU"/>
        </a:p>
      </dgm:t>
    </dgm:pt>
    <dgm:pt modelId="{DAC2DCC9-B2A8-497A-9BBF-F7B975401CC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Неумение занять себя игрушкой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8E8AC9E-B405-4E85-BFB5-BD47647AC370}" type="parTrans" cxnId="{648929AA-12E8-49FC-B222-E4C9F9E2C0E3}">
      <dgm:prSet/>
      <dgm:spPr/>
      <dgm:t>
        <a:bodyPr/>
        <a:lstStyle/>
        <a:p>
          <a:endParaRPr lang="ru-RU"/>
        </a:p>
      </dgm:t>
    </dgm:pt>
    <dgm:pt modelId="{5BF9DC7E-27C9-4A51-BD6B-B91B46CDB568}" type="sibTrans" cxnId="{648929AA-12E8-49FC-B222-E4C9F9E2C0E3}">
      <dgm:prSet/>
      <dgm:spPr/>
      <dgm:t>
        <a:bodyPr/>
        <a:lstStyle/>
        <a:p>
          <a:endParaRPr lang="ru-RU"/>
        </a:p>
      </dgm:t>
    </dgm:pt>
    <dgm:pt modelId="{E0DC4D23-D3B7-4BE1-8667-7BD0F771523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F9BE7AB-B6E0-4E14-8567-807CE2F84329}" type="parTrans" cxnId="{5CA05A4D-0909-48DA-A3B9-48E1A4A4E6B4}">
      <dgm:prSet/>
      <dgm:spPr/>
      <dgm:t>
        <a:bodyPr/>
        <a:lstStyle/>
        <a:p>
          <a:endParaRPr lang="ru-RU"/>
        </a:p>
      </dgm:t>
    </dgm:pt>
    <dgm:pt modelId="{360E545E-D668-403A-8CBC-24F8113D9938}" type="sibTrans" cxnId="{5CA05A4D-0909-48DA-A3B9-48E1A4A4E6B4}">
      <dgm:prSet/>
      <dgm:spPr/>
      <dgm:t>
        <a:bodyPr/>
        <a:lstStyle/>
        <a:p>
          <a:endParaRPr lang="ru-RU"/>
        </a:p>
      </dgm:t>
    </dgm:pt>
    <dgm:pt modelId="{170B66E0-498F-421A-A5A3-D19A2F2DCB5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B95E8187-D947-4ECB-BFF1-ED03210913E8}" type="parTrans" cxnId="{16D24754-212F-4D21-AA95-541DC245049C}">
      <dgm:prSet/>
      <dgm:spPr/>
      <dgm:t>
        <a:bodyPr/>
        <a:lstStyle/>
        <a:p>
          <a:endParaRPr lang="ru-RU"/>
        </a:p>
      </dgm:t>
    </dgm:pt>
    <dgm:pt modelId="{1D7912B0-B9ED-4520-B985-954291F8CBEC}" type="sibTrans" cxnId="{16D24754-212F-4D21-AA95-541DC245049C}">
      <dgm:prSet/>
      <dgm:spPr/>
      <dgm:t>
        <a:bodyPr/>
        <a:lstStyle/>
        <a:p>
          <a:endParaRPr lang="ru-RU"/>
        </a:p>
      </dgm:t>
    </dgm:pt>
    <dgm:pt modelId="{837AE313-83E2-4BA0-A9C8-98DC2ED75DB3}">
      <dgm:prSet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Несформированность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элементарных культурно-гигиенических навыков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BE94A46-0A50-4A4A-A577-E1FE9218E2F8}" type="parTrans" cxnId="{2683BD61-2537-44D3-93E2-D7D73FFC9064}">
      <dgm:prSet/>
      <dgm:spPr/>
      <dgm:t>
        <a:bodyPr/>
        <a:lstStyle/>
        <a:p>
          <a:endParaRPr lang="ru-RU"/>
        </a:p>
      </dgm:t>
    </dgm:pt>
    <dgm:pt modelId="{35CB61F7-374E-4DB0-A360-36B205DDF2AE}" type="sibTrans" cxnId="{2683BD61-2537-44D3-93E2-D7D73FFC9064}">
      <dgm:prSet/>
      <dgm:spPr/>
      <dgm:t>
        <a:bodyPr/>
        <a:lstStyle/>
        <a:p>
          <a:endParaRPr lang="ru-RU"/>
        </a:p>
      </dgm:t>
    </dgm:pt>
    <dgm:pt modelId="{755A8F72-5BCA-4E66-BE71-64F4C732B881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Отсутствие опыта общения с незнакомыми людьми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1D7559-6678-486F-9B10-7685D1819D01}" type="parTrans" cxnId="{FA762ED8-2884-490A-A7A8-C6BB867EB9D1}">
      <dgm:prSet/>
      <dgm:spPr/>
      <dgm:t>
        <a:bodyPr/>
        <a:lstStyle/>
        <a:p>
          <a:endParaRPr lang="ru-RU"/>
        </a:p>
      </dgm:t>
    </dgm:pt>
    <dgm:pt modelId="{BD294C9F-3E23-411D-8574-2B4982C48D85}" type="sibTrans" cxnId="{FA762ED8-2884-490A-A7A8-C6BB867EB9D1}">
      <dgm:prSet/>
      <dgm:spPr/>
      <dgm:t>
        <a:bodyPr/>
        <a:lstStyle/>
        <a:p>
          <a:endParaRPr lang="ru-RU"/>
        </a:p>
      </dgm:t>
    </dgm:pt>
    <dgm:pt modelId="{06B844E8-9706-49BB-BDB7-01970436373C}" type="pres">
      <dgm:prSet presAssocID="{00238845-0E66-4521-99A4-931F18ED7C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C94636-D139-480C-B369-1FDC057F9C42}" type="pres">
      <dgm:prSet presAssocID="{D0491E96-DBBD-40BB-AD31-3CD198C2AB92}" presName="composite" presStyleCnt="0"/>
      <dgm:spPr/>
    </dgm:pt>
    <dgm:pt modelId="{661D663E-31A2-40AE-A61D-D5CF0D0829E6}" type="pres">
      <dgm:prSet presAssocID="{D0491E96-DBBD-40BB-AD31-3CD198C2AB9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B88C1-FC7C-47A1-8489-C1712B18BB52}" type="pres">
      <dgm:prSet presAssocID="{D0491E96-DBBD-40BB-AD31-3CD198C2AB9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F0DC4-C338-480A-BAF0-FE9F3FB2DE41}" type="pres">
      <dgm:prSet presAssocID="{DDC2C109-FF0B-411A-BBC3-491952DDC5D5}" presName="sp" presStyleCnt="0"/>
      <dgm:spPr/>
    </dgm:pt>
    <dgm:pt modelId="{82308DEA-912C-4BEF-896D-438B84F794C1}" type="pres">
      <dgm:prSet presAssocID="{1AC6828C-9063-4148-9EBC-59582BCD08CC}" presName="composite" presStyleCnt="0"/>
      <dgm:spPr/>
    </dgm:pt>
    <dgm:pt modelId="{D230F298-9300-46A3-8AEF-15FFE1AA12DB}" type="pres">
      <dgm:prSet presAssocID="{1AC6828C-9063-4148-9EBC-59582BCD08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06890-DAF7-4F29-9D0A-6FB8369ED968}" type="pres">
      <dgm:prSet presAssocID="{1AC6828C-9063-4148-9EBC-59582BCD08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58AFD-39EE-41DD-94F2-DCBA3227BCCA}" type="pres">
      <dgm:prSet presAssocID="{F54789C3-E74C-4D6F-98A0-08B795E439DC}" presName="sp" presStyleCnt="0"/>
      <dgm:spPr/>
    </dgm:pt>
    <dgm:pt modelId="{7F39A704-2B1E-44C7-9FA5-F5DC695ED857}" type="pres">
      <dgm:prSet presAssocID="{E7C178BE-41B0-496F-A25F-5FD5ECAA3AA3}" presName="composite" presStyleCnt="0"/>
      <dgm:spPr/>
    </dgm:pt>
    <dgm:pt modelId="{449C9C56-4D96-48F4-A314-92BB7BA8E2C4}" type="pres">
      <dgm:prSet presAssocID="{E7C178BE-41B0-496F-A25F-5FD5ECAA3AA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88E0C-C44C-4AAA-ACD2-A6FCCED16642}" type="pres">
      <dgm:prSet presAssocID="{E7C178BE-41B0-496F-A25F-5FD5ECAA3AA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BB644-5487-40C5-A585-CCB0DBD63003}" type="pres">
      <dgm:prSet presAssocID="{1996B388-75DD-40BF-9EBA-5E275D512C9F}" presName="sp" presStyleCnt="0"/>
      <dgm:spPr/>
    </dgm:pt>
    <dgm:pt modelId="{490038CF-EE0E-4AC3-9521-70508ED86D0F}" type="pres">
      <dgm:prSet presAssocID="{E0DC4D23-D3B7-4BE1-8667-7BD0F771523A}" presName="composite" presStyleCnt="0"/>
      <dgm:spPr/>
    </dgm:pt>
    <dgm:pt modelId="{0C2B6037-0815-461A-BE19-169C0A7248A5}" type="pres">
      <dgm:prSet presAssocID="{E0DC4D23-D3B7-4BE1-8667-7BD0F771523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8A166-BEA9-46A0-821A-7647D91F1012}" type="pres">
      <dgm:prSet presAssocID="{E0DC4D23-D3B7-4BE1-8667-7BD0F771523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EAD2B-BBF2-424F-9C3D-462202C06F6D}" type="pres">
      <dgm:prSet presAssocID="{360E545E-D668-403A-8CBC-24F8113D9938}" presName="sp" presStyleCnt="0"/>
      <dgm:spPr/>
    </dgm:pt>
    <dgm:pt modelId="{010966BB-AF01-4AF5-9FFE-34ABDB9166C0}" type="pres">
      <dgm:prSet presAssocID="{170B66E0-498F-421A-A5A3-D19A2F2DCB58}" presName="composite" presStyleCnt="0"/>
      <dgm:spPr/>
    </dgm:pt>
    <dgm:pt modelId="{6659AD64-519B-4CB1-8EF0-1595FA87F804}" type="pres">
      <dgm:prSet presAssocID="{170B66E0-498F-421A-A5A3-D19A2F2DCB5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930BD-C0DE-48B0-B78C-E6D3140A23EB}" type="pres">
      <dgm:prSet presAssocID="{170B66E0-498F-421A-A5A3-D19A2F2DCB5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DBFBF-B71B-463A-820C-AEB9A9B30023}" type="presOf" srcId="{755A8F72-5BCA-4E66-BE71-64F4C732B881}" destId="{119930BD-C0DE-48B0-B78C-E6D3140A23EB}" srcOrd="0" destOrd="0" presId="urn:microsoft.com/office/officeart/2005/8/layout/chevron2"/>
    <dgm:cxn modelId="{F30BB107-632F-4CCC-978F-F52CD23D0796}" type="presOf" srcId="{00238845-0E66-4521-99A4-931F18ED7CB5}" destId="{06B844E8-9706-49BB-BDB7-01970436373C}" srcOrd="0" destOrd="0" presId="urn:microsoft.com/office/officeart/2005/8/layout/chevron2"/>
    <dgm:cxn modelId="{A41102FD-FBEF-469F-ACEB-2CEA57650BBB}" type="presOf" srcId="{E0DC4D23-D3B7-4BE1-8667-7BD0F771523A}" destId="{0C2B6037-0815-461A-BE19-169C0A7248A5}" srcOrd="0" destOrd="0" presId="urn:microsoft.com/office/officeart/2005/8/layout/chevron2"/>
    <dgm:cxn modelId="{16D24754-212F-4D21-AA95-541DC245049C}" srcId="{00238845-0E66-4521-99A4-931F18ED7CB5}" destId="{170B66E0-498F-421A-A5A3-D19A2F2DCB58}" srcOrd="4" destOrd="0" parTransId="{B95E8187-D947-4ECB-BFF1-ED03210913E8}" sibTransId="{1D7912B0-B9ED-4520-B985-954291F8CBEC}"/>
    <dgm:cxn modelId="{AD38847B-45DA-4865-B358-B6CDA70BF630}" type="presOf" srcId="{E3B5BD28-CEBA-4919-BDE1-28286194F019}" destId="{AC206890-DAF7-4F29-9D0A-6FB8369ED968}" srcOrd="0" destOrd="0" presId="urn:microsoft.com/office/officeart/2005/8/layout/chevron2"/>
    <dgm:cxn modelId="{648929AA-12E8-49FC-B222-E4C9F9E2C0E3}" srcId="{E7C178BE-41B0-496F-A25F-5FD5ECAA3AA3}" destId="{DAC2DCC9-B2A8-497A-9BBF-F7B975401CC4}" srcOrd="0" destOrd="0" parTransId="{D8E8AC9E-B405-4E85-BFB5-BD47647AC370}" sibTransId="{5BF9DC7E-27C9-4A51-BD6B-B91B46CDB568}"/>
    <dgm:cxn modelId="{94186B00-9F8B-40C3-8694-3B62E73FBBD2}" type="presOf" srcId="{DAC2DCC9-B2A8-497A-9BBF-F7B975401CC4}" destId="{DF088E0C-C44C-4AAA-ACD2-A6FCCED16642}" srcOrd="0" destOrd="0" presId="urn:microsoft.com/office/officeart/2005/8/layout/chevron2"/>
    <dgm:cxn modelId="{4EE1FCEC-F943-4D74-8AF6-1C01F42CBC4D}" type="presOf" srcId="{837AE313-83E2-4BA0-A9C8-98DC2ED75DB3}" destId="{E298A166-BEA9-46A0-821A-7647D91F1012}" srcOrd="0" destOrd="0" presId="urn:microsoft.com/office/officeart/2005/8/layout/chevron2"/>
    <dgm:cxn modelId="{ACF50B05-E429-41B3-AC3E-74C760CF9811}" type="presOf" srcId="{D0491E96-DBBD-40BB-AD31-3CD198C2AB92}" destId="{661D663E-31A2-40AE-A61D-D5CF0D0829E6}" srcOrd="0" destOrd="0" presId="urn:microsoft.com/office/officeart/2005/8/layout/chevron2"/>
    <dgm:cxn modelId="{5F4A2C09-B9D1-4EC3-8902-13B37C9996B2}" srcId="{00238845-0E66-4521-99A4-931F18ED7CB5}" destId="{E7C178BE-41B0-496F-A25F-5FD5ECAA3AA3}" srcOrd="2" destOrd="0" parTransId="{F99DB1D7-2D04-4D9B-97C9-0472FA895511}" sibTransId="{1996B388-75DD-40BF-9EBA-5E275D512C9F}"/>
    <dgm:cxn modelId="{CDF04DDD-F54D-4536-BC4E-AA5386F3AEF3}" srcId="{D0491E96-DBBD-40BB-AD31-3CD198C2AB92}" destId="{B63A0AED-37CE-4914-82AF-7CDA780D2B8F}" srcOrd="0" destOrd="0" parTransId="{C7F1F29D-A5F9-4D47-9363-22C7DB980D62}" sibTransId="{FC619C80-9129-4BEF-9C04-F55AFB5C14AF}"/>
    <dgm:cxn modelId="{15A08C54-CBEA-4D21-9896-8589BE469B9F}" type="presOf" srcId="{B63A0AED-37CE-4914-82AF-7CDA780D2B8F}" destId="{3B4B88C1-FC7C-47A1-8489-C1712B18BB52}" srcOrd="0" destOrd="0" presId="urn:microsoft.com/office/officeart/2005/8/layout/chevron2"/>
    <dgm:cxn modelId="{5A46EEC3-015F-4916-B55B-17DFC5A4CE11}" srcId="{00238845-0E66-4521-99A4-931F18ED7CB5}" destId="{1AC6828C-9063-4148-9EBC-59582BCD08CC}" srcOrd="1" destOrd="0" parTransId="{9281D2DB-0815-4F1B-AA9A-723E987FE000}" sibTransId="{F54789C3-E74C-4D6F-98A0-08B795E439DC}"/>
    <dgm:cxn modelId="{6FC3CAB8-D447-48BA-AAEF-714A3D9E348B}" srcId="{1AC6828C-9063-4148-9EBC-59582BCD08CC}" destId="{E3B5BD28-CEBA-4919-BDE1-28286194F019}" srcOrd="0" destOrd="0" parTransId="{1C4455B2-380B-48DE-8038-EBEB25507928}" sibTransId="{54CE2B6A-FD9F-4BFC-8716-FCDCA76D6DAD}"/>
    <dgm:cxn modelId="{425B601B-090F-4ECC-B0F0-F2674E912557}" type="presOf" srcId="{1AC6828C-9063-4148-9EBC-59582BCD08CC}" destId="{D230F298-9300-46A3-8AEF-15FFE1AA12DB}" srcOrd="0" destOrd="0" presId="urn:microsoft.com/office/officeart/2005/8/layout/chevron2"/>
    <dgm:cxn modelId="{2683BD61-2537-44D3-93E2-D7D73FFC9064}" srcId="{E0DC4D23-D3B7-4BE1-8667-7BD0F771523A}" destId="{837AE313-83E2-4BA0-A9C8-98DC2ED75DB3}" srcOrd="0" destOrd="0" parTransId="{1BE94A46-0A50-4A4A-A577-E1FE9218E2F8}" sibTransId="{35CB61F7-374E-4DB0-A360-36B205DDF2AE}"/>
    <dgm:cxn modelId="{FA762ED8-2884-490A-A7A8-C6BB867EB9D1}" srcId="{170B66E0-498F-421A-A5A3-D19A2F2DCB58}" destId="{755A8F72-5BCA-4E66-BE71-64F4C732B881}" srcOrd="0" destOrd="0" parTransId="{761D7559-6678-486F-9B10-7685D1819D01}" sibTransId="{BD294C9F-3E23-411D-8574-2B4982C48D85}"/>
    <dgm:cxn modelId="{922CDE12-578F-4FCF-8D82-50011FB797DE}" type="presOf" srcId="{170B66E0-498F-421A-A5A3-D19A2F2DCB58}" destId="{6659AD64-519B-4CB1-8EF0-1595FA87F804}" srcOrd="0" destOrd="0" presId="urn:microsoft.com/office/officeart/2005/8/layout/chevron2"/>
    <dgm:cxn modelId="{6AD756D4-FC95-4F4E-AED3-D3CF4BB0B10D}" srcId="{00238845-0E66-4521-99A4-931F18ED7CB5}" destId="{D0491E96-DBBD-40BB-AD31-3CD198C2AB92}" srcOrd="0" destOrd="0" parTransId="{445C0B4C-E255-444D-B47E-6B2EBD639F09}" sibTransId="{DDC2C109-FF0B-411A-BBC3-491952DDC5D5}"/>
    <dgm:cxn modelId="{4356B808-562D-4289-800E-1C982AF4044B}" type="presOf" srcId="{E7C178BE-41B0-496F-A25F-5FD5ECAA3AA3}" destId="{449C9C56-4D96-48F4-A314-92BB7BA8E2C4}" srcOrd="0" destOrd="0" presId="urn:microsoft.com/office/officeart/2005/8/layout/chevron2"/>
    <dgm:cxn modelId="{5CA05A4D-0909-48DA-A3B9-48E1A4A4E6B4}" srcId="{00238845-0E66-4521-99A4-931F18ED7CB5}" destId="{E0DC4D23-D3B7-4BE1-8667-7BD0F771523A}" srcOrd="3" destOrd="0" parTransId="{CF9BE7AB-B6E0-4E14-8567-807CE2F84329}" sibTransId="{360E545E-D668-403A-8CBC-24F8113D9938}"/>
    <dgm:cxn modelId="{BFE5997E-567B-4671-8A64-07DDC3ED1915}" type="presParOf" srcId="{06B844E8-9706-49BB-BDB7-01970436373C}" destId="{83C94636-D139-480C-B369-1FDC057F9C42}" srcOrd="0" destOrd="0" presId="urn:microsoft.com/office/officeart/2005/8/layout/chevron2"/>
    <dgm:cxn modelId="{30B8E612-BA5F-4C27-B50D-2B2D784F9520}" type="presParOf" srcId="{83C94636-D139-480C-B369-1FDC057F9C42}" destId="{661D663E-31A2-40AE-A61D-D5CF0D0829E6}" srcOrd="0" destOrd="0" presId="urn:microsoft.com/office/officeart/2005/8/layout/chevron2"/>
    <dgm:cxn modelId="{B6260FF8-0358-410C-853E-269393D63AFC}" type="presParOf" srcId="{83C94636-D139-480C-B369-1FDC057F9C42}" destId="{3B4B88C1-FC7C-47A1-8489-C1712B18BB52}" srcOrd="1" destOrd="0" presId="urn:microsoft.com/office/officeart/2005/8/layout/chevron2"/>
    <dgm:cxn modelId="{16EF4E86-DE76-4B86-9962-5156FDE781C4}" type="presParOf" srcId="{06B844E8-9706-49BB-BDB7-01970436373C}" destId="{7FDF0DC4-C338-480A-BAF0-FE9F3FB2DE41}" srcOrd="1" destOrd="0" presId="urn:microsoft.com/office/officeart/2005/8/layout/chevron2"/>
    <dgm:cxn modelId="{420937E9-5A52-4213-8999-C36111833D7E}" type="presParOf" srcId="{06B844E8-9706-49BB-BDB7-01970436373C}" destId="{82308DEA-912C-4BEF-896D-438B84F794C1}" srcOrd="2" destOrd="0" presId="urn:microsoft.com/office/officeart/2005/8/layout/chevron2"/>
    <dgm:cxn modelId="{D31F8E31-E057-44F8-A2ED-4E4EBBF7E303}" type="presParOf" srcId="{82308DEA-912C-4BEF-896D-438B84F794C1}" destId="{D230F298-9300-46A3-8AEF-15FFE1AA12DB}" srcOrd="0" destOrd="0" presId="urn:microsoft.com/office/officeart/2005/8/layout/chevron2"/>
    <dgm:cxn modelId="{CB77DF0D-C5F0-4E16-A811-234430049AA4}" type="presParOf" srcId="{82308DEA-912C-4BEF-896D-438B84F794C1}" destId="{AC206890-DAF7-4F29-9D0A-6FB8369ED968}" srcOrd="1" destOrd="0" presId="urn:microsoft.com/office/officeart/2005/8/layout/chevron2"/>
    <dgm:cxn modelId="{57DBC539-B6BE-403C-92A7-1C64703EDB33}" type="presParOf" srcId="{06B844E8-9706-49BB-BDB7-01970436373C}" destId="{50858AFD-39EE-41DD-94F2-DCBA3227BCCA}" srcOrd="3" destOrd="0" presId="urn:microsoft.com/office/officeart/2005/8/layout/chevron2"/>
    <dgm:cxn modelId="{861D3875-3BCF-447E-8235-16C57349FAF9}" type="presParOf" srcId="{06B844E8-9706-49BB-BDB7-01970436373C}" destId="{7F39A704-2B1E-44C7-9FA5-F5DC695ED857}" srcOrd="4" destOrd="0" presId="urn:microsoft.com/office/officeart/2005/8/layout/chevron2"/>
    <dgm:cxn modelId="{376535DF-4C6C-4869-B831-D3F39D45A1EB}" type="presParOf" srcId="{7F39A704-2B1E-44C7-9FA5-F5DC695ED857}" destId="{449C9C56-4D96-48F4-A314-92BB7BA8E2C4}" srcOrd="0" destOrd="0" presId="urn:microsoft.com/office/officeart/2005/8/layout/chevron2"/>
    <dgm:cxn modelId="{BDCBC04C-932C-4C72-A692-20EC70D60D83}" type="presParOf" srcId="{7F39A704-2B1E-44C7-9FA5-F5DC695ED857}" destId="{DF088E0C-C44C-4AAA-ACD2-A6FCCED16642}" srcOrd="1" destOrd="0" presId="urn:microsoft.com/office/officeart/2005/8/layout/chevron2"/>
    <dgm:cxn modelId="{465CE562-E5B2-4F90-AC49-A671EBD90433}" type="presParOf" srcId="{06B844E8-9706-49BB-BDB7-01970436373C}" destId="{E04BB644-5487-40C5-A585-CCB0DBD63003}" srcOrd="5" destOrd="0" presId="urn:microsoft.com/office/officeart/2005/8/layout/chevron2"/>
    <dgm:cxn modelId="{8C763C4F-9C1D-471D-BEBA-E8AAB53E2F86}" type="presParOf" srcId="{06B844E8-9706-49BB-BDB7-01970436373C}" destId="{490038CF-EE0E-4AC3-9521-70508ED86D0F}" srcOrd="6" destOrd="0" presId="urn:microsoft.com/office/officeart/2005/8/layout/chevron2"/>
    <dgm:cxn modelId="{30AA6786-8730-409A-92A2-88A0FFE87480}" type="presParOf" srcId="{490038CF-EE0E-4AC3-9521-70508ED86D0F}" destId="{0C2B6037-0815-461A-BE19-169C0A7248A5}" srcOrd="0" destOrd="0" presId="urn:microsoft.com/office/officeart/2005/8/layout/chevron2"/>
    <dgm:cxn modelId="{0980AB21-0274-48BF-91C2-568F2578384A}" type="presParOf" srcId="{490038CF-EE0E-4AC3-9521-70508ED86D0F}" destId="{E298A166-BEA9-46A0-821A-7647D91F1012}" srcOrd="1" destOrd="0" presId="urn:microsoft.com/office/officeart/2005/8/layout/chevron2"/>
    <dgm:cxn modelId="{439A2C44-8378-470C-822D-6A7FC685DA20}" type="presParOf" srcId="{06B844E8-9706-49BB-BDB7-01970436373C}" destId="{C20EAD2B-BBF2-424F-9C3D-462202C06F6D}" srcOrd="7" destOrd="0" presId="urn:microsoft.com/office/officeart/2005/8/layout/chevron2"/>
    <dgm:cxn modelId="{187298FF-CF3E-4AC4-B7F3-5894D2B982C0}" type="presParOf" srcId="{06B844E8-9706-49BB-BDB7-01970436373C}" destId="{010966BB-AF01-4AF5-9FFE-34ABDB9166C0}" srcOrd="8" destOrd="0" presId="urn:microsoft.com/office/officeart/2005/8/layout/chevron2"/>
    <dgm:cxn modelId="{6E73C3DA-32E4-404A-98FF-E0E0E25F43B6}" type="presParOf" srcId="{010966BB-AF01-4AF5-9FFE-34ABDB9166C0}" destId="{6659AD64-519B-4CB1-8EF0-1595FA87F804}" srcOrd="0" destOrd="0" presId="urn:microsoft.com/office/officeart/2005/8/layout/chevron2"/>
    <dgm:cxn modelId="{D3B93E88-EDDC-47EB-942A-D9DF460F8A3F}" type="presParOf" srcId="{010966BB-AF01-4AF5-9FFE-34ABDB9166C0}" destId="{119930BD-C0DE-48B0-B78C-E6D3140A23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1D663E-31A2-40AE-A61D-D5CF0D0829E6}">
      <dsp:nvSpPr>
        <dsp:cNvPr id="0" name=""/>
        <dsp:cNvSpPr/>
      </dsp:nvSpPr>
      <dsp:spPr>
        <a:xfrm rot="5400000">
          <a:off x="-151043" y="155618"/>
          <a:ext cx="1006954" cy="70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5400000">
        <a:off x="-151043" y="155618"/>
        <a:ext cx="1006954" cy="704867"/>
      </dsp:txXfrm>
    </dsp:sp>
    <dsp:sp modelId="{3B4B88C1-FC7C-47A1-8489-C1712B18BB52}">
      <dsp:nvSpPr>
        <dsp:cNvPr id="0" name=""/>
        <dsp:cNvSpPr/>
      </dsp:nvSpPr>
      <dsp:spPr>
        <a:xfrm rot="5400000">
          <a:off x="3382759" y="-2673317"/>
          <a:ext cx="654520" cy="6010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Отсутствие в семье режима, совпадающего с режимом детского сада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82759" y="-2673317"/>
        <a:ext cx="654520" cy="6010304"/>
      </dsp:txXfrm>
    </dsp:sp>
    <dsp:sp modelId="{D230F298-9300-46A3-8AEF-15FFE1AA12DB}">
      <dsp:nvSpPr>
        <dsp:cNvPr id="0" name=""/>
        <dsp:cNvSpPr/>
      </dsp:nvSpPr>
      <dsp:spPr>
        <a:xfrm rot="5400000">
          <a:off x="-151043" y="1044592"/>
          <a:ext cx="1006954" cy="70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5400000">
        <a:off x="-151043" y="1044592"/>
        <a:ext cx="1006954" cy="704867"/>
      </dsp:txXfrm>
    </dsp:sp>
    <dsp:sp modelId="{AC206890-DAF7-4F29-9D0A-6FB8369ED968}">
      <dsp:nvSpPr>
        <dsp:cNvPr id="0" name=""/>
        <dsp:cNvSpPr/>
      </dsp:nvSpPr>
      <dsp:spPr>
        <a:xfrm rot="5400000">
          <a:off x="3382759" y="-1784343"/>
          <a:ext cx="654520" cy="6010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Наличие  у ребенка своеобразных привычек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82759" y="-1784343"/>
        <a:ext cx="654520" cy="6010304"/>
      </dsp:txXfrm>
    </dsp:sp>
    <dsp:sp modelId="{449C9C56-4D96-48F4-A314-92BB7BA8E2C4}">
      <dsp:nvSpPr>
        <dsp:cNvPr id="0" name=""/>
        <dsp:cNvSpPr/>
      </dsp:nvSpPr>
      <dsp:spPr>
        <a:xfrm rot="5400000">
          <a:off x="-151043" y="1933566"/>
          <a:ext cx="1006954" cy="70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5400000">
        <a:off x="-151043" y="1933566"/>
        <a:ext cx="1006954" cy="704867"/>
      </dsp:txXfrm>
    </dsp:sp>
    <dsp:sp modelId="{DF088E0C-C44C-4AAA-ACD2-A6FCCED16642}">
      <dsp:nvSpPr>
        <dsp:cNvPr id="0" name=""/>
        <dsp:cNvSpPr/>
      </dsp:nvSpPr>
      <dsp:spPr>
        <a:xfrm rot="5400000">
          <a:off x="3382759" y="-895369"/>
          <a:ext cx="654520" cy="6010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Неумение занять себя игрушкой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82759" y="-895369"/>
        <a:ext cx="654520" cy="6010304"/>
      </dsp:txXfrm>
    </dsp:sp>
    <dsp:sp modelId="{0C2B6037-0815-461A-BE19-169C0A7248A5}">
      <dsp:nvSpPr>
        <dsp:cNvPr id="0" name=""/>
        <dsp:cNvSpPr/>
      </dsp:nvSpPr>
      <dsp:spPr>
        <a:xfrm rot="5400000">
          <a:off x="-151043" y="2822540"/>
          <a:ext cx="1006954" cy="70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5400000">
        <a:off x="-151043" y="2822540"/>
        <a:ext cx="1006954" cy="704867"/>
      </dsp:txXfrm>
    </dsp:sp>
    <dsp:sp modelId="{E298A166-BEA9-46A0-821A-7647D91F1012}">
      <dsp:nvSpPr>
        <dsp:cNvPr id="0" name=""/>
        <dsp:cNvSpPr/>
      </dsp:nvSpPr>
      <dsp:spPr>
        <a:xfrm rot="5400000">
          <a:off x="3382759" y="-6395"/>
          <a:ext cx="654520" cy="6010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Несформированность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элементарных культурно-гигиенических навыков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82759" y="-6395"/>
        <a:ext cx="654520" cy="6010304"/>
      </dsp:txXfrm>
    </dsp:sp>
    <dsp:sp modelId="{6659AD64-519B-4CB1-8EF0-1595FA87F804}">
      <dsp:nvSpPr>
        <dsp:cNvPr id="0" name=""/>
        <dsp:cNvSpPr/>
      </dsp:nvSpPr>
      <dsp:spPr>
        <a:xfrm rot="5400000">
          <a:off x="-151043" y="3711514"/>
          <a:ext cx="1006954" cy="70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5400000">
        <a:off x="-151043" y="3711514"/>
        <a:ext cx="1006954" cy="704867"/>
      </dsp:txXfrm>
    </dsp:sp>
    <dsp:sp modelId="{119930BD-C0DE-48B0-B78C-E6D3140A23EB}">
      <dsp:nvSpPr>
        <dsp:cNvPr id="0" name=""/>
        <dsp:cNvSpPr/>
      </dsp:nvSpPr>
      <dsp:spPr>
        <a:xfrm rot="5400000">
          <a:off x="3382759" y="882579"/>
          <a:ext cx="654520" cy="6010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Отсутствие опыта общения с незнакомыми людьми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82759" y="882579"/>
        <a:ext cx="654520" cy="601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A136A-22C2-468B-A4A9-CC88044FA4B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4737-AA79-447D-8E22-7D1E522B6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22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64737-AA79-447D-8E22-7D1E522B6F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64737-AA79-447D-8E22-7D1E522B6F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64737-AA79-447D-8E22-7D1E522B6F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286776" cy="157163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/>
              </a:rPr>
              <a:t>Муниципальное 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дошкольное образовательное</a:t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dirty="0" smtClean="0">
                <a:solidFill>
                  <a:schemeClr val="bg1"/>
                </a:solidFill>
                <a:effectLst/>
              </a:rPr>
              <a:t> учреждение детский сад 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№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14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города  Крымска</a:t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dirty="0" smtClean="0">
                <a:solidFill>
                  <a:schemeClr val="bg1"/>
                </a:solidFill>
                <a:effectLst/>
              </a:rPr>
              <a:t> муниципального образования Крымский район</a:t>
            </a:r>
            <a:endParaRPr lang="ru-RU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1714488"/>
            <a:ext cx="5143536" cy="2000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Адаптация ребенка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 условиям детского сада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(рекомендации для родителей)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4293096"/>
            <a:ext cx="5868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  средней группы  Голдина А.Ю.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</a:t>
            </a:r>
          </a:p>
          <a:p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61436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2014 </a:t>
            </a:r>
            <a:r>
              <a:rPr lang="ru-RU" dirty="0" smtClean="0">
                <a:solidFill>
                  <a:schemeClr val="bg1"/>
                </a:solidFill>
              </a:rPr>
              <a:t>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C:\Users\Ольга\Documents\21д-с\фото-21\SANY0184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4009434"/>
            <a:ext cx="2357454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56365" y="3244334"/>
            <a:ext cx="323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«доброта» и ее роль в жизни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8"/>
            <a:ext cx="77153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Одевайте ребенка в сад опрятно, в соответствии с температурой воздуха в группе.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Эмоционально поддерживайте малыша: чаще обнимайте, поглаживайте, называйте ласковыми именами.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Будьте терпимее к капризам.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наказывайте, «не пугайте» детским садом, забирайте вовремя.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ребенок привыкнет к новым условиям, не принимайте его слез при расставании всерьез – это может быть вызвано просто плохим настроением.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85729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взрослых</a:t>
            </a:r>
            <a:br>
              <a:rPr lang="ru-RU" sz="3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период адаптации</a:t>
            </a:r>
            <a:endParaRPr lang="ru-RU" sz="32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1000" y="142853"/>
            <a:ext cx="8334404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Маленькие советы родителям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977214" cy="42957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Ольга\Documents\фото-21 О.Д\разное+ открыт д.-с\SANY000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1" y="1428736"/>
            <a:ext cx="6286542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1571588"/>
            <a:ext cx="4786346" cy="5286412"/>
          </a:xfrm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Вы ругаете ребёнка, не употребляйте выражений "Ты всегда…", "Ты вообще…" Ваш ребёнок вообще и всегда хороший, он лишь сегодня сделал что-то не так. Об этом и нужно говорить.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спорах с ребенком иногда уступайте, чтобы им не казалось, будто они вечно не правы. Этим Вы и детей научите уступать, признавать ошибки и поражения.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Как бы Вы ни устали, постарайтесь поменьше жаловаться детям. Жалуясь, Вы учите их жаловаться, а не жалеть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30" y="14285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Проснувшись утром, говорите малышу: "Доброе утро!" И не ждите  ответа. Начните день с улыбки, бодро, а не с замечаний и ссор.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785794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расставайтесь с ребёнком в ссоре. Сначала помиритесь с ним, а потом идите по своим делам.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лнце 19"/>
          <p:cNvSpPr/>
          <p:nvPr/>
        </p:nvSpPr>
        <p:spPr>
          <a:xfrm>
            <a:off x="285720" y="214290"/>
            <a:ext cx="771556" cy="7143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500034" y="1571612"/>
            <a:ext cx="500066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8215338" y="1357298"/>
            <a:ext cx="642942" cy="642942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571472" y="3429000"/>
            <a:ext cx="500066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714348" y="4929198"/>
            <a:ext cx="428628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Содержимое 25" descr="C:\Users\Ольга\Documents\фото\SANY025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6446" y="2832633"/>
            <a:ext cx="3143272" cy="17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86182" y="0"/>
            <a:ext cx="500066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не хозяева жизни своих детей, мы не можем знать их судьбы. Мы даже не можем до конца знать, что хорошо, а что плохо для их будущего. Поэтому будьте осторожны во всех решениях, которые могут повлиять на жизненный путь ребёнка.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Бывает так: папа утром уходит - сын ещё спит, приходит - сын уже спит. А в воскресенье - на рыбалку. Но хотя бы после рыбалки спросите сына: "Как дела?"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папа приходит домой раньше мамы, он может предложить детям: "Давайте наведём в доме порядок. Мама придёт и удивится: "Кто это всё убрал?" А мы скажем: "Не знаем, наверное, это гномики".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Старайтесь, чтобы ребёнок был привязан к дому, к тем стенам, в которых живёт семья. Возвращаясь домой, не забывайте сказать: "А всё-таки, как хорошо у нас дома!"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попрекайте ребёнка ни возрастом: "Ты уже большой…", "А ещё мальчик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..».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4000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Помните, у маленьких детей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не развито чувство юмора.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пошутили, а ребёнок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обиделся.   Чувство юмора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придёт со временем.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0" y="0"/>
            <a:ext cx="428596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6786578" y="1571612"/>
            <a:ext cx="357190" cy="2857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5715008" y="2786058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5357818" y="4071942"/>
            <a:ext cx="357190" cy="2857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8001024" y="5715016"/>
            <a:ext cx="357190" cy="2857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Users\Ольга\Desktop\фото-реж моменты\SANY0258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2482359"/>
            <a:ext cx="3500462" cy="196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2853"/>
            <a:ext cx="854871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Правила общения с ребёнком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714356"/>
            <a:ext cx="5857916" cy="5643602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ЛЕКСИКЕ ПО ВОЗМОЖНОСТИ ИЗБЕГАЙТЕ УПОТРЕБЛЕНИЯ: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Всех частиц не- ; приказных фраз; повелительного наклонения; глаголов "должен", "обязан", "нужно"; местоимений я, ты. 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НАДО: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вставать на сторону людей, обвиняющих Вашего ребенка публично (лучше без посторонних, спокойно, с глубоким пониманием ребенка обсудить возникшую проблему и помочь ее решить); хвалить в присутствии ребенка других и ставить кого-либо в пример.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Телевизор, видео – не нянька, т.е. нужно вместе с Вашим ребенком смотреть передачи, это способствует снятию напряжения, волнения, восстанавливает и улучшает эмоциональный контакт с ребёнком, дает возможность корригировать восприятие услышанного.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Вас ребенку необходимо как можно больше тактильных контактов: обнять, погладить, приласкать. </a:t>
            </a:r>
          </a:p>
          <a:p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290" y="142873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ТЕРПЕНИЕ, ТЕРПИМОСТЬ и всегда – ЛЮБОВЬ!!!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28674" name="Picture 2" descr="C:\Users\1\Desktop\фото д т\iloveyou-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928934"/>
            <a:ext cx="3143240" cy="3214710"/>
          </a:xfrm>
          <a:prstGeom prst="rect">
            <a:avLst/>
          </a:prstGeom>
          <a:noFill/>
        </p:spPr>
      </p:pic>
      <p:pic>
        <p:nvPicPr>
          <p:cNvPr id="28675" name="Picture 3" descr="C:\Users\1\Desktop\фото д т\gi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-214338"/>
            <a:ext cx="1844675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Правила общения с ребёнком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5334008" cy="507209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СТАРАЙТЕСЬ: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lvl="0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говорить с иронией и насмешкой; не делать постоянных замечаний, особенно мелочных;</a:t>
            </a:r>
          </a:p>
          <a:p>
            <a:pPr lvl="0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ругаться и не кричать на ребенка; не давать ребенку чувствовать себя плохим;</a:t>
            </a:r>
          </a:p>
          <a:p>
            <a:pPr lvl="0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всегда быть с ребенком вежливым, теплым; не торопить и не подгонять ребенка;</a:t>
            </a:r>
          </a:p>
          <a:p>
            <a:pPr lvl="0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можно чаще высказывать одобрение, похвалу, эмоциональное приятие вашего ребенка, и не за что-то, а только потому, что это ваш ребенок, несмотря на все проблемы; как можно чаще подтверждать, демонстрировать свою любовь к нему: ведь это ВАШ ребенок;</a:t>
            </a:r>
          </a:p>
          <a:p>
            <a:pPr lvl="0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говорить ребенку, что вы его не любите или обиделись на него;</a:t>
            </a:r>
          </a:p>
          <a:p>
            <a:endParaRPr lang="ru-RU" dirty="0"/>
          </a:p>
        </p:txBody>
      </p:sp>
      <p:pic>
        <p:nvPicPr>
          <p:cNvPr id="4" name="Picture 3" descr="C:\Users\1\Desktop\фото д т\gi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325" y="-214338"/>
            <a:ext cx="1844675" cy="1676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290" y="1428736"/>
            <a:ext cx="3214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3200" b="1" dirty="0" smtClean="0">
                <a:solidFill>
                  <a:schemeClr val="bg1"/>
                </a:solidFill>
              </a:rPr>
              <a:t>ТЕРПЕНИЕ, ТЕРПИМОСТЬ и всегда – ЛЮБОВЬ!!!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Ольга\Desktop\фото-реж моменты\SANY0251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8" y="3904203"/>
            <a:ext cx="3143272" cy="17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119958" cy="101439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857628"/>
            <a:ext cx="7977214" cy="2786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Адаптация ребенка в детском саду – это адаптация  в первую очередь семьи. Прислушайтесь  к советам работников детского сада, охраняйте нервную систему  ребенка, окружайте его любовью. Только при таких условиях  адаптация ребенка  пройдет быстрее и легче.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9" name="Picture 3" descr="C:\Users\1\Desktop\фото д т\d0a5f3eeab7b23f2d7e70ae878e932f1thumb640x4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57356" y="924040"/>
            <a:ext cx="5357849" cy="30096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548718" cy="3867166"/>
          </a:xfrm>
        </p:spPr>
        <p:txBody>
          <a:bodyPr>
            <a:normAutofit/>
          </a:bodyPr>
          <a:lstStyle/>
          <a:p>
            <a:pPr marL="512064" indent="-457200">
              <a:buAutoNum type="arabicPeriod"/>
            </a:pP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Баданина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Л.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Организация адаптации родителей  к детскому саду  //Дошкольное воспитание 2007г. - №5</a:t>
            </a:r>
          </a:p>
          <a:p>
            <a:pPr marL="512064" indent="-457200">
              <a:buAutoNum type="arabicPeriod"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Заводчикова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О.Г. Адаптация  ребенка в детском саду _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М.:Просвещение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2007г.</a:t>
            </a:r>
          </a:p>
          <a:p>
            <a:pPr marL="512064" indent="-457200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Теплюн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С. 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«Улыбка малыша  в период адаптации и дошкольное воспитание – 2006г. -№4.</a:t>
            </a:r>
          </a:p>
          <a:p>
            <a:pPr marL="512064" indent="-457200">
              <a:buAutoNum type="arabicPeriod"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Белкина А.В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Адаптация детей раннего возраста к условиям ДОУ.</a:t>
            </a:r>
          </a:p>
          <a:p>
            <a:pPr marL="512064" indent="-457200">
              <a:buAutoNum type="arabicPeriod"/>
            </a:pPr>
            <a:endParaRPr lang="ru-RU" dirty="0" smtClean="0"/>
          </a:p>
          <a:p>
            <a:pPr marL="512064" indent="-457200">
              <a:buAutoNum type="arabicPeriod"/>
            </a:pPr>
            <a:endParaRPr lang="ru-RU" dirty="0" smtClean="0"/>
          </a:p>
          <a:p>
            <a:pPr marL="512064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2853"/>
            <a:ext cx="8548718" cy="1000132"/>
          </a:xfrm>
        </p:spPr>
        <p:txBody>
          <a:bodyPr>
            <a:noAutofit/>
          </a:bodyPr>
          <a:lstStyle/>
          <a:p>
            <a:pPr algn="ctr"/>
            <a:r>
              <a:rPr lang="ru-RU" sz="5400" i="1" u="sng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gsanaUPC" pitchFamily="18" charset="-34"/>
              </a:rPr>
              <a:t>Адаптация</a:t>
            </a:r>
            <a:endParaRPr lang="ru-RU" sz="5400" i="1" u="sng" spc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gsanaUPC" pitchFamily="18" charset="-34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285720" y="2857496"/>
            <a:ext cx="4857784" cy="3667848"/>
          </a:xfrm>
        </p:spPr>
        <p:txBody>
          <a:bodyPr>
            <a:noAutofit/>
          </a:bodyPr>
          <a:lstStyle/>
          <a:p>
            <a:pPr lvl="0"/>
            <a:r>
              <a:rPr lang="ru-RU" i="1" dirty="0" smtClean="0">
                <a:solidFill>
                  <a:schemeClr val="bg1"/>
                </a:solidFill>
              </a:rPr>
              <a:t>- четкий режим дня; 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- отсутствие родных рядом; 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- постоянный контакт со сверстниками; 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 - необходимость слушаться и подчиняться незнакомому до этого человеку; 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- резкое уменьшение персонального внимания.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1142984"/>
            <a:ext cx="8715436" cy="19979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Адаптация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i="1" dirty="0" smtClean="0">
                <a:solidFill>
                  <a:schemeClr val="bg1"/>
                </a:solidFill>
              </a:rPr>
              <a:t>это приспособление организма к изменяющимся внешним условиям. </a:t>
            </a:r>
          </a:p>
          <a:p>
            <a:pPr>
              <a:buNone/>
            </a:pPr>
            <a:endParaRPr lang="ru-RU" sz="20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 В привычную, сложившуюся жизнь ребенка буквально врываются следующие изменения: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Ольга\Documents\21д-с\фото-21\SANY0015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6314" y="3234089"/>
            <a:ext cx="4000528" cy="22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тяжелой адаптации к условиям дошкольного учреждения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28662" y="1928802"/>
          <a:ext cx="671517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314318"/>
            <a:ext cx="621510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 родителей, которые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затрудняют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адаптацию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нельзя делать ни в коем случае: </a:t>
            </a: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наказывать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сердиться на малыша за то, что он плачет при расставании или дома при упоминании необходимости идти в сад! Помните, он имеет право на такую реакцию. Строгое напоминание о том, что «он обещал не плакать», – тоже абсолютно не эффективно. Дети этого возраста еще не умеют «держать слово». Лучше еще раз напомните, что вы обязательно придете. </a:t>
            </a: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пугать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детским садом («Вот будешь себя плохо вести, опять в детский сад пойдешь!»). Место, которым пугают, никогда не станет ни любимым, ни безопасным. </a:t>
            </a:r>
          </a:p>
        </p:txBody>
      </p:sp>
      <p:pic>
        <p:nvPicPr>
          <p:cNvPr id="4" name="Рисунок 3" descr="C:\Users\Ольга\Documents\фото\Фото-сын\разн\SDC10699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15140" y="553107"/>
            <a:ext cx="2100263" cy="11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1571612"/>
            <a:ext cx="65008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плохо отзываться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воспитателях и саде при ребенке. Это может навести малыша на мысль, что сад – это нехорошее место и его окружают плохие люди. Тогда тревога не пройдет вообще.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обманывать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ребенка, говоря, что вы придете очень скоро, если малышу, например, предстоит оставаться в садике полдня или даже полный день. Пусть лучше он знает, что мама придет не скоро, чем будет ждать ее целый день и может потерять доверие к самому близкому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человеку.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0004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 родителей, которые 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затрудняют адаптацию ребенка </a:t>
            </a:r>
          </a:p>
        </p:txBody>
      </p:sp>
      <p:pic>
        <p:nvPicPr>
          <p:cNvPr id="13" name="Picture 3" descr="C:\Users\1\Desktop\фото д т\0000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43702" y="1577390"/>
            <a:ext cx="2143140" cy="1202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786478" cy="10715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подготовить ребенка к поступлению в детский сад?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35719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Детям, имеющим навыки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самостоятельности. Это одевание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(хотя бы в небольшом объеме),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«горшечный» этикет,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самостоятельное принятие пищи.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ребенок это все умеет, он не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тратит силы на то, что бы срочно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этому учиться, а пользуется уже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сложившимися навыками.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месяц до посещения сада родители должны начать  приводить домашний  режим ребенка в садовский, какой его ждет в детском саду.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428736"/>
            <a:ext cx="3714776" cy="500066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того, что бы  легко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встават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утром, лучше  лечь не позже 20.30.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Детям чей рацион приближен к садовскому: если ребенок видит более или менее привычную пищу, он быстрее начинает кушать в саду, а еда и питье залог более уравновешенного состояния. Основа рациона составляют: каши, творожные запеканки и омлет, различные котлеты                ( мясные, куриные, рыбные), тушеные овощи и  супы.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Ольга\Desktop\фото-реж моменты\SANY0269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9355" y="21429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6648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Как успешно пройти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период адаптации ребенка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 детскому саду.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501122" cy="4500594"/>
          </a:xfrm>
        </p:spPr>
        <p:txBody>
          <a:bodyPr>
            <a:normAutofit fontScale="32500" lnSpcReduction="20000"/>
          </a:bodyPr>
          <a:lstStyle/>
          <a:p>
            <a:pPr lvl="0"/>
            <a:endParaRPr lang="ru-RU" i="1" dirty="0" smtClean="0"/>
          </a:p>
          <a:p>
            <a:pPr lvl="0">
              <a:buNone/>
            </a:pPr>
            <a:r>
              <a:rPr lang="ru-RU" sz="6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Прежде всего вы сами должны быть психологически готовы к расставанию, успокойтесь  и не нервничайте.</a:t>
            </a:r>
          </a:p>
          <a:p>
            <a:pPr lvl="0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Привести домашний режим в соответствие с режимом дня группы детского сада, в которую будет ходить ребенок. </a:t>
            </a:r>
          </a:p>
          <a:p>
            <a:pPr lvl="0">
              <a:buNone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Познакомиться с меню детского сада и ввести в рацион питания малыша новые для него блюда. </a:t>
            </a:r>
          </a:p>
          <a:p>
            <a:pPr lvl="0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Обучайте ребенка дома всем необходимым навыкам самообслуживания: умываться, вытирать руки; одеваться и раздеваться; самостоятельно кушать, пользуясь во время еды ложкой; проситься на горшок.</a:t>
            </a:r>
          </a:p>
        </p:txBody>
      </p:sp>
      <p:pic>
        <p:nvPicPr>
          <p:cNvPr id="5" name="Рисунок 4" descr="C:\Users\Ольга\Desktop\фото-реж моменты\SANY0255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72198" y="241079"/>
            <a:ext cx="2786082" cy="20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6586526" cy="1143008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effectLst/>
                <a:latin typeface="Times New Roman" pitchFamily="18" charset="0"/>
                <a:cs typeface="Times New Roman" pitchFamily="18" charset="0"/>
              </a:rPr>
              <a:t>Как успешно пройти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effectLst/>
                <a:latin typeface="Times New Roman" pitchFamily="18" charset="0"/>
                <a:cs typeface="Times New Roman" pitchFamily="18" charset="0"/>
              </a:rPr>
              <a:t>период адаптации ребенка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effectLst/>
                <a:latin typeface="Times New Roman" pitchFamily="18" charset="0"/>
                <a:cs typeface="Times New Roman" pitchFamily="18" charset="0"/>
              </a:rPr>
              <a:t>к детскому саду.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429684" cy="485775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Расширяйте "социальный горизонт" ребенка, пусть он привыкает общаться со сверстниками на детских игровых площадках, ходить в гости к товарищам, оставаться ночевать у бабушки, гулять по городу и т.д. Имея такой опыт, ребенок не будет бояться общаться со сверстниками и взрослыми. 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 сформировать у ребенка положительную установку, желание идти в детский сад. Малышу нужна эмоциональная поддержка со стороны родителей: чаще говорите, ребенку, что Вы его любите, обнимайте, берите на руки. Избегайте обсуждения при ребенке волнующих Вас проблем, связанных с детским садом. 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первый день лучше прийти на прогулку, так как на прогулке (в игре) малышу проще найти себе друзей, познакомиться с воспитателем. В детский сад можно брать с собой любимую игрушку. 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Планируйте свое время так, чтобы в первый месяц посещения ребенком детского сада у Вас была возможность не оставлять его на целый день. Первые недели посещения детского сада должны быть ограничены от1,5- 2 часами, позже можно оставить малыша до обеда, в конце месяца приводить малыша на целый день.  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Рисунок 4" descr="C:\Users\Ольга\Documents\фото-21 О.Д\разное+ открыт д.-с\SANY0015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82200"/>
            <a:ext cx="2428892" cy="136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56365" y="3244334"/>
            <a:ext cx="323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«доброта» и ее роль в жизни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esktop\фото д т\джд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14884"/>
            <a:ext cx="1785950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7494"/>
            <a:ext cx="8501122" cy="1018366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effectLst/>
                <a:latin typeface="Times New Roman" pitchFamily="18" charset="0"/>
                <a:cs typeface="Times New Roman" pitchFamily="18" charset="0"/>
              </a:rPr>
              <a:t>Правила поведения взрослых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effectLst/>
                <a:latin typeface="Times New Roman" pitchFamily="18" charset="0"/>
                <a:cs typeface="Times New Roman" pitchFamily="18" charset="0"/>
              </a:rPr>
              <a:t> в период адаптации</a:t>
            </a: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42928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присутствии ребенка избегайте критических замечаний в адрес детского сада и его сотрудников.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Старайтесь не нервничать, не показывать свою тревогу.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выходные дни не меняйте резко режим дня ребенка.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 обращайте внимание на отклонения в поведении и здоровье малыша.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отучайте от вредных привычек   в период адаптации.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Создайте спокойную,   бесконфликтную                обстановку в семье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1498</Words>
  <Application>Microsoft Office PowerPoint</Application>
  <PresentationFormat>Экран (4:3)</PresentationFormat>
  <Paragraphs>127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Муниципальное   дошкольное образовательное  учреждение детский сад  №14  города  Крымска  муниципального образования Крымский район</vt:lpstr>
      <vt:lpstr>Адаптация</vt:lpstr>
      <vt:lpstr>Причины тяжелой адаптации к условиям дошкольного учреждения</vt:lpstr>
      <vt:lpstr>Слайд 4</vt:lpstr>
      <vt:lpstr>Слайд 5</vt:lpstr>
      <vt:lpstr>Как подготовить ребенка к поступлению в детский сад?</vt:lpstr>
      <vt:lpstr>Как успешно пройти  период адаптации ребенка  к детскому саду. </vt:lpstr>
      <vt:lpstr>Как успешно пройти  период адаптации ребенка  к детскому саду.</vt:lpstr>
      <vt:lpstr>Правила поведения взрослых  в период адаптации </vt:lpstr>
      <vt:lpstr>Слайд 10</vt:lpstr>
      <vt:lpstr>Маленькие советы родителям</vt:lpstr>
      <vt:lpstr>Слайд 12</vt:lpstr>
      <vt:lpstr>Слайд 13</vt:lpstr>
      <vt:lpstr>Правила общения с ребёнком </vt:lpstr>
      <vt:lpstr>Правила общения с ребёнком</vt:lpstr>
      <vt:lpstr>Уважаемые родители! 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Nero</dc:creator>
  <cp:lastModifiedBy>Лебедь</cp:lastModifiedBy>
  <cp:revision>141</cp:revision>
  <dcterms:created xsi:type="dcterms:W3CDTF">2012-07-14T17:16:33Z</dcterms:created>
  <dcterms:modified xsi:type="dcterms:W3CDTF">2015-10-25T11:52:14Z</dcterms:modified>
</cp:coreProperties>
</file>