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85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algn="ctr">
              <a:lnSpc>
                <a:spcPct val="150000"/>
              </a:lnSpc>
              <a:defRPr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ru-RU" sz="2400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</a:t>
            </a:r>
            <a:r>
              <a:rPr lang="ru-RU" sz="2400" baseline="0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</a:t>
            </a:r>
            <a:r>
              <a:rPr lang="ru-RU" sz="2400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трахов</a:t>
            </a:r>
            <a:r>
              <a:rPr lang="ru-RU" sz="2400" baseline="0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методике «Страхи в домиках»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7450618912713403"/>
          <c:y val="4.2498624650808541E-3"/>
        </c:manualLayout>
      </c:layout>
      <c:overlay val="0"/>
      <c:spPr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34992836444098802"/>
          <c:y val="0.24305030364765362"/>
          <c:w val="0.45003633226402256"/>
          <c:h val="0.652749260212688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Страхи</c:v>
                </c:pt>
              </c:strCache>
            </c:strRef>
          </c:tx>
          <c:dLbls>
            <c:dLbl>
              <c:idx val="0"/>
              <c:layout>
                <c:manualLayout>
                  <c:x val="-0.13674568566455578"/>
                  <c:y val="0.201176944194955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  <a:r>
                      <a:rPr lang="en-US" dirty="0" smtClean="0"/>
                      <a:t>%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962802744139541"/>
                  <c:y val="-0.196653015796102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</a:t>
                    </a:r>
                    <a:r>
                      <a:rPr lang="en-US" dirty="0" smtClean="0"/>
                      <a:t>%</a:t>
                    </a:r>
                    <a:r>
                      <a:rPr lang="ru-RU" baseline="0" dirty="0" smtClean="0"/>
                      <a:t> 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среднее - 10 чел</c:v>
                </c:pt>
                <c:pt idx="1">
                  <c:v>большое - 40 чел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4697441025071289E-2"/>
          <c:y val="0.66402996721917107"/>
          <c:w val="0.33432928748657559"/>
          <c:h val="0.23188052733096595"/>
        </c:manualLayout>
      </c:layout>
      <c:overlay val="0"/>
      <c:txPr>
        <a:bodyPr/>
        <a:lstStyle/>
        <a:p>
          <a:pPr>
            <a:defRPr sz="20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577746949702631"/>
          <c:y val="1.2112311626789331E-2"/>
          <c:w val="0.4559521743826368"/>
          <c:h val="0.95718233398882879"/>
        </c:manualLayout>
      </c:layout>
      <c:bar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24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Страшные сны</c:v>
                </c:pt>
                <c:pt idx="1">
                  <c:v>Умереть, смерть родителей, огонь, пожар</c:v>
                </c:pt>
                <c:pt idx="2">
                  <c:v>Война</c:v>
                </c:pt>
                <c:pt idx="3">
                  <c:v>Страх животных</c:v>
                </c:pt>
                <c:pt idx="4">
                  <c:v>Сказ. персонажи, темнота, перед тем как заснуть</c:v>
                </c:pt>
                <c:pt idx="5">
                  <c:v>Нападение, социальные страхи</c:v>
                </c:pt>
                <c:pt idx="6">
                  <c:v>Одиночество, медицинские страхи</c:v>
                </c:pt>
                <c:pt idx="7">
                  <c:v>Соц.-опосред., пространнственные страхи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1</c:v>
                </c:pt>
                <c:pt idx="1">
                  <c:v>0.96</c:v>
                </c:pt>
                <c:pt idx="2">
                  <c:v>0.86</c:v>
                </c:pt>
                <c:pt idx="3">
                  <c:v>0.8</c:v>
                </c:pt>
                <c:pt idx="4">
                  <c:v>0.76</c:v>
                </c:pt>
                <c:pt idx="5">
                  <c:v>0.6</c:v>
                </c:pt>
                <c:pt idx="6">
                  <c:v>0.56000000000000005</c:v>
                </c:pt>
                <c:pt idx="7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814336"/>
        <c:axId val="133112192"/>
      </c:barChart>
      <c:catAx>
        <c:axId val="132814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3112192"/>
        <c:crosses val="autoZero"/>
        <c:auto val="1"/>
        <c:lblAlgn val="ctr"/>
        <c:lblOffset val="100"/>
        <c:noMultiLvlLbl val="0"/>
      </c:catAx>
      <c:valAx>
        <c:axId val="133112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281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Лист1!$A$1:$A$7</c:f>
              <c:strCache>
                <c:ptCount val="7"/>
                <c:pt idx="0">
                  <c:v>Агрессия</c:v>
                </c:pt>
                <c:pt idx="1">
                  <c:v>Импульсивность</c:v>
                </c:pt>
                <c:pt idx="2">
                  <c:v>Эгоцентризм</c:v>
                </c:pt>
                <c:pt idx="3">
                  <c:v>Стремление к домашней защите</c:v>
                </c:pt>
                <c:pt idx="4">
                  <c:v>Неуверенность, зависимость</c:v>
                </c:pt>
                <c:pt idx="5">
                  <c:v>тревога</c:v>
                </c:pt>
                <c:pt idx="6">
                  <c:v>Интровертированность</c:v>
                </c:pt>
              </c:strCache>
            </c:strRef>
          </c:cat>
          <c:val>
            <c:numRef>
              <c:f>Лист1!$B$1:$B$7</c:f>
              <c:numCache>
                <c:formatCode>0%</c:formatCode>
                <c:ptCount val="7"/>
                <c:pt idx="0">
                  <c:v>0.9</c:v>
                </c:pt>
                <c:pt idx="1">
                  <c:v>0.6</c:v>
                </c:pt>
                <c:pt idx="2">
                  <c:v>0.5</c:v>
                </c:pt>
                <c:pt idx="3">
                  <c:v>0.9</c:v>
                </c:pt>
                <c:pt idx="4">
                  <c:v>0.4</c:v>
                </c:pt>
                <c:pt idx="5">
                  <c:v>0.3</c:v>
                </c:pt>
                <c:pt idx="6">
                  <c:v>0.3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169536"/>
        <c:axId val="133172224"/>
      </c:barChart>
      <c:catAx>
        <c:axId val="133169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3172224"/>
        <c:crosses val="autoZero"/>
        <c:auto val="1"/>
        <c:lblAlgn val="ctr"/>
        <c:lblOffset val="100"/>
        <c:noMultiLvlLbl val="0"/>
      </c:catAx>
      <c:valAx>
        <c:axId val="1331722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316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88176831576159"/>
          <c:y val="2.4250777691367627E-2"/>
          <c:w val="0.58589723552373651"/>
          <c:h val="0.8877813923452949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Лист1!$A$1:$A$5</c:f>
              <c:strCache>
                <c:ptCount val="5"/>
                <c:pt idx="0">
                  <c:v> страшные сны</c:v>
                </c:pt>
                <c:pt idx="1">
                  <c:v>умереть</c:v>
                </c:pt>
                <c:pt idx="2">
                  <c:v>огонь, пожар</c:v>
                </c:pt>
                <c:pt idx="3">
                  <c:v>смерть родителей</c:v>
                </c:pt>
                <c:pt idx="4">
                  <c:v>сказочные персонажи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0.56000000000000005</c:v>
                </c:pt>
                <c:pt idx="1">
                  <c:v>0.3</c:v>
                </c:pt>
                <c:pt idx="2">
                  <c:v>0.36</c:v>
                </c:pt>
                <c:pt idx="3">
                  <c:v>0.46</c:v>
                </c:pt>
                <c:pt idx="4">
                  <c:v>0.4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219840"/>
        <c:axId val="133230976"/>
      </c:barChart>
      <c:catAx>
        <c:axId val="133219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3230976"/>
        <c:crosses val="autoZero"/>
        <c:auto val="1"/>
        <c:lblAlgn val="ctr"/>
        <c:lblOffset val="100"/>
        <c:noMultiLvlLbl val="0"/>
      </c:catAx>
      <c:valAx>
        <c:axId val="133230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321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позитивное психическое состояние</c:v>
                </c:pt>
                <c:pt idx="1">
                  <c:v>негативное психическое состояние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58606736657922"/>
          <c:y val="0.24006360635294632"/>
          <c:w val="0.31908059930008748"/>
          <c:h val="0.519872566346653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0864197530864196E-3"/>
                  <c:y val="4.8788524319765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1.7230131363145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1.7230131363145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4085966457427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16741696017772E-16"/>
                  <c:y val="-1.2412938071659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агрессивность</c:v>
                </c:pt>
                <c:pt idx="1">
                  <c:v>неуверенность</c:v>
                </c:pt>
                <c:pt idx="2">
                  <c:v>зависимость</c:v>
                </c:pt>
                <c:pt idx="3">
                  <c:v>тревога</c:v>
                </c:pt>
                <c:pt idx="4">
                  <c:v>интроверт - сть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0.56000000000000005</c:v>
                </c:pt>
                <c:pt idx="4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3411200"/>
        <c:axId val="133412736"/>
      </c:barChart>
      <c:catAx>
        <c:axId val="1334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3412736"/>
        <c:crosses val="autoZero"/>
        <c:auto val="1"/>
        <c:lblAlgn val="ctr"/>
        <c:lblOffset val="100"/>
        <c:noMultiLvlLbl val="0"/>
      </c:catAx>
      <c:valAx>
        <c:axId val="1334127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341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0.53389</cdr:x>
      <cdr:y>0.88281</cdr:y>
    </cdr:from>
    <cdr:to>
      <cdr:x>0.66139</cdr:x>
      <cdr:y>0.92695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4536" y="5760640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50чел.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0.54186</cdr:x>
      <cdr:y>0.03311</cdr:y>
    </cdr:from>
    <cdr:to>
      <cdr:x>0.70123</cdr:x>
      <cdr:y>0.09932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6544" y="216024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25 чел.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0.54186</cdr:x>
      <cdr:y>0.15449</cdr:y>
    </cdr:from>
    <cdr:to>
      <cdr:x>0.70123</cdr:x>
      <cdr:y>0.2207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96544" y="1008112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28</a:t>
          </a:r>
          <a:r>
            <a:rPr lang="ru-RU" dirty="0" smtClean="0"/>
            <a:t> </a:t>
          </a:r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чел.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0.54186</cdr:x>
      <cdr:y>0.27588</cdr:y>
    </cdr:from>
    <cdr:to>
      <cdr:x>0.66936</cdr:x>
      <cdr:y>0.33105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6544" y="1800200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30 чел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0.53389</cdr:x>
      <cdr:y>0.39726</cdr:y>
    </cdr:from>
    <cdr:to>
      <cdr:x>0.67733</cdr:x>
      <cdr:y>0.48555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24536" y="2592288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38 чел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0.53389</cdr:x>
      <cdr:y>0.51865</cdr:y>
    </cdr:from>
    <cdr:to>
      <cdr:x>0.66936</cdr:x>
      <cdr:y>0.5959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24536" y="3384376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 чел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0.53389</cdr:x>
      <cdr:y>0.64004</cdr:y>
    </cdr:from>
    <cdr:to>
      <cdr:x>0.6853</cdr:x>
      <cdr:y>0.69521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24536" y="4176464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43 чел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0.52593</cdr:x>
      <cdr:y>0.76142</cdr:y>
    </cdr:from>
    <cdr:to>
      <cdr:x>0.69327</cdr:x>
      <cdr:y>0.8166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52528" y="4968552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48 чел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0.4825</cdr:x>
      <cdr:y>0.06246</cdr:y>
    </cdr:from>
    <cdr:to>
      <cdr:x>0.64</cdr:x>
      <cdr:y>0.11928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0784" y="316632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15 чел.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0.4825</cdr:x>
      <cdr:y>0.19031</cdr:y>
    </cdr:from>
    <cdr:to>
      <cdr:x>0.63125</cdr:x>
      <cdr:y>0.26133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0784" y="964704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15 чел.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0.30395</cdr:y>
    </cdr:from>
    <cdr:to>
      <cdr:x>0.63125</cdr:x>
      <cdr:y>0.37498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4800" y="1540768"/>
          <a:ext cx="1080135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 чел.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0.4318</cdr:y>
    </cdr:from>
    <cdr:to>
      <cdr:x>0.70124</cdr:x>
      <cdr:y>0.48862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14800" y="2188840"/>
          <a:ext cx="1656124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45 чел.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0.52625</cdr:x>
      <cdr:y>0.55964</cdr:y>
    </cdr:from>
    <cdr:to>
      <cdr:x>0.68375</cdr:x>
      <cdr:y>0.63066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30824" y="2836912"/>
          <a:ext cx="1296162" cy="36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25 чел.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0.52625</cdr:x>
      <cdr:y>0.74431</cdr:y>
    </cdr:from>
    <cdr:to>
      <cdr:x>0.7275</cdr:x>
      <cdr:y>0.80113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30824" y="3773016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0.535</cdr:x>
      <cdr:y>0.68749</cdr:y>
    </cdr:from>
    <cdr:to>
      <cdr:x>0.71</cdr:x>
      <cdr:y>0.75852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02832" y="3484984"/>
          <a:ext cx="1440180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30 чел.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0.535</cdr:x>
      <cdr:y>0.81533</cdr:y>
    </cdr:from>
    <cdr:to>
      <cdr:x>0.73625</cdr:x>
      <cdr:y>0.88636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02832" y="4133056"/>
          <a:ext cx="1656207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45 чел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0.29875</cdr:x>
      <cdr:y>0.53158</cdr:y>
    </cdr:from>
    <cdr:to>
      <cdr:x>0.43</cdr:x>
      <cdr:y>0.61561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8616" y="2732966"/>
          <a:ext cx="1080141" cy="432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7 чел.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0.4825</cdr:x>
      <cdr:y>0.53481</cdr:y>
    </cdr:from>
    <cdr:to>
      <cdr:x>0.605</cdr:x>
      <cdr:y>0.61201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0784" y="2749571"/>
          <a:ext cx="1008124" cy="396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8 чел.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0.6575</cdr:x>
      <cdr:y>0.5226</cdr:y>
    </cdr:from>
    <cdr:to>
      <cdr:x>0.78875</cdr:x>
      <cdr:y>0.63228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10944" y="2686799"/>
          <a:ext cx="1080120" cy="56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28 чел.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0.84125</cdr:x>
      <cdr:y>0.5226</cdr:y>
    </cdr:from>
    <cdr:to>
      <cdr:x>0.96374</cdr:x>
      <cdr:y>0.59145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23112" y="2686799"/>
          <a:ext cx="1008112" cy="35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27 чел.</a:t>
          </a:r>
          <a:endParaRPr lang="ru-RU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5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9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9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8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0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4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6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D960-E5FB-420F-9E35-E9684C53ECB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6CDCF-41AC-4E9C-8254-4382C6546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2564904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 – психологические условия изучения страхов детей  5 – 6 лет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214818"/>
            <a:ext cx="3678108" cy="214135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Выполнила -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Филиппова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Ульяна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Анатольевна </a:t>
            </a:r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Федеральное государственное бюджетное образовательное учреждение высшего профессионального образования </a:t>
            </a:r>
          </a:p>
          <a:p>
            <a:pPr algn="ctr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«Российский государственный социальный университет» </a:t>
            </a:r>
          </a:p>
          <a:p>
            <a:pPr algn="ctr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в г. Чебоксары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614698"/>
              </p:ext>
            </p:extLst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7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80419" y="116632"/>
            <a:ext cx="6624736" cy="31683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Ведущим страхом у детей старшего дошкольного возраста является </a:t>
            </a: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страшных снов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(50 чел).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646"/>
            <a:ext cx="2502658" cy="187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26" y="4526062"/>
            <a:ext cx="1649657" cy="226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Рязанскую деревню Свеженькая тушат два вертолета и пожарный поез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2"/>
            <a:ext cx="2484369" cy="1862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45" y="3861048"/>
            <a:ext cx="2718010" cy="203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2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598765"/>
            <a:ext cx="6624736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sz="2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</a:t>
            </a: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 умереть 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 смерти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родителей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боязнь пожара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боязнь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огня</a:t>
            </a:r>
          </a:p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987824" y="4005064"/>
            <a:ext cx="3600400" cy="224483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96 % опрошенных –</a:t>
            </a: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48 человек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2591104"/>
              </p:ext>
            </p:extLst>
          </p:nvPr>
        </p:nvGraphicFramePr>
        <p:xfrm>
          <a:off x="107504" y="188640"/>
          <a:ext cx="9036496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3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6468" y="1260902"/>
            <a:ext cx="74510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Психическое состояние дошкольников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методике «Паровозик»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981087"/>
              </p:ext>
            </p:extLst>
          </p:nvPr>
        </p:nvGraphicFramePr>
        <p:xfrm>
          <a:off x="74613" y="2349500"/>
          <a:ext cx="89947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иаграмма" r:id="rId4" imgW="4743099" imgH="1213209" progId="Excel.Chart.8">
                  <p:embed/>
                </p:oleObj>
              </mc:Choice>
              <mc:Fallback>
                <p:oleObj name="Диаграмма" r:id="rId4" imgW="4743099" imgH="1213209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09"/>
                      <a:stretch>
                        <a:fillRect/>
                      </a:stretch>
                    </p:blipFill>
                    <p:spPr bwMode="auto">
                      <a:xfrm>
                        <a:off x="74613" y="2349500"/>
                        <a:ext cx="8994775" cy="2447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83768" y="515719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 - 5 человек</a:t>
            </a: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 - 45 человек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537227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260648"/>
            <a:ext cx="8784976" cy="14401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методике «Кактус»</a:t>
            </a:r>
            <a:b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были выявлены </a:t>
            </a:r>
            <a:b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выраженные эмоциональные состояния детей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70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6472"/>
              </p:ext>
            </p:extLst>
          </p:nvPr>
        </p:nvGraphicFramePr>
        <p:xfrm>
          <a:off x="323528" y="1311969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27584" y="188640"/>
            <a:ext cx="7200800" cy="980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повторной диагностики по методике «Страхи в домиках»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377026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59632" y="116632"/>
            <a:ext cx="6768752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повторной диагностики по методике «Паровозик»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412249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89138" y="116632"/>
            <a:ext cx="835292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повторной диагностики по методике «Кактус»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022" y="433316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30 чел.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79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266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013176"/>
            <a:ext cx="7992888" cy="16561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 это формирует новую реальность в сознании современного ребенка </a:t>
            </a:r>
          </a:p>
          <a:p>
            <a:pPr algn="ctr"/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268760"/>
            <a:ext cx="4355976" cy="1637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ильмы ужасов, </a:t>
            </a: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боевики, </a:t>
            </a: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криминогенная обстановка –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140968"/>
            <a:ext cx="8712968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жедневные сообщения  катастрофах, разрушениях,</a:t>
            </a: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бедствиях</a:t>
            </a: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которые видят дети с экранов телевизоров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68760"/>
            <a:ext cx="4176464" cy="1637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Компьютеры, </a:t>
            </a: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компьютерные игры,</a:t>
            </a: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различные гаджеты </a:t>
            </a:r>
          </a:p>
          <a:p>
            <a:pPr algn="ctr"/>
            <a:endParaRPr lang="ru-RU" sz="2400" dirty="0"/>
          </a:p>
        </p:txBody>
      </p:sp>
      <p:cxnSp>
        <p:nvCxnSpPr>
          <p:cNvPr id="11" name="Прямая соединительная линия 10"/>
          <p:cNvCxnSpPr>
            <a:stCxn id="9" idx="3"/>
          </p:cNvCxnSpPr>
          <p:nvPr/>
        </p:nvCxnSpPr>
        <p:spPr>
          <a:xfrm>
            <a:off x="4355976" y="2087352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9" idx="2"/>
            <a:endCxn id="8" idx="0"/>
          </p:cNvCxnSpPr>
          <p:nvPr/>
        </p:nvCxnSpPr>
        <p:spPr>
          <a:xfrm>
            <a:off x="2267744" y="2905944"/>
            <a:ext cx="2268252" cy="235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  <a:endCxn id="8" idx="0"/>
          </p:cNvCxnSpPr>
          <p:nvPr/>
        </p:nvCxnSpPr>
        <p:spPr>
          <a:xfrm flipH="1">
            <a:off x="4535996" y="2905944"/>
            <a:ext cx="2430016" cy="235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2"/>
            <a:endCxn id="4" idx="0"/>
          </p:cNvCxnSpPr>
          <p:nvPr/>
        </p:nvCxnSpPr>
        <p:spPr>
          <a:xfrm>
            <a:off x="4535996" y="4725144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052736"/>
            <a:ext cx="6192688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исследования: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изучение особенностей детских страхов.</a:t>
            </a:r>
          </a:p>
          <a:p>
            <a:pPr algn="ctr"/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58" y="3000372"/>
            <a:ext cx="5214942" cy="26608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редмет исследования: </a:t>
            </a: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преодоления страхов детей 5  - 6 лет методами арт – терапии. </a:t>
            </a:r>
          </a:p>
          <a:p>
            <a:pPr algn="ctr"/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000372"/>
            <a:ext cx="3344858" cy="26608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 исследования: </a:t>
            </a:r>
          </a:p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страхи детей</a:t>
            </a:r>
          </a:p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6 лет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5807" y="160337"/>
            <a:ext cx="8496944" cy="42047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это базовая эмоциональная реакция человека, возникающая в результате </a:t>
            </a:r>
            <a:r>
              <a:rPr lang="ru-RU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опредмечивания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тревожности под влиянием действительности, воображаемой или внушенной опасности, угрозы биологическому или социальному существованию.</a:t>
            </a:r>
          </a:p>
          <a:p>
            <a:pPr algn="ctr"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1026" name="Picture 2" descr="http://go3.imgsmail.ru/imgpreview?key=7b289257ae45fc35&amp;mb=imgdb_preview_1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32" y="4581128"/>
            <a:ext cx="29902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saripishgiri.files.wordpress.com/2009/07/fearfull.jpg?h=496&amp;w=4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aripishgiri.files.wordpress.com/2009/07/fearfull.jpg?h=496&amp;w=4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06001"/>
            <a:ext cx="15647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3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409718" cy="357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2132856"/>
            <a:ext cx="3746617" cy="41467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Чаще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 источником страхов выступает мать, тревожная по характеру и всего боявшаяся в детстве.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5700" y="188640"/>
            <a:ext cx="7594732" cy="18362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источник страхов  лежит в сфере взаимоотношений между родителями и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ребенком.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97291" y="3032956"/>
            <a:ext cx="4968553" cy="2736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ажнейший фактор – нарушение отношений в системе «ребенок – ребенок»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420888"/>
            <a:ext cx="3286148" cy="3960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вязано это с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интенсивным развитием эмоциональной сферы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дошкольника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0334" y="323706"/>
            <a:ext cx="7666562" cy="18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Нарастает число страхов с 4 лет и продолжается до начала обучения в школе, а то и дольше.</a:t>
            </a:r>
          </a:p>
        </p:txBody>
      </p:sp>
      <p:cxnSp>
        <p:nvCxnSpPr>
          <p:cNvPr id="10" name="Прямая соединительная линия 9"/>
          <p:cNvCxnSpPr>
            <a:endCxn id="7" idx="0"/>
          </p:cNvCxnSpPr>
          <p:nvPr/>
        </p:nvCxnSpPr>
        <p:spPr>
          <a:xfrm>
            <a:off x="1928793" y="2123906"/>
            <a:ext cx="1" cy="2969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3"/>
            <a:endCxn id="4" idx="1"/>
          </p:cNvCxnSpPr>
          <p:nvPr/>
        </p:nvCxnSpPr>
        <p:spPr>
          <a:xfrm>
            <a:off x="3571868" y="4401108"/>
            <a:ext cx="2254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" y="1687653"/>
            <a:ext cx="2843809" cy="1136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Заниженной самооценке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4296" y="0"/>
            <a:ext cx="3563888" cy="14519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Повышенной самокритичности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47654" y="1687653"/>
            <a:ext cx="3096345" cy="15062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Неуверенности в себе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4077072"/>
            <a:ext cx="3680357" cy="13197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Навязчивым мыслям и образам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31" y="4226982"/>
            <a:ext cx="3635896" cy="12484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Эмоциональному дискомфорту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1" y="5475462"/>
            <a:ext cx="5724129" cy="13092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 – психологической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дезадаптации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>
            <a:off x="2953817" y="2204864"/>
            <a:ext cx="2861363" cy="1512168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страхов у ребенка ведет к:</a:t>
            </a:r>
          </a:p>
          <a:p>
            <a:pPr algn="ctr"/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99592" y="2823821"/>
            <a:ext cx="2054224" cy="630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131840" y="3717032"/>
            <a:ext cx="568687" cy="509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4" idx="1"/>
          </p:cNvCxnSpPr>
          <p:nvPr/>
        </p:nvCxnSpPr>
        <p:spPr>
          <a:xfrm flipV="1">
            <a:off x="4384498" y="3717032"/>
            <a:ext cx="1" cy="1758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3"/>
          </p:cNvCxnSpPr>
          <p:nvPr/>
        </p:nvCxnSpPr>
        <p:spPr>
          <a:xfrm>
            <a:off x="4384498" y="1451966"/>
            <a:ext cx="1" cy="752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2"/>
          </p:cNvCxnSpPr>
          <p:nvPr/>
        </p:nvCxnSpPr>
        <p:spPr>
          <a:xfrm flipV="1">
            <a:off x="5834550" y="3193918"/>
            <a:ext cx="1761277" cy="26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0" idx="1"/>
          </p:cNvCxnSpPr>
          <p:nvPr/>
        </p:nvCxnSpPr>
        <p:spPr>
          <a:xfrm>
            <a:off x="5004048" y="3717032"/>
            <a:ext cx="360040" cy="101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7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332656"/>
            <a:ext cx="7488832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КОРРЕКЦИЯ ДЕТСКИХ СТРАХОВ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1740" y="2132856"/>
            <a:ext cx="5256584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МБДОУ «Детский сад № 201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«Островок детства»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Чебоксары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5035727"/>
            <a:ext cx="554461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Возраст – 5 – 6 лет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– 50 человек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19981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Методики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536" y="2132856"/>
            <a:ext cx="3744416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«Кактус» </a:t>
            </a: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М. А. Панфилова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7237" y="2126299"/>
            <a:ext cx="4115936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«Страхи в домиках»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М. А. Панфилова и А. И. Захаров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8686" y="4293096"/>
            <a:ext cx="2988332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«Паровозик»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В. </a:t>
            </a: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Велиева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457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Диаграмма</vt:lpstr>
      <vt:lpstr>Социально – психологические условия изучения страхов детей  5 – 6 лет </vt:lpstr>
      <vt:lpstr>Актуальность: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психологические условия изучения страхов детей  5 – 6 лет</dc:title>
  <dc:creator>user</dc:creator>
  <cp:lastModifiedBy>user</cp:lastModifiedBy>
  <cp:revision>45</cp:revision>
  <dcterms:created xsi:type="dcterms:W3CDTF">2015-05-14T12:38:49Z</dcterms:created>
  <dcterms:modified xsi:type="dcterms:W3CDTF">2015-11-07T22:27:52Z</dcterms:modified>
</cp:coreProperties>
</file>