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58" r:id="rId4"/>
    <p:sldId id="298" r:id="rId5"/>
    <p:sldId id="259" r:id="rId6"/>
    <p:sldId id="260" r:id="rId7"/>
    <p:sldId id="261" r:id="rId8"/>
    <p:sldId id="262" r:id="rId9"/>
    <p:sldId id="263" r:id="rId10"/>
    <p:sldId id="299" r:id="rId11"/>
    <p:sldId id="264" r:id="rId12"/>
    <p:sldId id="266" r:id="rId13"/>
    <p:sldId id="265" r:id="rId14"/>
    <p:sldId id="267" r:id="rId15"/>
    <p:sldId id="284" r:id="rId16"/>
    <p:sldId id="285" r:id="rId17"/>
    <p:sldId id="286" r:id="rId18"/>
    <p:sldId id="287" r:id="rId19"/>
    <p:sldId id="288" r:id="rId20"/>
    <p:sldId id="268" r:id="rId21"/>
    <p:sldId id="269" r:id="rId22"/>
    <p:sldId id="276" r:id="rId23"/>
    <p:sldId id="277" r:id="rId24"/>
    <p:sldId id="278" r:id="rId25"/>
    <p:sldId id="282" r:id="rId26"/>
    <p:sldId id="270" r:id="rId27"/>
    <p:sldId id="271" r:id="rId28"/>
    <p:sldId id="289" r:id="rId29"/>
    <p:sldId id="272" r:id="rId30"/>
    <p:sldId id="283" r:id="rId31"/>
    <p:sldId id="273" r:id="rId32"/>
    <p:sldId id="274" r:id="rId33"/>
    <p:sldId id="301" r:id="rId34"/>
    <p:sldId id="280" r:id="rId35"/>
    <p:sldId id="281" r:id="rId36"/>
    <p:sldId id="302" r:id="rId37"/>
    <p:sldId id="300" r:id="rId38"/>
    <p:sldId id="291" r:id="rId39"/>
    <p:sldId id="303" r:id="rId40"/>
    <p:sldId id="305" r:id="rId41"/>
    <p:sldId id="306" r:id="rId42"/>
    <p:sldId id="304" r:id="rId43"/>
    <p:sldId id="29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5" autoAdjust="0"/>
    <p:restoredTop sz="91738" autoAdjust="0"/>
  </p:normalViewPr>
  <p:slideViewPr>
    <p:cSldViewPr>
      <p:cViewPr varScale="1">
        <p:scale>
          <a:sx n="66" d="100"/>
          <a:sy n="66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03825136612027E-2"/>
          <c:y val="0.11728395061728406"/>
          <c:w val="0.57741347905282336"/>
          <c:h val="0.7777777777777777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проекта</c:v>
                </c:pt>
              </c:strCache>
            </c:strRef>
          </c:tx>
          <c:spPr>
            <a:solidFill>
              <a:srgbClr val="9999FF"/>
            </a:solidFill>
            <a:ln w="5979">
              <a:solidFill>
                <a:srgbClr val="0BD0D9">
                  <a:lumMod val="60000"/>
                  <a:lumOff val="40000"/>
                </a:srgb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99CC00"/>
              </a:solidFill>
              <a:ln w="5979">
                <a:solidFill>
                  <a:srgbClr val="0BD0D9">
                    <a:lumMod val="60000"/>
                    <a:lumOff val="40000"/>
                  </a:srgb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FFFF"/>
              </a:solidFill>
              <a:ln w="5979">
                <a:solidFill>
                  <a:srgbClr val="0BD0D9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9900"/>
              </a:solidFill>
              <a:ln w="5979">
                <a:solidFill>
                  <a:srgbClr val="0BD0D9">
                    <a:lumMod val="60000"/>
                    <a:lumOff val="40000"/>
                  </a:srgb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cat>
            <c:strRef>
              <c:f>Sheet1!$B$1:$D$1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195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79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79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79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339870733317257"/>
          <c:y val="0.2777782088256599"/>
          <c:w val="0.20058898684459894"/>
          <c:h val="0.49223041263909478"/>
        </c:manualLayout>
      </c:layout>
      <c:overlay val="0"/>
      <c:spPr>
        <a:noFill/>
        <a:ln w="11956">
          <a:noFill/>
        </a:ln>
      </c:spPr>
      <c:txPr>
        <a:bodyPr/>
        <a:lstStyle/>
        <a:p>
          <a:pPr>
            <a:defRPr sz="51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7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038251366120214E-2"/>
          <c:y val="0.117283950617284"/>
          <c:w val="0.57741347905282336"/>
          <c:h val="0.7777777777777782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Конец проекта</c:v>
                </c:pt>
              </c:strCache>
            </c:strRef>
          </c:tx>
          <c:spPr>
            <a:solidFill>
              <a:srgbClr val="9999FF"/>
            </a:solidFill>
            <a:ln w="7507">
              <a:solidFill>
                <a:srgbClr val="A5C249">
                  <a:lumMod val="60000"/>
                  <a:lumOff val="40000"/>
                </a:srgb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99CC00"/>
              </a:solidFill>
              <a:ln w="7507">
                <a:solidFill>
                  <a:srgbClr val="A5C249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FFFF"/>
              </a:solidFill>
              <a:ln w="7507">
                <a:solidFill>
                  <a:srgbClr val="A5C249">
                    <a:lumMod val="60000"/>
                    <a:lumOff val="40000"/>
                  </a:srgb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9900"/>
              </a:solidFill>
              <a:ln w="7507">
                <a:solidFill>
                  <a:srgbClr val="A5C249">
                    <a:lumMod val="60000"/>
                    <a:lumOff val="40000"/>
                  </a:srgb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cat>
            <c:strRef>
              <c:f>Sheet1!$B$1:$D$1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501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78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78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78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674482201959494"/>
          <c:y val="0.27189895567159206"/>
          <c:w val="0.27686702086996434"/>
          <c:h val="0.45061755710288282"/>
        </c:manualLayout>
      </c:layout>
      <c:overlay val="0"/>
      <c:spPr>
        <a:noFill/>
        <a:ln w="15015">
          <a:noFill/>
        </a:ln>
      </c:spPr>
      <c:txPr>
        <a:bodyPr/>
        <a:lstStyle/>
        <a:p>
          <a:pPr>
            <a:defRPr sz="65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73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2CB8B3-1466-42DA-B4B6-C589DD16755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7654F-4306-4217-92EC-03928B4582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9696" y="2148778"/>
            <a:ext cx="70281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«Зимующие птицы»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445224"/>
            <a:ext cx="39047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Коростелева Т. И.</a:t>
            </a:r>
            <a:endParaRPr lang="ru-RU" sz="36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7041" y="6027003"/>
            <a:ext cx="10634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г.</a:t>
            </a:r>
            <a:endParaRPr lang="ru-RU" sz="36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66"/>
            <a:ext cx="86336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казенное дошкольное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образовательное учреждение</a:t>
            </a:r>
            <a:r>
              <a:rPr lang="ru-RU" sz="2000" b="1" dirty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детский сад комбинированного вида</a:t>
            </a:r>
            <a:endParaRPr lang="ru-RU" sz="2000" b="1" cap="none" spc="0" dirty="0" smtClean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№</a:t>
            </a:r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10,</a:t>
            </a:r>
            <a:r>
              <a:rPr lang="ru-RU" sz="20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ru-RU" sz="2400" b="1" dirty="0" err="1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г.Сим</a:t>
            </a: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BatangChe" panose="02030609000101010101" pitchFamily="49" charset="-127"/>
              </a:rPr>
              <a:t>Ашинского района, Челябинской области</a:t>
            </a:r>
            <a:endParaRPr lang="ru-RU" sz="32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2958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>
            <a:stCxn id="10" idx="1"/>
          </p:cNvCxnSpPr>
          <p:nvPr/>
        </p:nvCxnSpPr>
        <p:spPr>
          <a:xfrm rot="10800000">
            <a:off x="6000761" y="3643314"/>
            <a:ext cx="443447" cy="52846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1"/>
          </p:cNvCxnSpPr>
          <p:nvPr/>
        </p:nvCxnSpPr>
        <p:spPr>
          <a:xfrm flipV="1">
            <a:off x="5980004" y="2744924"/>
            <a:ext cx="464204" cy="60726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2519845" y="2695073"/>
            <a:ext cx="744040" cy="64025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2534683" y="3604651"/>
            <a:ext cx="718658" cy="64455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V="1">
            <a:off x="5698098" y="4231729"/>
            <a:ext cx="1017759" cy="6981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2434716" y="4280992"/>
            <a:ext cx="1070978" cy="7969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097617" y="4540455"/>
            <a:ext cx="942896" cy="58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984299" y="1944529"/>
            <a:ext cx="571768" cy="8612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2690664" y="1931459"/>
            <a:ext cx="697052" cy="81346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47355" y="715123"/>
            <a:ext cx="2592288" cy="1296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</a:t>
            </a:r>
            <a:endParaRPr lang="ru-RU" sz="2400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355" y="2137372"/>
            <a:ext cx="2592288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Труд, игра</a:t>
            </a:r>
            <a:endParaRPr lang="ru-RU" sz="2400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6890" y="3541884"/>
            <a:ext cx="2592753" cy="12597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Прогулки, экскурсии</a:t>
            </a:r>
            <a:endParaRPr lang="ru-RU" sz="2400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6438" y="5007380"/>
            <a:ext cx="2592753" cy="13033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календаря природы</a:t>
            </a:r>
            <a:endParaRPr lang="ru-RU" sz="2000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2132856"/>
            <a:ext cx="2597297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</a:t>
            </a:r>
            <a:endParaRPr lang="ru-RU" sz="2400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7" y="3541884"/>
            <a:ext cx="2597297" cy="12597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художественной литературы</a:t>
            </a:r>
            <a:endParaRPr lang="ru-RU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715123"/>
            <a:ext cx="2597297" cy="13033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иллюстраций</a:t>
            </a:r>
            <a:endParaRPr lang="ru-RU" sz="2000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7" y="5033404"/>
            <a:ext cx="2597297" cy="12564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НОД</a:t>
            </a:r>
            <a:endParaRPr lang="ru-RU" sz="2400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4517" y="4985992"/>
            <a:ext cx="3015742" cy="13247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Театрализованная деятельность</a:t>
            </a:r>
            <a:endParaRPr lang="ru-RU" sz="2000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8071" y="771684"/>
            <a:ext cx="3036118" cy="12163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деятельность</a:t>
            </a:r>
            <a:endParaRPr lang="ru-RU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>
            <a:endCxn id="14" idx="2"/>
          </p:cNvCxnSpPr>
          <p:nvPr/>
        </p:nvCxnSpPr>
        <p:spPr>
          <a:xfrm flipV="1">
            <a:off x="4551645" y="1988020"/>
            <a:ext cx="14485" cy="7873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135228" y="2705263"/>
            <a:ext cx="2952328" cy="15121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и методы </a:t>
            </a:r>
            <a:r>
              <a:rPr lang="ru-RU" sz="2400" b="1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с детьми </a:t>
            </a:r>
            <a:endParaRPr lang="ru-RU" sz="2000" b="1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3283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55675" y="389541"/>
            <a:ext cx="61206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Познавательная</a:t>
            </a:r>
          </a:p>
          <a:p>
            <a:pPr marL="900113" indent="-900113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(ФЦКМ)</a:t>
            </a:r>
            <a:endParaRPr lang="ru-RU" sz="32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285992"/>
            <a:ext cx="6965477" cy="30008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100" b="1" cap="none" spc="0" dirty="0" smtClean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Закрепить и уточнить представление о зимующих птицах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Развивать речь и коммуникативность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 заботливого отношения к птицам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Расширять словарный запас по теме</a:t>
            </a:r>
            <a:endParaRPr lang="ru-RU" sz="24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928802"/>
            <a:ext cx="6965477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Тема: «Зимующие птицы» </a:t>
            </a:r>
          </a:p>
        </p:txBody>
      </p:sp>
    </p:spTree>
    <p:extLst>
      <p:ext uri="{BB962C8B-B14F-4D97-AF65-F5344CB8AC3E}">
        <p14:creationId xmlns:p14="http://schemas.microsoft.com/office/powerpoint/2010/main" val="14386064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2" y="642917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642918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66" y="3613466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609419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19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500042"/>
            <a:ext cx="61206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Познавательная</a:t>
            </a:r>
          </a:p>
          <a:p>
            <a:pPr marL="900113" indent="-900113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(ФЭМП)</a:t>
            </a:r>
            <a:endParaRPr lang="ru-RU" sz="32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428868"/>
            <a:ext cx="69174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Тема:</a:t>
            </a:r>
          </a:p>
          <a:p>
            <a:pPr algn="ctr" defTabSz="801688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«Зима и зимующие птицы»</a:t>
            </a:r>
            <a:endParaRPr lang="ru-RU" sz="32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337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18859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718859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18130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918130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01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55675" y="389541"/>
            <a:ext cx="61206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Коммуникация</a:t>
            </a:r>
            <a:endParaRPr lang="ru-RU" sz="32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276" y="1628800"/>
            <a:ext cx="696547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Чтение рассказов: Н. Сладков «Курорт Сосулька», В. Бианки «Сова»,  </a:t>
            </a:r>
            <a:r>
              <a:rPr lang="ru-RU" sz="2400" b="1" dirty="0" err="1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Скребицкий</a:t>
            </a:r>
            <a:r>
              <a:rPr lang="ru-RU" sz="24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Г.</a:t>
            </a:r>
            <a:r>
              <a:rPr lang="en-US" sz="24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«Берегите птиц», Н. Тургенев «Воробей», М. Пришвин «Птицы зимой», П. Соколов «Снегирь».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Просмотр мультфильма «Таёжная сказка».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Просмотр презентации «Зимующие птицы».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Творческое рассказывание: по серии картинок «Птицы на кормушке», составление описательного рассказа по схеме-модели. </a:t>
            </a:r>
            <a:endParaRPr lang="ru-RU" sz="24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6535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714356"/>
            <a:ext cx="3476299" cy="260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714356"/>
            <a:ext cx="3476299" cy="260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3500438"/>
            <a:ext cx="3476299" cy="260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500438"/>
            <a:ext cx="3476299" cy="260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704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357166"/>
            <a:ext cx="6965477" cy="36394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Беседы: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«Народные приметы»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cap="none" spc="0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«Почему радуются, грустят растения, бабочка, птицы?»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«Меню птиц»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cap="none" spc="0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«Пользу или вред приносит птицы?»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«Как дети с родителями заботятся о птицах зимой?»</a:t>
            </a:r>
          </a:p>
          <a:p>
            <a:endParaRPr lang="ru-RU" sz="105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3357562"/>
            <a:ext cx="6965477" cy="30239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5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проблемных ситуаций</a:t>
            </a:r>
          </a:p>
          <a:p>
            <a:pPr algn="ctr"/>
            <a:endParaRPr lang="ru-RU" sz="800" b="1" cap="none" spc="0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«Можно ли прожить без птиц?»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cap="none" spc="0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может произойти, если не подкармливать птиц зимой:»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 вы сделали, если бы увидели выпавшего из гнезда птенца?</a:t>
            </a:r>
            <a:endParaRPr lang="ru-RU" sz="2400" b="1" cap="none" spc="0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3825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5274" y="2060848"/>
            <a:ext cx="69654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Наблюдение за синицей, вороной, голубями, снегирем, </a:t>
            </a:r>
            <a:r>
              <a:rPr lang="ru-RU" sz="2800" b="1" dirty="0" err="1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свиристелью</a:t>
            </a:r>
            <a:r>
              <a:rPr lang="ru-RU" sz="28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воробьями.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Сравнительное наблюдение снегиря и голубя.</a:t>
            </a:r>
          </a:p>
          <a:p>
            <a:endParaRPr lang="ru-RU" sz="24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5274" y="721159"/>
            <a:ext cx="72631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Наблюдения за зимующими птицами</a:t>
            </a:r>
            <a:endParaRPr lang="ru-RU" sz="32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4555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718" y="857232"/>
            <a:ext cx="3312368" cy="2484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857232"/>
            <a:ext cx="3312368" cy="2484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84" y="3521528"/>
            <a:ext cx="3312368" cy="2484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3152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268760"/>
            <a:ext cx="68762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«Боги дали нам птиц, чтобы мы видели, что такое красота».</a:t>
            </a: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Конфуций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6684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55675" y="389541"/>
            <a:ext cx="61206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Художественное</a:t>
            </a:r>
          </a:p>
          <a:p>
            <a:pPr marL="900113" indent="-900113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творчество</a:t>
            </a:r>
            <a:endParaRPr lang="ru-RU" sz="32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571" y="1722326"/>
            <a:ext cx="7992887" cy="1038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5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рисуем»</a:t>
            </a:r>
          </a:p>
          <a:p>
            <a:endParaRPr lang="ru-RU" sz="11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793" y="3356992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3645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53" y="548681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53" y="3645025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325" y="548680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25" y="3645024"/>
            <a:ext cx="3611758" cy="27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3985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214290"/>
            <a:ext cx="7992887" cy="1038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5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делаем аппликацию»</a:t>
            </a:r>
          </a:p>
          <a:p>
            <a:endParaRPr lang="ru-RU" sz="11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73" y="4005063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005064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268760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73" y="1268760"/>
            <a:ext cx="3202340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74484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214290"/>
            <a:ext cx="7992887" cy="1038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5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конструируем»</a:t>
            </a:r>
          </a:p>
          <a:p>
            <a:endParaRPr lang="ru-RU" sz="11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88" y="3984673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9" y="3984673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88" y="1340768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340768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76537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214290"/>
            <a:ext cx="7992887" cy="1038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5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лепим»</a:t>
            </a:r>
          </a:p>
          <a:p>
            <a:endParaRPr lang="ru-RU" sz="11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27" y="1268760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015" y="3938937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28" y="3938937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268760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1511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42852"/>
            <a:ext cx="7992887" cy="1038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5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</a:t>
            </a: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экспериментируем</a:t>
            </a:r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endParaRPr lang="ru-RU" sz="11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331" y="3776075"/>
            <a:ext cx="3018891" cy="226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99" y="3776075"/>
            <a:ext cx="3018891" cy="226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1214422"/>
            <a:ext cx="3018891" cy="226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7955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500042"/>
            <a:ext cx="61206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Игровая деятельность</a:t>
            </a:r>
            <a:endParaRPr lang="ru-RU" sz="32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00174"/>
            <a:ext cx="8748464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588" indent="-1588" defTabSz="273050">
              <a:tabLst>
                <a:tab pos="0" algn="l"/>
              </a:tabLst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игры: </a:t>
            </a: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«Домино», «Лото», «Лабиринт», «Разрезные картинки», «Один – много», «Четвертый лишний», «Кто как голос подает», «Сосчитай птиц», «Большой – маленький», «Волшебный экран», «Разложи марки», «Кто чем питается».</a:t>
            </a:r>
          </a:p>
          <a:p>
            <a:pPr marL="1588" indent="-1588" defTabSz="273050">
              <a:tabLst>
                <a:tab pos="0" algn="l"/>
              </a:tabLst>
            </a:pPr>
            <a:endParaRPr lang="ru-RU" sz="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588" indent="-1588" defTabSz="273050">
              <a:tabLst>
                <a:tab pos="0" algn="l"/>
              </a:tabLst>
            </a:pPr>
            <a:r>
              <a:rPr lang="ru-RU" sz="28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Сюжетно-ролевые </a:t>
            </a:r>
            <a:r>
              <a:rPr lang="ru-RU" sz="2800" b="1" dirty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</a:t>
            </a:r>
            <a:r>
              <a:rPr lang="ru-RU" sz="28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«Парк птиц», «Детский сад».</a:t>
            </a:r>
          </a:p>
          <a:p>
            <a:pPr marL="1588" indent="-1588" defTabSz="273050">
              <a:tabLst>
                <a:tab pos="0" algn="l"/>
              </a:tabLst>
            </a:pPr>
            <a:endParaRPr lang="ru-RU" sz="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9DD9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588" indent="-1588" defTabSz="273050">
              <a:tabLst>
                <a:tab pos="0" algn="l"/>
              </a:tabLst>
            </a:pPr>
            <a:r>
              <a:rPr lang="ru-RU" sz="28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Театрализованные </a:t>
            </a:r>
            <a:r>
              <a:rPr lang="ru-RU" sz="2800" b="1" dirty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</a:t>
            </a:r>
            <a:r>
              <a:rPr lang="ru-RU" sz="28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«Где обедал воробей?», «Вредная ворона», «Разговор с птицами».</a:t>
            </a:r>
            <a:endParaRPr lang="ru-RU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5836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98" y="332656"/>
            <a:ext cx="2512527" cy="188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7" y="4653137"/>
            <a:ext cx="2512527" cy="188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512527" cy="188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98" y="2492897"/>
            <a:ext cx="2512527" cy="188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492897"/>
            <a:ext cx="2512527" cy="188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9" y="332656"/>
            <a:ext cx="2512527" cy="188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97" y="4653137"/>
            <a:ext cx="2512527" cy="188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492897"/>
            <a:ext cx="2512527" cy="188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8" y="4653137"/>
            <a:ext cx="2512527" cy="1884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0725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71472" y="142852"/>
            <a:ext cx="7992887" cy="1038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5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Театрализованные игры</a:t>
            </a:r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endParaRPr lang="ru-RU" sz="11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214422"/>
            <a:ext cx="3242619" cy="243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214422"/>
            <a:ext cx="3248955" cy="2437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3929066"/>
            <a:ext cx="3249447" cy="2437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37522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39" y="1299394"/>
            <a:ext cx="3070098" cy="230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99394"/>
            <a:ext cx="3070098" cy="230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39" y="4077072"/>
            <a:ext cx="3070098" cy="230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109885"/>
            <a:ext cx="3070098" cy="230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142852"/>
            <a:ext cx="7992887" cy="1038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5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Развиваем мелкую моторику</a:t>
            </a:r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endParaRPr lang="ru-RU" sz="11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1515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6645" y="260648"/>
            <a:ext cx="3694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проекте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190" y="1183978"/>
            <a:ext cx="7975001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 проекта: </a:t>
            </a:r>
          </a:p>
          <a:p>
            <a:pPr marL="363538"/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информационно-творческий, практико-ориентированный, с заданным результатом и элементами продуктивной деятельности.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7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проекта: </a:t>
            </a:r>
          </a:p>
          <a:p>
            <a:pPr marL="363538"/>
            <a:r>
              <a:rPr lang="ru-RU" sz="20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старшей логопедической группы, воспитатели, родители, логопед, музыкальный работник, физ. работник.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700" b="1" cap="none" spc="0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Срок реализации</a:t>
            </a:r>
            <a:r>
              <a:rPr lang="ru-RU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2000" b="1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среднесрочный.</a:t>
            </a:r>
            <a:endParaRPr lang="ru-RU" sz="2000" b="1" dirty="0" smtClean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7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Формы работы: </a:t>
            </a:r>
          </a:p>
          <a:p>
            <a:pPr marL="363538"/>
            <a:r>
              <a:rPr lang="ru-RU" sz="20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игровая, подготовительная, продуктивная, работа с родителями.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700" b="1" cap="none" spc="0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Проблема: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 marL="363538"/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недостаточное представление детей о жизни птиц в зимний период.</a:t>
            </a:r>
            <a:endParaRPr lang="ru-RU" sz="20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3888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60648"/>
            <a:ext cx="7992887" cy="1038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5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Развиваем дыхание</a:t>
            </a:r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endParaRPr lang="ru-RU" sz="11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285860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299394"/>
            <a:ext cx="3202340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4071942"/>
            <a:ext cx="3199721" cy="239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339895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357166"/>
            <a:ext cx="57606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Подвижные игры</a:t>
            </a:r>
            <a:endParaRPr lang="ru-RU" sz="40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571612"/>
            <a:ext cx="597666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«Птицы»</a:t>
            </a:r>
          </a:p>
          <a:p>
            <a:pPr marL="900113" indent="-900113">
              <a:buFont typeface="Wingdings" panose="05000000000000000000" pitchFamily="2" charset="2"/>
              <a:buChar char="q"/>
            </a:pP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«Воробушки и кот»</a:t>
            </a:r>
          </a:p>
          <a:p>
            <a:pPr marL="900113" indent="-900113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«Собака и птицы»</a:t>
            </a:r>
          </a:p>
          <a:p>
            <a:pPr marL="900113" indent="-900113">
              <a:buFont typeface="Wingdings" panose="05000000000000000000" pitchFamily="2" charset="2"/>
              <a:buChar char="q"/>
            </a:pP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«Птицы и автомобиль»</a:t>
            </a:r>
          </a:p>
          <a:p>
            <a:pPr marL="900113" indent="-900113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«Зимующие и перелетные»</a:t>
            </a:r>
          </a:p>
          <a:p>
            <a:pPr marL="900113" indent="-900113">
              <a:buFont typeface="Wingdings" panose="05000000000000000000" pitchFamily="2" charset="2"/>
              <a:buChar char="q"/>
            </a:pP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«Перелет птиц»</a:t>
            </a:r>
            <a:endParaRPr lang="ru-RU" sz="24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9775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360" y="692271"/>
            <a:ext cx="3293336" cy="2470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692696"/>
            <a:ext cx="3293336" cy="2470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360" y="3429000"/>
            <a:ext cx="3293336" cy="2470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29000"/>
            <a:ext cx="3293336" cy="2470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2627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214422"/>
            <a:ext cx="857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0" lvl="0" indent="984250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12700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</a:ln>
                <a:solidFill>
                  <a:srgbClr val="10CF9B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Сбор корма для птиц</a:t>
            </a:r>
          </a:p>
          <a:p>
            <a:pPr marL="1168400" lvl="0" indent="984250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12700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</a:ln>
                <a:solidFill>
                  <a:srgbClr val="10CF9B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Кормление птиц</a:t>
            </a:r>
          </a:p>
          <a:p>
            <a:pPr marL="1168400" lvl="0" indent="984250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12700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</a:ln>
                <a:solidFill>
                  <a:srgbClr val="10CF9B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Изготовление кормушек</a:t>
            </a:r>
            <a:endParaRPr lang="ru-RU" sz="3200" b="1" dirty="0">
              <a:ln w="12700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srgbClr val="10CF9B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0"/>
            <a:ext cx="4929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284984"/>
            <a:ext cx="3659262" cy="2744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11" y="3284984"/>
            <a:ext cx="3659816" cy="2744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53843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33176" y="169604"/>
            <a:ext cx="9252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кормушки смастерили - мы столовую открыли!»</a:t>
            </a:r>
            <a:endParaRPr lang="ru-RU" sz="3200" b="1" dirty="0">
              <a:ln w="12700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srgbClr val="10CF9B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172" y="4124205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079" y="4124205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93043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080" y="1493043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34118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767" y="1231845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231844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1" y="3933056"/>
            <a:ext cx="3201855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37509" y="338227"/>
            <a:ext cx="925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Накормим птиц!</a:t>
            </a:r>
            <a:endParaRPr lang="ru-RU" sz="3200" b="1" dirty="0">
              <a:ln w="12700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srgbClr val="10CF9B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767" y="3933055"/>
            <a:ext cx="3202340" cy="24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00138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8520" y="642918"/>
            <a:ext cx="925252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</a:t>
            </a:r>
          </a:p>
          <a:p>
            <a:pPr lvl="0" algn="ctr">
              <a:lnSpc>
                <a:spcPct val="200000"/>
              </a:lnSpc>
            </a:pPr>
            <a:endParaRPr lang="ru-RU" sz="1050" b="1" dirty="0" smtClean="0">
              <a:ln w="12700">
                <a:solidFill>
                  <a:srgbClr val="DBF5F9">
                    <a:satMod val="155000"/>
                  </a:srgbClr>
                </a:solidFill>
                <a:prstDash val="solid"/>
              </a:ln>
              <a:solidFill>
                <a:srgbClr val="04617B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168400" lvl="0" indent="984250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12700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</a:ln>
                <a:solidFill>
                  <a:srgbClr val="10CF9B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Прослушивание аудиозаписи «Голоса птиц»</a:t>
            </a:r>
          </a:p>
          <a:p>
            <a:pPr marL="1168400" lvl="0" indent="984250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12700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</a:ln>
                <a:solidFill>
                  <a:srgbClr val="10CF9B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«Птицы и птенчики»</a:t>
            </a:r>
          </a:p>
          <a:p>
            <a:pPr marL="1168400" lvl="0" indent="984250">
              <a:buFont typeface="Wingdings" panose="05000000000000000000" pitchFamily="2" charset="2"/>
              <a:buChar char="q"/>
            </a:pPr>
            <a:r>
              <a:rPr lang="ru-RU" sz="3200" b="1" dirty="0" smtClean="0">
                <a:ln w="12700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</a:ln>
                <a:solidFill>
                  <a:srgbClr val="10CF9B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Этюд «Ау»</a:t>
            </a:r>
            <a:endParaRPr lang="ru-RU" sz="3200" b="1" dirty="0">
              <a:ln w="12700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srgbClr val="10CF9B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5576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3281952" y="1391072"/>
            <a:ext cx="1002016" cy="143645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8" idx="3"/>
          </p:cNvCxnSpPr>
          <p:nvPr/>
        </p:nvCxnSpPr>
        <p:spPr>
          <a:xfrm>
            <a:off x="2993920" y="2060848"/>
            <a:ext cx="914400" cy="914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3"/>
          </p:cNvCxnSpPr>
          <p:nvPr/>
        </p:nvCxnSpPr>
        <p:spPr>
          <a:xfrm>
            <a:off x="2417856" y="3356738"/>
            <a:ext cx="1362056" cy="25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993920" y="3645024"/>
            <a:ext cx="914400" cy="1008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281952" y="3885946"/>
            <a:ext cx="1002016" cy="143645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3" idx="1"/>
          </p:cNvCxnSpPr>
          <p:nvPr/>
        </p:nvCxnSpPr>
        <p:spPr>
          <a:xfrm flipH="1">
            <a:off x="5436096" y="1965324"/>
            <a:ext cx="942200" cy="94317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6" idx="2"/>
          </p:cNvCxnSpPr>
          <p:nvPr/>
        </p:nvCxnSpPr>
        <p:spPr>
          <a:xfrm flipH="1">
            <a:off x="4772416" y="1391072"/>
            <a:ext cx="1029816" cy="147806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148064" y="3356738"/>
            <a:ext cx="1800200" cy="137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4" idx="1"/>
          </p:cNvCxnSpPr>
          <p:nvPr/>
        </p:nvCxnSpPr>
        <p:spPr>
          <a:xfrm flipH="1" flipV="1">
            <a:off x="5148064" y="3644694"/>
            <a:ext cx="942200" cy="10224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5" idx="0"/>
          </p:cNvCxnSpPr>
          <p:nvPr/>
        </p:nvCxnSpPr>
        <p:spPr>
          <a:xfrm flipH="1" flipV="1">
            <a:off x="4860032" y="3885946"/>
            <a:ext cx="942200" cy="143645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3281952" y="2575502"/>
            <a:ext cx="2520280" cy="15624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родителями</a:t>
            </a:r>
            <a:endParaRPr lang="ru-RU" sz="20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32656"/>
            <a:ext cx="1872208" cy="10584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круглого стола «Экология и птицы</a:t>
            </a:r>
            <a:endParaRPr lang="ru-RU" sz="12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1712" y="1517086"/>
            <a:ext cx="1872208" cy="10584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Подбор наглядных дидактических пособий</a:t>
            </a:r>
            <a:endParaRPr lang="ru-RU" sz="12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648" y="2827530"/>
            <a:ext cx="1872208" cy="10584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Изготовление скворечников, кормушек</a:t>
            </a:r>
            <a:endParaRPr lang="ru-RU" sz="12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21712" y="4137974"/>
            <a:ext cx="1872208" cy="10584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Целевые прогулки</a:t>
            </a:r>
            <a:endParaRPr lang="ru-RU" sz="16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5322404"/>
            <a:ext cx="1872208" cy="10584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Кормление птиц и наблюдение за их повадками</a:t>
            </a:r>
            <a:endParaRPr lang="ru-RU" sz="12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6328" y="2827530"/>
            <a:ext cx="1872208" cy="10584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акции «С каждого по зернышку»</a:t>
            </a:r>
            <a:endParaRPr lang="ru-RU" sz="12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8296" y="1436116"/>
            <a:ext cx="1872208" cy="10584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Беседы и консультации «Какие бывают кормушки»</a:t>
            </a:r>
            <a:endParaRPr lang="ru-RU" sz="16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0264" y="4137974"/>
            <a:ext cx="1872208" cy="10584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Оформление выставок</a:t>
            </a:r>
            <a:endParaRPr lang="ru-RU" sz="14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6128" y="5322404"/>
            <a:ext cx="1872208" cy="10584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детских книг о птицах</a:t>
            </a:r>
            <a:endParaRPr lang="ru-RU" sz="12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6128" y="332656"/>
            <a:ext cx="1872208" cy="10584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Мероприятие «Праздник птиц», «Синичкин день»</a:t>
            </a:r>
            <a:endParaRPr lang="ru-RU" sz="11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0249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390" y="188640"/>
            <a:ext cx="9252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</a:t>
            </a:r>
            <a:endParaRPr lang="ru-RU" sz="4000" b="1" dirty="0">
              <a:ln w="12700">
                <a:solidFill>
                  <a:srgbClr val="DBF5F9">
                    <a:satMod val="155000"/>
                  </a:srgbClr>
                </a:solidFill>
                <a:prstDash val="solid"/>
              </a:ln>
              <a:solidFill>
                <a:srgbClr val="04617B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«Синичкин день»</a:t>
            </a:r>
          </a:p>
          <a:p>
            <a:pPr lvl="0" algn="ctr"/>
            <a:endParaRPr lang="ru-RU" sz="3200" b="1" dirty="0">
              <a:ln w="12700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srgbClr val="10CF9B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735197"/>
            <a:ext cx="2927410" cy="219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0808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35197"/>
            <a:ext cx="2927410" cy="219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0808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230112"/>
            <a:ext cx="2927410" cy="219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0808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230112"/>
            <a:ext cx="2927410" cy="219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0808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47765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5" y="116632"/>
            <a:ext cx="9252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Мероприятие</a:t>
            </a:r>
            <a:endParaRPr lang="ru-RU" sz="4000" b="1" dirty="0">
              <a:ln w="12700">
                <a:solidFill>
                  <a:srgbClr val="DBF5F9">
                    <a:satMod val="155000"/>
                  </a:srgbClr>
                </a:solidFill>
                <a:prstDash val="solid"/>
              </a:ln>
              <a:solidFill>
                <a:srgbClr val="04617B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«Праздник птиц»</a:t>
            </a:r>
          </a:p>
          <a:p>
            <a:pPr lvl="0" algn="ctr"/>
            <a:endParaRPr lang="ru-RU" sz="3200" b="1" dirty="0">
              <a:ln w="12700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srgbClr val="10CF9B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5" y="4292280"/>
            <a:ext cx="3110373" cy="233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0808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88" y="4292280"/>
            <a:ext cx="3110373" cy="233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0808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89910"/>
            <a:ext cx="3110373" cy="233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0808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805" y="1589910"/>
            <a:ext cx="3110373" cy="233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0808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96110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2171" y="212788"/>
            <a:ext cx="74030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Охватываемые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области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2029" y="1916832"/>
            <a:ext cx="797500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«Познание»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«Коммуникация»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«Чтение художественной литературы»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«Художественное творчество»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«Социализация»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«Музыка»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«Физическое воспитание»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«Труд»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«Безопасность»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«Здоровье»</a:t>
            </a:r>
            <a:endParaRPr lang="ru-RU" sz="28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9268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0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книжки-малышки</a:t>
            </a:r>
          </a:p>
          <a:p>
            <a:pPr lvl="0" algn="ctr"/>
            <a:endParaRPr lang="ru-RU" sz="3200" b="1" dirty="0">
              <a:ln w="12700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srgbClr val="10CF9B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500174"/>
            <a:ext cx="3118072" cy="2338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4071942"/>
            <a:ext cx="3118080" cy="2338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500174"/>
            <a:ext cx="3118079" cy="2338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4071942"/>
            <a:ext cx="3118069" cy="233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40259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5" y="116632"/>
            <a:ext cx="9252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</a:t>
            </a:r>
          </a:p>
          <a:p>
            <a:pPr lvl="0" algn="ctr"/>
            <a:r>
              <a:rPr lang="ru-RU" sz="4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Экологические газеты</a:t>
            </a:r>
          </a:p>
          <a:p>
            <a:pPr lvl="0" algn="ctr"/>
            <a:endParaRPr lang="ru-RU" sz="3200" b="1" dirty="0">
              <a:ln w="12700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srgbClr val="10CF9B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687274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645" y="4149080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687274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57685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Диаграмма </a:t>
            </a:r>
            <a:r>
              <a:rPr lang="ru-RU" sz="2000" b="1" dirty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«Уровень </a:t>
            </a:r>
            <a:r>
              <a:rPr lang="ru-RU" sz="2000" b="1" dirty="0" err="1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сформированности</a:t>
            </a:r>
            <a:endParaRPr lang="ru-RU" sz="2000" b="1" dirty="0" smtClean="0">
              <a:ln w="12700">
                <a:solidFill>
                  <a:srgbClr val="DBF5F9">
                    <a:satMod val="155000"/>
                  </a:srgbClr>
                </a:solidFill>
                <a:prstDash val="solid"/>
              </a:ln>
              <a:solidFill>
                <a:srgbClr val="04617B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ru-RU" sz="2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представлений детей о птицах» </a:t>
            </a:r>
            <a:r>
              <a:rPr lang="ru-RU" sz="2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(На начало </a:t>
            </a:r>
            <a:r>
              <a:rPr lang="ru-RU" sz="2000" b="1" dirty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проекта)</a:t>
            </a:r>
            <a:endParaRPr lang="ru-RU" sz="3200" b="1" dirty="0">
              <a:ln w="12700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srgbClr val="10CF9B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14686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Диаграмма </a:t>
            </a:r>
            <a:r>
              <a:rPr lang="ru-RU" sz="2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000" b="1" dirty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Уровень </a:t>
            </a:r>
            <a:r>
              <a:rPr lang="ru-RU" sz="2000" b="1" dirty="0" err="1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сформированности</a:t>
            </a:r>
            <a:r>
              <a:rPr lang="ru-RU" sz="2000" b="1" dirty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000" b="1" dirty="0" smtClean="0">
              <a:ln w="12700">
                <a:solidFill>
                  <a:srgbClr val="DBF5F9">
                    <a:satMod val="155000"/>
                  </a:srgbClr>
                </a:solidFill>
                <a:prstDash val="solid"/>
              </a:ln>
              <a:solidFill>
                <a:srgbClr val="04617B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ru-RU" sz="2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представлений </a:t>
            </a:r>
            <a:r>
              <a:rPr lang="ru-RU" sz="2000" b="1" dirty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детей о птицах» </a:t>
            </a:r>
            <a:r>
              <a:rPr lang="ru-RU" sz="20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(На конец </a:t>
            </a:r>
            <a:r>
              <a:rPr lang="ru-RU" sz="2000" b="1" dirty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проекта)</a:t>
            </a:r>
            <a:endParaRPr lang="ru-RU" sz="3200" b="1" dirty="0">
              <a:ln w="12700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srgbClr val="10CF9B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19765"/>
              </p:ext>
            </p:extLst>
          </p:nvPr>
        </p:nvGraphicFramePr>
        <p:xfrm>
          <a:off x="2051720" y="1021933"/>
          <a:ext cx="6120680" cy="219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358737"/>
              </p:ext>
            </p:extLst>
          </p:nvPr>
        </p:nvGraphicFramePr>
        <p:xfrm>
          <a:off x="1907704" y="4149080"/>
          <a:ext cx="646217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57264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8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8280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Итоги проекта</a:t>
            </a:r>
            <a:endParaRPr lang="ru-RU" sz="40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424935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Повысился уровень знаний детей и родителей, появилась заинтересованность жизнью зимующих птиц.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Углублены умения различать птиц по внешнему виду.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Выросли коммуникативные навыки, активизировались все компоненты устной речи.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Пополнилась эколого-развивающая среда (макет сезонного дерева, природоохранные знаки, картотека наблюдений за зимующими птицами, картотека дидактических игр «Зимующие птицы», альбомы о птицах, стихи, приметы, загадки).</a:t>
            </a:r>
          </a:p>
        </p:txBody>
      </p:sp>
    </p:spTree>
    <p:extLst>
      <p:ext uri="{BB962C8B-B14F-4D97-AF65-F5344CB8AC3E}">
        <p14:creationId xmlns:p14="http://schemas.microsoft.com/office/powerpoint/2010/main" val="13411444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1714488"/>
            <a:ext cx="7975001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8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пополнить предметно-развивающую среду по теме проекта;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формировать понятие «зимующие птицы»;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повысить познавательную и творческую активность детей в результате использования продуктивных видов деятельности;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активировать речевую деятельность, мелкую моторику, коммуникативные навыки;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привлечь детей и родителей к помощи птицам в трудных зимних условиях.</a:t>
            </a:r>
            <a:endParaRPr lang="ru-RU" sz="20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42918"/>
            <a:ext cx="7975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 </a:t>
            </a:r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экологических знаний о зимующих птицах и ответственного бережного отношения к ним.</a:t>
            </a:r>
          </a:p>
          <a:p>
            <a:endParaRPr lang="ru-RU" sz="8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3527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6906" y="260648"/>
            <a:ext cx="55735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Этапы реализации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786190"/>
            <a:ext cx="691276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 - </a:t>
            </a:r>
            <a:r>
              <a:rPr lang="ru-RU" sz="28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заключительный</a:t>
            </a:r>
            <a:endParaRPr lang="ru-RU" sz="2400" b="1" cap="none" spc="0" dirty="0" smtClean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00113" indent="-900113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000372"/>
            <a:ext cx="691276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 – </a:t>
            </a:r>
            <a:r>
              <a:rPr lang="ru-RU" sz="28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основной (практический)</a:t>
            </a:r>
            <a:endParaRPr lang="ru-RU" sz="2400" b="1" cap="none" spc="0" dirty="0" smtClean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00113" indent="-900113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143116"/>
            <a:ext cx="6627016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ru-RU" sz="28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подготовительный</a:t>
            </a:r>
          </a:p>
          <a:p>
            <a:pPr marL="900113" indent="-900113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3816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7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7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389541"/>
            <a:ext cx="2322714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>
              <a:lnSpc>
                <a:spcPct val="150000"/>
              </a:lnSpc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</a:t>
            </a:r>
            <a:endParaRPr lang="ru-RU" sz="44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189" y="1916832"/>
            <a:ext cx="7975001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8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Определение  проблемы, цели, задач проекта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необходимых условий для реализации проекта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Перспективное планирование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cap="none" spc="0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Изучение литературы, подбор материала, разработка конспектов, сценариев мероприятий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Анкетирование родителей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Мониторинг</a:t>
            </a:r>
            <a:endParaRPr lang="ru-RU" sz="20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385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389541"/>
            <a:ext cx="3024336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>
              <a:lnSpc>
                <a:spcPct val="150000"/>
              </a:lnSpc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</a:t>
            </a:r>
            <a:endParaRPr lang="ru-RU" sz="44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277" y="1917776"/>
            <a:ext cx="6965477" cy="3216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1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2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Внедрение в </a:t>
            </a:r>
            <a:r>
              <a:rPr lang="ru-RU" sz="3200" b="1" dirty="0" err="1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воспитательно</a:t>
            </a:r>
            <a:r>
              <a:rPr lang="ru-RU" sz="32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-образовательный процесс эффективных приемов и методов расширения знаний дошкольников о зимующих птицах.</a:t>
            </a:r>
            <a:endParaRPr lang="ru-RU" sz="32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01988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389541"/>
            <a:ext cx="3024336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>
              <a:lnSpc>
                <a:spcPct val="150000"/>
              </a:lnSpc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</a:t>
            </a:r>
            <a:endParaRPr lang="ru-RU" sz="4400" b="1" cap="none" spc="0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277" y="1917776"/>
            <a:ext cx="6965477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000" b="1" dirty="0" smtClean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Обработка результатов по реализации проекта (диагностика)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проекта на педагогическом проекте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выставки «Лучшая кормушка для птиц»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итогового мероприятия «Праздник птиц»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фото-выставки «Дети и птицы»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cap="none" spc="0" dirty="0">
              <a:ln w="1270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6534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778</TotalTime>
  <Words>924</Words>
  <Application>Microsoft Office PowerPoint</Application>
  <PresentationFormat>Экран (4:3)</PresentationFormat>
  <Paragraphs>188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BatangChe</vt:lpstr>
      <vt:lpstr>Arial</vt:lpstr>
      <vt:lpstr>Calibri</vt:lpstr>
      <vt:lpstr>Constantia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serg</cp:lastModifiedBy>
  <cp:revision>169</cp:revision>
  <dcterms:created xsi:type="dcterms:W3CDTF">2014-01-25T10:10:33Z</dcterms:created>
  <dcterms:modified xsi:type="dcterms:W3CDTF">2014-04-27T16:03:23Z</dcterms:modified>
</cp:coreProperties>
</file>