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7" r:id="rId2"/>
    <p:sldId id="329" r:id="rId3"/>
    <p:sldId id="335" r:id="rId4"/>
    <p:sldId id="333" r:id="rId5"/>
    <p:sldId id="304" r:id="rId6"/>
    <p:sldId id="277" r:id="rId7"/>
    <p:sldId id="274" r:id="rId8"/>
    <p:sldId id="308" r:id="rId9"/>
    <p:sldId id="288" r:id="rId10"/>
    <p:sldId id="307" r:id="rId11"/>
    <p:sldId id="309" r:id="rId12"/>
    <p:sldId id="310" r:id="rId13"/>
    <p:sldId id="332" r:id="rId14"/>
    <p:sldId id="31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5F29"/>
    <a:srgbClr val="E299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D322D-6EC3-4322-9EC4-A3B33C7E4507}" type="datetimeFigureOut">
              <a:rPr lang="ru-RU" smtClean="0"/>
              <a:t>26.04.2014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EE678-11C9-4E3B-AFC1-F98DD3E658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96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52732-E6CD-4820-8DA2-12E1D14F8668}" type="datetimeFigureOut">
              <a:rPr lang="ru-RU" smtClean="0"/>
              <a:t>26.04.2014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53A99-4988-44E5-A8B5-BC5A5B54A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52732-E6CD-4820-8DA2-12E1D14F8668}" type="datetimeFigureOut">
              <a:rPr lang="ru-RU" smtClean="0"/>
              <a:t>26.04.2014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53A99-4988-44E5-A8B5-BC5A5B54A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52732-E6CD-4820-8DA2-12E1D14F8668}" type="datetimeFigureOut">
              <a:rPr lang="ru-RU" smtClean="0"/>
              <a:t>26.04.2014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53A99-4988-44E5-A8B5-BC5A5B54A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52732-E6CD-4820-8DA2-12E1D14F8668}" type="datetimeFigureOut">
              <a:rPr lang="ru-RU" smtClean="0"/>
              <a:t>26.04.2014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53A99-4988-44E5-A8B5-BC5A5B54A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52732-E6CD-4820-8DA2-12E1D14F8668}" type="datetimeFigureOut">
              <a:rPr lang="ru-RU" smtClean="0"/>
              <a:t>26.04.2014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53A99-4988-44E5-A8B5-BC5A5B54A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52732-E6CD-4820-8DA2-12E1D14F8668}" type="datetimeFigureOut">
              <a:rPr lang="ru-RU" smtClean="0"/>
              <a:t>26.04.2014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53A99-4988-44E5-A8B5-BC5A5B54A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52732-E6CD-4820-8DA2-12E1D14F8668}" type="datetimeFigureOut">
              <a:rPr lang="ru-RU" smtClean="0"/>
              <a:t>26.04.2014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53A99-4988-44E5-A8B5-BC5A5B54A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52732-E6CD-4820-8DA2-12E1D14F8668}" type="datetimeFigureOut">
              <a:rPr lang="ru-RU" smtClean="0"/>
              <a:t>26.04.2014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53A99-4988-44E5-A8B5-BC5A5B54A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52732-E6CD-4820-8DA2-12E1D14F8668}" type="datetimeFigureOut">
              <a:rPr lang="ru-RU" smtClean="0"/>
              <a:t>26.04.2014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53A99-4988-44E5-A8B5-BC5A5B54A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52732-E6CD-4820-8DA2-12E1D14F8668}" type="datetimeFigureOut">
              <a:rPr lang="ru-RU" smtClean="0"/>
              <a:t>26.04.2014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53A99-4988-44E5-A8B5-BC5A5B54A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52732-E6CD-4820-8DA2-12E1D14F8668}" type="datetimeFigureOut">
              <a:rPr lang="ru-RU" smtClean="0"/>
              <a:t>26.04.2014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53A99-4988-44E5-A8B5-BC5A5B54A4A7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52732-E6CD-4820-8DA2-12E1D14F8668}" type="datetimeFigureOut">
              <a:rPr lang="ru-RU" smtClean="0"/>
              <a:t>26.04.2014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53A99-4988-44E5-A8B5-BC5A5B54A4A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21296"/>
            <a:ext cx="7992888" cy="4491880"/>
          </a:xfrm>
        </p:spPr>
        <p:txBody>
          <a:bodyPr/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Непосредственно </a:t>
            </a:r>
            <a:r>
              <a:rPr lang="ru-RU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образовательная деятельность по формированию целостной картины мира в старшей </a:t>
            </a:r>
            <a:r>
              <a:rPr lang="ru-RU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группе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/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Воспитатель: Минченко  Нина Владимировна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5589240"/>
            <a:ext cx="8496944" cy="108012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СУРГУТСКАЯ СПЕЦИАЛЬНАЯ (КОРРЕКЦИОННАЯ) НАЧАЛЬНАЯ ШКОЛА – Д/С I, V ВИДА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9899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46087"/>
            <a:ext cx="7272808" cy="750665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I. </a:t>
            </a:r>
            <a:r>
              <a:rPr lang="ru-RU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Организационный этап</a:t>
            </a:r>
          </a:p>
        </p:txBody>
      </p:sp>
      <p:pic>
        <p:nvPicPr>
          <p:cNvPr id="5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39952" y="2996952"/>
            <a:ext cx="4855964" cy="364197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552" y="1631949"/>
            <a:ext cx="8424936" cy="4229099"/>
          </a:xfrm>
        </p:spPr>
        <p:txBody>
          <a:bodyPr/>
          <a:lstStyle/>
          <a:p>
            <a:pPr marL="342900" indent="-342900">
              <a:spcAft>
                <a:spcPts val="0"/>
              </a:spcAft>
              <a:buBlip>
                <a:blip r:embed="rId4"/>
              </a:buBlip>
            </a:pP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1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Приветствие</a:t>
            </a:r>
          </a:p>
          <a:p>
            <a:pPr marL="342900" indent="-342900">
              <a:spcAft>
                <a:spcPts val="0"/>
              </a:spcAft>
              <a:buBlip>
                <a:blip r:embed="rId4"/>
              </a:buBlip>
            </a:pP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2.  Эмоциональный настрой  – 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приём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Лучик солнца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892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117178" cy="552467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II. </a:t>
            </a:r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Основная часть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8964" y="1268760"/>
            <a:ext cx="7560840" cy="5256584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110000"/>
              </a:lnSpc>
              <a:spcAft>
                <a:spcPts val="0"/>
              </a:spcAft>
              <a:buBlip>
                <a:blip r:embed="rId2"/>
              </a:buBlip>
            </a:pP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 Игра «Прогулка в лес» - 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акрепление  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правил поведения в природе. </a:t>
            </a:r>
            <a:endParaRPr lang="ru-RU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lnSpc>
                <a:spcPct val="110000"/>
              </a:lnSpc>
              <a:spcAft>
                <a:spcPts val="0"/>
              </a:spcAft>
              <a:buBlip>
                <a:blip r:embed="rId2"/>
              </a:buBlip>
            </a:pPr>
            <a:r>
              <a:rPr lang="ru-RU" sz="2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Рассказ </a:t>
            </a:r>
            <a:r>
              <a:rPr lang="ru-RU" sz="2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«Как звери к зиме готовятся</a:t>
            </a:r>
            <a:r>
              <a:rPr lang="ru-RU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»</a:t>
            </a:r>
          </a:p>
          <a:p>
            <a:pPr algn="l">
              <a:lnSpc>
                <a:spcPct val="110000"/>
              </a:lnSpc>
              <a:spcAft>
                <a:spcPts val="0"/>
              </a:spcAft>
            </a:pPr>
            <a:r>
              <a:rPr lang="ru-RU" sz="2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- 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ормирование 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представлений об  интересных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фактах 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из жизни диких животных, знаний о взаимосвязи всего живого в природе. </a:t>
            </a:r>
            <a:endParaRPr lang="ru-RU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10000"/>
              </a:lnSpc>
              <a:spcAft>
                <a:spcPts val="0"/>
              </a:spcAft>
            </a:pPr>
            <a:r>
              <a:rPr lang="ru-RU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3. </a:t>
            </a:r>
            <a:r>
              <a:rPr lang="ru-RU" sz="2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Беседа по </a:t>
            </a:r>
            <a:r>
              <a:rPr lang="ru-RU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рассказу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развитие диалогической формы речи</a:t>
            </a: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lnSpc>
                <a:spcPct val="110000"/>
              </a:lnSpc>
              <a:spcAft>
                <a:spcPts val="0"/>
              </a:spcAft>
              <a:buBlip>
                <a:blip r:embed="rId2"/>
              </a:buBlip>
            </a:pP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 Физкультурная минутка - сохранение и укрепление физического и психического здоровья детей</a:t>
            </a: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9374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476672"/>
            <a:ext cx="8208912" cy="5832648"/>
          </a:xfrm>
        </p:spPr>
        <p:txBody>
          <a:bodyPr>
            <a:noAutofit/>
          </a:bodyPr>
          <a:lstStyle/>
          <a:p>
            <a:pPr marL="285750" indent="-285750" algn="l">
              <a:spcAft>
                <a:spcPts val="0"/>
              </a:spcAft>
              <a:buBlip>
                <a:blip r:embed="rId2"/>
              </a:buBlip>
            </a:pP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5. Игра 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«Клуб знатоков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» </a:t>
            </a:r>
          </a:p>
          <a:p>
            <a:pPr marL="285750" indent="-285750" algn="l">
              <a:spcAft>
                <a:spcPts val="0"/>
              </a:spcAft>
              <a:buBlip>
                <a:blip r:embed="rId2"/>
              </a:buBlip>
            </a:pPr>
            <a:r>
              <a:rPr lang="ru-RU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Загадки - развитие мышления</a:t>
            </a:r>
            <a:endParaRPr lang="ru-RU" sz="24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spcAft>
                <a:spcPts val="0"/>
              </a:spcAft>
              <a:buBlip>
                <a:blip r:embed="rId3"/>
              </a:buBlip>
            </a:pPr>
            <a:r>
              <a:rPr lang="ru-RU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«Назовите одним словом</a:t>
            </a:r>
            <a:r>
              <a:rPr lang="ru-RU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» </a:t>
            </a:r>
          </a:p>
          <a:p>
            <a:pPr algn="l">
              <a:spcAft>
                <a:spcPts val="0"/>
              </a:spcAft>
            </a:pP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-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умение 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группировать предметы по определенным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признакам</a:t>
            </a:r>
          </a:p>
          <a:p>
            <a:pPr marL="342900" indent="-342900" algn="l">
              <a:spcAft>
                <a:spcPts val="0"/>
              </a:spcAft>
              <a:buBlip>
                <a:blip r:embed="rId3"/>
              </a:buBlip>
            </a:pPr>
            <a:r>
              <a:rPr lang="ru-RU" sz="2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«</a:t>
            </a:r>
            <a:r>
              <a:rPr lang="ru-RU" sz="2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 кого</a:t>
            </a:r>
            <a:r>
              <a:rPr lang="en-US" sz="2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кто</a:t>
            </a:r>
            <a:r>
              <a:rPr lang="ru-RU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?» -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закрепление названия животных и их детенышей</a:t>
            </a: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spcAft>
                <a:spcPts val="0"/>
              </a:spcAft>
              <a:buBlip>
                <a:blip r:embed="rId4"/>
              </a:buBlip>
            </a:pPr>
            <a:r>
              <a:rPr lang="ru-RU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Игра «Назови </a:t>
            </a:r>
            <a:r>
              <a:rPr lang="ru-RU" sz="2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признаки животного» </a:t>
            </a:r>
            <a:endParaRPr lang="ru-RU" sz="2400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spcAft>
                <a:spcPts val="0"/>
              </a:spcAft>
            </a:pP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-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пополнение 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 обогащение речи детей прилагательными, характеризующими качества  и свойства животных.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399995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3" y="-171400"/>
            <a:ext cx="7117178" cy="45719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332656"/>
            <a:ext cx="7776864" cy="5976664"/>
          </a:xfrm>
        </p:spPr>
        <p:txBody>
          <a:bodyPr>
            <a:normAutofit lnSpcReduction="10000"/>
          </a:bodyPr>
          <a:lstStyle/>
          <a:p>
            <a:pPr marL="342900" lvl="0" indent="-342900" algn="l">
              <a:spcAft>
                <a:spcPts val="0"/>
              </a:spcAft>
              <a:buClr>
                <a:srgbClr val="C5E1FE"/>
              </a:buClr>
              <a:buBlip>
                <a:blip r:embed="rId2"/>
              </a:buBlip>
            </a:pPr>
            <a:r>
              <a:rPr lang="ru-RU" sz="24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Физкультурная </a:t>
            </a:r>
            <a:r>
              <a:rPr lang="ru-RU" sz="24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пауза «Вот студёною зимой..»</a:t>
            </a:r>
          </a:p>
          <a:p>
            <a:pPr lvl="0" algn="l">
              <a:spcAft>
                <a:spcPts val="0"/>
              </a:spcAft>
              <a:buClr>
                <a:srgbClr val="C5E1FE"/>
              </a:buClr>
            </a:pPr>
            <a:r>
              <a:rPr lang="ru-RU" sz="2400" i="1" dirty="0">
                <a:solidFill>
                  <a:schemeClr val="bg1"/>
                </a:solidFill>
                <a:latin typeface="Arial" pitchFamily="34" charset="0"/>
                <a:cs typeface="Aharoni" pitchFamily="2" charset="-79"/>
              </a:rPr>
              <a:t> </a:t>
            </a:r>
            <a:r>
              <a:rPr lang="ru-RU" sz="2400" i="1" dirty="0" smtClean="0">
                <a:solidFill>
                  <a:schemeClr val="bg1"/>
                </a:solidFill>
                <a:latin typeface="Arial" pitchFamily="34" charset="0"/>
                <a:cs typeface="Aharoni" pitchFamily="2" charset="-79"/>
              </a:rPr>
              <a:t>   - </a:t>
            </a:r>
            <a:r>
              <a:rPr lang="ru-RU" sz="2400" dirty="0">
                <a:solidFill>
                  <a:schemeClr val="bg1"/>
                </a:solidFill>
                <a:cs typeface="Aharoni" pitchFamily="2" charset="-79"/>
              </a:rPr>
              <a:t>формировать точные координированные движения в сочетании с речью</a:t>
            </a:r>
            <a:r>
              <a:rPr lang="ru-RU" sz="2400" dirty="0" smtClean="0"/>
              <a:t>.</a:t>
            </a:r>
          </a:p>
          <a:p>
            <a:pPr marL="342900" lvl="0" indent="-342900" algn="l">
              <a:spcAft>
                <a:spcPts val="0"/>
              </a:spcAft>
              <a:buClr>
                <a:srgbClr val="C5E1FE"/>
              </a:buClr>
              <a:buBlip>
                <a:blip r:embed="rId2"/>
              </a:buBlip>
            </a:pPr>
            <a:r>
              <a:rPr lang="ru-RU" sz="24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Игра  </a:t>
            </a:r>
            <a:r>
              <a:rPr lang="ru-RU" sz="24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«Кому что дадим?»  </a:t>
            </a:r>
            <a:r>
              <a:rPr lang="ru-RU" sz="24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</a:t>
            </a:r>
          </a:p>
          <a:p>
            <a:pPr lvl="0" algn="l">
              <a:spcAft>
                <a:spcPts val="0"/>
              </a:spcAft>
              <a:buClr>
                <a:srgbClr val="C5E1FE"/>
              </a:buClr>
            </a:pPr>
            <a:r>
              <a:rPr lang="ru-RU" sz="24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- 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закрепление знаний детей о питании зверей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l">
              <a:spcAft>
                <a:spcPts val="0"/>
              </a:spcAft>
              <a:buClr>
                <a:srgbClr val="C5E1FE"/>
              </a:buClr>
              <a:buBlip>
                <a:blip r:embed="rId2"/>
              </a:buBlip>
            </a:pPr>
            <a:r>
              <a:rPr lang="ru-RU" sz="24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4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Упражнение «Назовите </a:t>
            </a:r>
            <a:r>
              <a:rPr lang="ru-RU" sz="24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сказки в которых </a:t>
            </a:r>
            <a:r>
              <a:rPr lang="ru-RU" sz="24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встречаются дикие </a:t>
            </a:r>
            <a:r>
              <a:rPr lang="ru-RU" sz="24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животные</a:t>
            </a:r>
            <a:r>
              <a:rPr lang="ru-RU" sz="24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»</a:t>
            </a:r>
          </a:p>
          <a:p>
            <a:pPr lvl="0" algn="l">
              <a:spcAft>
                <a:spcPts val="0"/>
              </a:spcAft>
              <a:buClr>
                <a:srgbClr val="C5E1FE"/>
              </a:buClr>
            </a:pP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- совершенствование  диалогической формы речи,</a:t>
            </a:r>
          </a:p>
          <a:p>
            <a:pPr lvl="0" algn="l">
              <a:spcAft>
                <a:spcPts val="0"/>
              </a:spcAft>
              <a:buClr>
                <a:srgbClr val="C5E1FE"/>
              </a:buClr>
            </a:pP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- расширение </a:t>
            </a:r>
            <a:r>
              <a:rPr 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кругозора детей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marL="342900" indent="-342900" algn="l">
              <a:spcAft>
                <a:spcPts val="0"/>
              </a:spcAft>
              <a:buClr>
                <a:srgbClr val="C5E1FE"/>
              </a:buClr>
              <a:buBlip>
                <a:blip r:embed="rId3"/>
              </a:buBlip>
            </a:pPr>
            <a:r>
              <a:rPr lang="ru-RU" sz="24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Игра «Назовите </a:t>
            </a:r>
            <a:r>
              <a:rPr lang="ru-RU" sz="24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слово, которое считаете   лишним» </a:t>
            </a:r>
            <a:r>
              <a:rPr lang="ru-RU" sz="24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                    </a:t>
            </a:r>
          </a:p>
          <a:p>
            <a:pPr lvl="0" algn="l">
              <a:spcAft>
                <a:spcPts val="0"/>
              </a:spcAft>
              <a:buClr>
                <a:srgbClr val="C5E1FE"/>
              </a:buClr>
            </a:pPr>
            <a:r>
              <a:rPr 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 развитие слухового внимания, </a:t>
            </a:r>
            <a:r>
              <a:rPr 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логического 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мышления; </a:t>
            </a:r>
            <a:r>
              <a:rPr 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умения 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группировать предметы по определенным признакам (</a:t>
            </a:r>
            <a:r>
              <a:rPr 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гра проводится </a:t>
            </a:r>
            <a:r>
              <a:rPr 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без опоры на 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наглядность).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1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7"/>
            <a:ext cx="7117178" cy="504056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III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Итог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4871" y="908720"/>
            <a:ext cx="7992888" cy="5256584"/>
          </a:xfrm>
        </p:spPr>
        <p:txBody>
          <a:bodyPr>
            <a:norm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</a:rPr>
              <a:t> </a:t>
            </a:r>
            <a:endParaRPr lang="ru-RU" sz="2400" dirty="0" smtClean="0">
              <a:solidFill>
                <a:schemeClr val="bg1"/>
              </a:solidFill>
            </a:endParaRPr>
          </a:p>
          <a:p>
            <a:pPr marL="342900" indent="-3429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 Подведение итогов игры</a:t>
            </a:r>
          </a:p>
          <a:p>
            <a:pPr marL="342900" indent="-3429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Награждение </a:t>
            </a:r>
            <a:endParaRPr lang="ru-RU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- ребята  награждаются медалями. </a:t>
            </a:r>
          </a:p>
          <a:p>
            <a:pPr marL="342900" indent="-3429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3.Опрос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- что нового  узнали?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- вам понравилась игра?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- что было интересным? </a:t>
            </a: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Оценка </a:t>
            </a:r>
            <a:endParaRPr lang="ru-RU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Рефлексия «Выбери настроение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ru-RU" sz="24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9483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1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1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117178" cy="6480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908720"/>
            <a:ext cx="7920880" cy="5256584"/>
          </a:xfrm>
        </p:spPr>
        <p:txBody>
          <a:bodyPr>
            <a:normAutofit/>
          </a:bodyPr>
          <a:lstStyle/>
          <a:p>
            <a:pPr marL="342900" indent="-342900" algn="l">
              <a:buBlip>
                <a:blip r:embed="rId2"/>
              </a:buBlip>
            </a:pPr>
            <a:r>
              <a:rPr lang="ru-RU" sz="3200" dirty="0" smtClean="0">
                <a:solidFill>
                  <a:schemeClr val="bg1"/>
                </a:solidFill>
                <a:cs typeface="Aharoni" pitchFamily="2" charset="-79"/>
              </a:rPr>
              <a:t>  Образовательная  </a:t>
            </a:r>
            <a:r>
              <a:rPr lang="ru-RU" sz="3200" dirty="0">
                <a:solidFill>
                  <a:schemeClr val="bg1"/>
                </a:solidFill>
                <a:cs typeface="Aharoni" pitchFamily="2" charset="-79"/>
              </a:rPr>
              <a:t>область:  «Познание»</a:t>
            </a:r>
          </a:p>
          <a:p>
            <a:pPr marL="342900" indent="-342900" algn="l">
              <a:buBlip>
                <a:blip r:embed="rId2"/>
              </a:buBlip>
            </a:pPr>
            <a:r>
              <a:rPr lang="ru-RU" sz="3200" dirty="0" smtClean="0">
                <a:solidFill>
                  <a:schemeClr val="bg1"/>
                </a:solidFill>
                <a:cs typeface="Aharoni" pitchFamily="2" charset="-79"/>
              </a:rPr>
              <a:t>  Образовательная  </a:t>
            </a:r>
            <a:r>
              <a:rPr lang="ru-RU" sz="3200" dirty="0">
                <a:solidFill>
                  <a:schemeClr val="bg1"/>
                </a:solidFill>
                <a:cs typeface="Aharoni" pitchFamily="2" charset="-79"/>
              </a:rPr>
              <a:t>деятельность:  </a:t>
            </a:r>
            <a:r>
              <a:rPr lang="ru-RU" sz="3200" dirty="0" smtClean="0">
                <a:solidFill>
                  <a:schemeClr val="bg1"/>
                </a:solidFill>
                <a:cs typeface="Aharoni" pitchFamily="2" charset="-79"/>
              </a:rPr>
              <a:t>    «</a:t>
            </a:r>
            <a:r>
              <a:rPr lang="ru-RU" sz="3200" dirty="0">
                <a:solidFill>
                  <a:schemeClr val="bg1"/>
                </a:solidFill>
                <a:cs typeface="Aharoni" pitchFamily="2" charset="-79"/>
              </a:rPr>
              <a:t>Формирование целостной картины мира» </a:t>
            </a:r>
          </a:p>
          <a:p>
            <a:pPr marL="571500" indent="-571500" algn="l">
              <a:buBlip>
                <a:blip r:embed="rId2"/>
              </a:buBlip>
            </a:pPr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haroni" pitchFamily="2" charset="-79"/>
              </a:rPr>
              <a:t>Тема непосредственно </a:t>
            </a:r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haroni" pitchFamily="2" charset="-79"/>
              </a:rPr>
              <a:t>образовательной деятельности: </a:t>
            </a:r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haroni" pitchFamily="2" charset="-79"/>
              </a:rPr>
              <a:t>«Дикие </a:t>
            </a:r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haroni" pitchFamily="2" charset="-79"/>
              </a:rPr>
              <a:t>животные зимой</a:t>
            </a:r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haroni" pitchFamily="2" charset="-79"/>
              </a:rPr>
              <a:t>»</a:t>
            </a:r>
          </a:p>
          <a:p>
            <a:pPr marL="571500" indent="-571500" algn="l">
              <a:buBlip>
                <a:blip r:embed="rId2"/>
              </a:buBlip>
            </a:pP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1207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20688"/>
            <a:ext cx="74168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0000"/>
                </a:solidFill>
                <a:latin typeface="Times New Roman"/>
                <a:ea typeface="Calibri"/>
              </a:rPr>
              <a:t>Цель: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Calibri"/>
              </a:rPr>
              <a:t> Развивать  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Calibri"/>
              </a:rPr>
              <a:t>экологическую  культуру, уточнять  и углублять  экологические знания. Расширять  представления о диких животных и их образе жизни зимой.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82071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80920" cy="6120680"/>
          </a:xfrm>
        </p:spPr>
        <p:txBody>
          <a:bodyPr/>
          <a:lstStyle/>
          <a:p>
            <a:r>
              <a:rPr lang="ru-RU" sz="2000" b="1" dirty="0">
                <a:solidFill>
                  <a:schemeClr val="bg1"/>
                </a:solidFill>
              </a:rPr>
              <a:t>Дидактические  задачи  по реализации  принципа  интеграции  образовательных </a:t>
            </a:r>
            <a:r>
              <a:rPr lang="ru-RU" sz="2000" b="1" dirty="0" smtClean="0">
                <a:solidFill>
                  <a:schemeClr val="bg1"/>
                </a:solidFill>
              </a:rPr>
              <a:t>областей</a:t>
            </a:r>
            <a:r>
              <a:rPr lang="ru-RU" sz="2000" u="sng" dirty="0" smtClean="0">
                <a:solidFill>
                  <a:schemeClr val="bg1"/>
                </a:solidFill>
              </a:rPr>
              <a:t/>
            </a:r>
            <a:br>
              <a:rPr lang="ru-RU" sz="2000" u="sng" dirty="0" smtClean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/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i="1" dirty="0">
                <a:solidFill>
                  <a:schemeClr val="bg1"/>
                </a:solidFill>
              </a:rPr>
              <a:t>образовательная область «</a:t>
            </a:r>
            <a:r>
              <a:rPr lang="ru-RU" sz="2000" i="1" dirty="0" smtClean="0">
                <a:solidFill>
                  <a:schemeClr val="bg1"/>
                </a:solidFill>
              </a:rPr>
              <a:t>Коммуникация»: </a:t>
            </a:r>
            <a:r>
              <a:rPr lang="ru-RU" sz="2000" dirty="0" smtClean="0">
                <a:solidFill>
                  <a:schemeClr val="bg1"/>
                </a:solidFill>
              </a:rPr>
              <a:t>уточнять</a:t>
            </a:r>
            <a:r>
              <a:rPr lang="ru-RU" sz="2000" dirty="0">
                <a:solidFill>
                  <a:schemeClr val="bg1"/>
                </a:solidFill>
              </a:rPr>
              <a:t>, обогащать,  активизировать словарь по теме «Дикие животные»; закреплять навыки согласования и словоизменения; формировать навыки употребления распространенных предложений</a:t>
            </a:r>
            <a:r>
              <a:rPr lang="ru-RU" sz="2000" dirty="0" smtClean="0">
                <a:solidFill>
                  <a:schemeClr val="bg1"/>
                </a:solidFill>
              </a:rPr>
              <a:t>;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/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i="1" dirty="0">
                <a:solidFill>
                  <a:schemeClr val="bg1"/>
                </a:solidFill>
              </a:rPr>
              <a:t>образовательная область «</a:t>
            </a:r>
            <a:r>
              <a:rPr lang="ru-RU" sz="2000" i="1" dirty="0" smtClean="0">
                <a:solidFill>
                  <a:schemeClr val="bg1"/>
                </a:solidFill>
              </a:rPr>
              <a:t>Социализация»: </a:t>
            </a:r>
            <a:r>
              <a:rPr lang="ru-RU" sz="2000" dirty="0" smtClean="0">
                <a:solidFill>
                  <a:schemeClr val="bg1"/>
                </a:solidFill>
              </a:rPr>
              <a:t>закреплять </a:t>
            </a:r>
            <a:r>
              <a:rPr lang="ru-RU" sz="2000" dirty="0">
                <a:solidFill>
                  <a:schemeClr val="bg1"/>
                </a:solidFill>
              </a:rPr>
              <a:t>навыки поведения в игре, беседе; </a:t>
            </a: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                                                                                                                                                             </a:t>
            </a:r>
            <a:r>
              <a:rPr lang="ru-RU" sz="2000" dirty="0">
                <a:solidFill>
                  <a:schemeClr val="bg1"/>
                </a:solidFill>
              </a:rPr>
              <a:t/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i="1" dirty="0">
                <a:solidFill>
                  <a:schemeClr val="bg1"/>
                </a:solidFill>
              </a:rPr>
              <a:t>образовательная область «</a:t>
            </a:r>
            <a:r>
              <a:rPr lang="ru-RU" sz="2000" i="1" dirty="0" smtClean="0">
                <a:solidFill>
                  <a:schemeClr val="bg1"/>
                </a:solidFill>
              </a:rPr>
              <a:t>Безопасность»: </a:t>
            </a:r>
            <a:r>
              <a:rPr lang="ru-RU" sz="2000" dirty="0" smtClean="0">
                <a:solidFill>
                  <a:schemeClr val="bg1"/>
                </a:solidFill>
              </a:rPr>
              <a:t>формировать  </a:t>
            </a:r>
            <a:r>
              <a:rPr lang="ru-RU" sz="2000" dirty="0">
                <a:solidFill>
                  <a:schemeClr val="bg1"/>
                </a:solidFill>
              </a:rPr>
              <a:t>навыки культуры  в природе. </a:t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> </a:t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i="1" dirty="0">
                <a:solidFill>
                  <a:schemeClr val="bg1"/>
                </a:solidFill>
              </a:rPr>
              <a:t>образовательная область «Физическая культура</a:t>
            </a:r>
            <a:r>
              <a:rPr lang="ru-RU" sz="2000" i="1" dirty="0" smtClean="0">
                <a:solidFill>
                  <a:schemeClr val="bg1"/>
                </a:solidFill>
              </a:rPr>
              <a:t>»:  </a:t>
            </a:r>
            <a:r>
              <a:rPr lang="ru-RU" sz="2000" dirty="0">
                <a:solidFill>
                  <a:schemeClr val="bg1"/>
                </a:solidFill>
              </a:rPr>
              <a:t>формировать точные координированные движения в сочетании с речью.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0667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5058" y="188640"/>
            <a:ext cx="7205728" cy="1261884"/>
          </a:xfrm>
        </p:spPr>
        <p:txBody>
          <a:bodyPr/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2420888"/>
            <a:ext cx="7663045" cy="3240360"/>
          </a:xfrm>
        </p:spPr>
        <p:txBody>
          <a:bodyPr>
            <a:normAutofit/>
          </a:bodyPr>
          <a:lstStyle/>
          <a:p>
            <a:pPr marL="342900" indent="-342900" algn="l">
              <a:buBlip>
                <a:blip r:embed="rId2"/>
              </a:buBlip>
            </a:pP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Закрепить и обобщить знания детей о жизни животных и их приспособлении к условиям</a:t>
            </a:r>
          </a:p>
          <a:p>
            <a:pPr marL="342900" indent="-342900" algn="l">
              <a:buBlip>
                <a:blip r:embed="rId2"/>
              </a:buBlip>
            </a:pP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Расширить знания детей о правилах поведения в лесу  </a:t>
            </a:r>
          </a:p>
          <a:p>
            <a:pPr marL="342900" indent="-342900" algn="l">
              <a:buBlip>
                <a:blip r:embed="rId2"/>
              </a:buBlip>
            </a:pP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Формировать представления 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  интересных фактах из жизни диких животных, знаний о взаимосвязи всего живого в природе.</a:t>
            </a:r>
          </a:p>
          <a:p>
            <a:pPr marL="342900" indent="-342900" algn="l">
              <a:buBlip>
                <a:blip r:embed="rId2"/>
              </a:buBlip>
            </a:pPr>
            <a:endParaRPr lang="ru-RU" sz="2400" dirty="0" smtClean="0">
              <a:solidFill>
                <a:schemeClr val="tx1"/>
              </a:solidFill>
            </a:endParaRPr>
          </a:p>
          <a:p>
            <a:pPr lvl="0"/>
            <a:endParaRPr lang="ru-RU" dirty="0">
              <a:solidFill>
                <a:schemeClr val="tx1"/>
              </a:solidFill>
            </a:endParaRPr>
          </a:p>
          <a:p>
            <a:pPr marL="285750" indent="-285750">
              <a:buFont typeface="Wingdings" pitchFamily="2" charset="2"/>
              <a:buChar char="v"/>
            </a:pPr>
            <a:endParaRPr lang="ru-RU" dirty="0">
              <a:solidFill>
                <a:schemeClr val="tx1"/>
              </a:solidFill>
            </a:endParaRPr>
          </a:p>
          <a:p>
            <a:pPr marL="285750" indent="-285750">
              <a:buFont typeface="Wingdings" pitchFamily="2" charset="2"/>
              <a:buChar char="v"/>
            </a:pPr>
            <a:endParaRPr lang="ru-RU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itchFamily="2" charset="2"/>
              <a:buChar char="v"/>
            </a:pPr>
            <a:endParaRPr lang="ru-RU" dirty="0">
              <a:solidFill>
                <a:schemeClr val="tx1"/>
              </a:solidFill>
            </a:endParaRPr>
          </a:p>
          <a:p>
            <a:pPr marL="285750" indent="-285750">
              <a:buFont typeface="Wingdings" pitchFamily="2" charset="2"/>
              <a:buChar char="v"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88639"/>
            <a:ext cx="7632848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1590" indent="179705">
              <a:spcAft>
                <a:spcPts val="0"/>
              </a:spcAft>
            </a:pPr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ea typeface="Times New Roman"/>
                <a:cs typeface="Arial" pitchFamily="34" charset="0"/>
              </a:rPr>
              <a:t>              </a:t>
            </a:r>
            <a:endParaRPr lang="ru-RU" sz="3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Задачи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коррекционно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–образовательные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3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7378979" cy="792088"/>
          </a:xfrm>
        </p:spPr>
        <p:txBody>
          <a:bodyPr/>
          <a:lstStyle/>
          <a:p>
            <a:r>
              <a:rPr lang="ru-RU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оррекционно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развивающие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7522995" cy="3168352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Пополнять 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 обогащать речь детей именами прилагательными, характеризующими качества  и свойства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животных.</a:t>
            </a:r>
          </a:p>
          <a:p>
            <a:pPr>
              <a:buBlip>
                <a:blip r:embed="rId2"/>
              </a:buBlip>
            </a:pP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Развивать слуховое внимание, логическое мышление  без опоры на наглядность.</a:t>
            </a: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024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75724"/>
            <a:ext cx="7522995" cy="924475"/>
          </a:xfrm>
        </p:spPr>
        <p:txBody>
          <a:bodyPr/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оррекционно-воспитательные 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988839"/>
            <a:ext cx="7704856" cy="2736305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Развивать </a:t>
            </a:r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социальные навыки: умение  договариваться, учитывать мнение партнера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Blip>
                <a:blip r:embed="rId2"/>
              </a:buBlip>
            </a:pPr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Воспитывать любознательность, любовь к природе и бережное, отношение к 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ней.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13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488831" cy="576064"/>
          </a:xfrm>
        </p:spPr>
        <p:txBody>
          <a:bodyPr/>
          <a:lstStyle/>
          <a:p>
            <a:pPr algn="ctr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b="1" dirty="0"/>
              <a:t/>
            </a:r>
            <a:br>
              <a:rPr lang="ru-RU" b="1" dirty="0"/>
            </a:b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836712"/>
            <a:ext cx="7776864" cy="5017093"/>
          </a:xfrm>
        </p:spPr>
        <p:txBody>
          <a:bodyPr>
            <a:normAutofit/>
          </a:bodyPr>
          <a:lstStyle/>
          <a:p>
            <a:pPr marL="342900" indent="-342900" algn="l">
              <a:buBlip>
                <a:blip r:embed="rId2"/>
              </a:buBlip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Образовательные </a:t>
            </a: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технологии –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игровые, </a:t>
            </a:r>
            <a:r>
              <a:rPr lang="ru-RU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здоровьесберегающие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личностно-ориентированные</a:t>
            </a:r>
          </a:p>
          <a:p>
            <a:pPr marL="342900" indent="-342900" algn="l">
              <a:buBlip>
                <a:blip r:embed="rId2"/>
              </a:buBlip>
            </a:pP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Методы: 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гровые; словесно-практические, мотивации и  стимулирования; рефлексии. </a:t>
            </a:r>
          </a:p>
          <a:p>
            <a:pPr marL="342900" indent="-342900" algn="l">
              <a:buBlip>
                <a:blip r:embed="rId2"/>
              </a:buBlip>
            </a:pP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Оборудование: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иллюстрации  «дикие животные», экологические знаки, юла, шапочки – ободки  для играющих,  три корзинки, шишки, медали  «</a:t>
            </a:r>
            <a:r>
              <a:rPr lang="ru-RU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Знайки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»</a:t>
            </a:r>
          </a:p>
          <a:p>
            <a:pPr marL="342900" indent="-342900" algn="l">
              <a:buBlip>
                <a:blip r:embed="rId2"/>
              </a:buBlip>
            </a:pP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Средства обучения: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мультимедийная презентация по теме; компьютер; проектор.</a:t>
            </a:r>
            <a:endParaRPr lang="ru-RU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1334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117180" cy="902661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Этапы занятия</a:t>
            </a:r>
            <a:endParaRPr lang="ru-RU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309714"/>
            <a:ext cx="770485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Организационный этап.                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1 мин.</a:t>
            </a: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Основная часть                               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1.  Актуализация знаний                 2 мин.</a:t>
            </a:r>
          </a:p>
          <a:p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2.  Формирование знаний            5,5 мин.  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3.  Физ. минутка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1 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мин. </a:t>
            </a:r>
            <a:endParaRPr lang="ru-RU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4.  Закрепление 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знаний           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,5 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мин. </a:t>
            </a:r>
            <a:endParaRPr lang="ru-RU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5.  Физ. минутка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1 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мин. </a:t>
            </a:r>
            <a:endParaRPr lang="ru-RU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6. 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Закрепление 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знаний             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мин. </a:t>
            </a: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III.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Итог.                                               2 мин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 </a:t>
            </a: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4280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Зима</Template>
  <TotalTime>1955</TotalTime>
  <Words>545</Words>
  <Application>Microsoft Office PowerPoint</Application>
  <PresentationFormat>Экран (4:3)</PresentationFormat>
  <Paragraphs>81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Winter</vt:lpstr>
      <vt:lpstr>                Непосредственно образовательная деятельность по формированию целостной картины мира в старшей группе    Воспитатель: Минченко  Нина Владимировна</vt:lpstr>
      <vt:lpstr>Презентация PowerPoint</vt:lpstr>
      <vt:lpstr>Презентация PowerPoint</vt:lpstr>
      <vt:lpstr>Дидактические  задачи  по реализации  принципа  интеграции  образовательных областей  образовательная область «Коммуникация»: уточнять, обогащать,  активизировать словарь по теме «Дикие животные»; закреплять навыки согласования и словоизменения; формировать навыки употребления распространенных предложений;  образовательная область «Социализация»: закреплять навыки поведения в игре, беседе;                                                                                                                                                                образовательная область «Безопасность»: формировать  навыки культуры  в природе.    образовательная область «Физическая культура»:  формировать точные координированные движения в сочетании с речью. </vt:lpstr>
      <vt:lpstr>              </vt:lpstr>
      <vt:lpstr>коррекционно – развивающие </vt:lpstr>
      <vt:lpstr> коррекционно-воспитательные </vt:lpstr>
      <vt:lpstr>     </vt:lpstr>
      <vt:lpstr>Этапы занятия</vt:lpstr>
      <vt:lpstr>I. Организационный этап</vt:lpstr>
      <vt:lpstr> II. Основная часть</vt:lpstr>
      <vt:lpstr>Презентация PowerPoint</vt:lpstr>
      <vt:lpstr> </vt:lpstr>
      <vt:lpstr>   III. Итог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Основная образовательная деятельность по формированию целостной картины мира в старшей группе.   Воспитатель: Минченко  Нина Владимировна</dc:title>
  <dc:creator>Нина</dc:creator>
  <cp:lastModifiedBy>Нина</cp:lastModifiedBy>
  <cp:revision>149</cp:revision>
  <dcterms:created xsi:type="dcterms:W3CDTF">2012-11-05T17:15:46Z</dcterms:created>
  <dcterms:modified xsi:type="dcterms:W3CDTF">2014-04-26T07:06:23Z</dcterms:modified>
</cp:coreProperties>
</file>