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78" r:id="rId4"/>
    <p:sldId id="279" r:id="rId5"/>
    <p:sldId id="260"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Lst>
  <p:sldSz cx="9144000" cy="6858000" type="screen4x3"/>
  <p:notesSz cx="6858000" cy="9144000"/>
  <p:defaultTextStyle>
    <a:defPPr>
      <a:defRPr lang="ru-RU"/>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E5D3A"/>
    <a:srgbClr val="FF3300"/>
    <a:srgbClr val="FFE989"/>
    <a:srgbClr val="CCFF99"/>
    <a:srgbClr val="CCFF66"/>
    <a:srgbClr val="BCBCB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6B83A-C2EB-433D-B50F-C1353D8E6705}" type="datetimeFigureOut">
              <a:rPr lang="ru-RU" smtClean="0"/>
              <a:t>08.11.2015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0702C4-478C-4F25-BAB1-A25C122DA34B}" type="slidenum">
              <a:rPr lang="ru-RU" smtClean="0"/>
              <a:t>‹#›</a:t>
            </a:fld>
            <a:endParaRPr lang="ru-RU"/>
          </a:p>
        </p:txBody>
      </p:sp>
    </p:spTree>
    <p:extLst>
      <p:ext uri="{BB962C8B-B14F-4D97-AF65-F5344CB8AC3E}">
        <p14:creationId xmlns:p14="http://schemas.microsoft.com/office/powerpoint/2010/main" val="279121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702C4-478C-4F25-BAB1-A25C122DA34B}" type="slidenum">
              <a:rPr lang="ru-RU" smtClean="0"/>
              <a:t>18</a:t>
            </a:fld>
            <a:endParaRPr lang="ru-RU"/>
          </a:p>
        </p:txBody>
      </p:sp>
    </p:spTree>
    <p:extLst>
      <p:ext uri="{BB962C8B-B14F-4D97-AF65-F5344CB8AC3E}">
        <p14:creationId xmlns:p14="http://schemas.microsoft.com/office/powerpoint/2010/main" val="2385884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721FBA6-8566-4460-B6F7-7AAAA93EF85C}" type="slidenum">
              <a:rPr lang="ru-RU"/>
              <a:pPr>
                <a:defRPr/>
              </a:pPr>
              <a:t>‹#›</a:t>
            </a:fld>
            <a:endParaRPr lang="ru-RU"/>
          </a:p>
        </p:txBody>
      </p:sp>
    </p:spTree>
    <p:extLst>
      <p:ext uri="{BB962C8B-B14F-4D97-AF65-F5344CB8AC3E}">
        <p14:creationId xmlns:p14="http://schemas.microsoft.com/office/powerpoint/2010/main" val="462706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5399BE1-4356-4F54-ADBC-C65D7498565B}" type="slidenum">
              <a:rPr lang="ru-RU"/>
              <a:pPr>
                <a:defRPr/>
              </a:pPr>
              <a:t>‹#›</a:t>
            </a:fld>
            <a:endParaRPr lang="ru-RU"/>
          </a:p>
        </p:txBody>
      </p:sp>
    </p:spTree>
    <p:extLst>
      <p:ext uri="{BB962C8B-B14F-4D97-AF65-F5344CB8AC3E}">
        <p14:creationId xmlns:p14="http://schemas.microsoft.com/office/powerpoint/2010/main" val="3569828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71DA74F-2538-458D-B840-2C53196AE789}" type="slidenum">
              <a:rPr lang="ru-RU"/>
              <a:pPr>
                <a:defRPr/>
              </a:pPr>
              <a:t>‹#›</a:t>
            </a:fld>
            <a:endParaRPr lang="ru-RU"/>
          </a:p>
        </p:txBody>
      </p:sp>
    </p:spTree>
    <p:extLst>
      <p:ext uri="{BB962C8B-B14F-4D97-AF65-F5344CB8AC3E}">
        <p14:creationId xmlns:p14="http://schemas.microsoft.com/office/powerpoint/2010/main" val="2765716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112ADFF-A983-4116-B496-072272EA40B8}" type="slidenum">
              <a:rPr lang="ru-RU"/>
              <a:pPr>
                <a:defRPr/>
              </a:pPr>
              <a:t>‹#›</a:t>
            </a:fld>
            <a:endParaRPr lang="ru-RU"/>
          </a:p>
        </p:txBody>
      </p:sp>
    </p:spTree>
    <p:extLst>
      <p:ext uri="{BB962C8B-B14F-4D97-AF65-F5344CB8AC3E}">
        <p14:creationId xmlns:p14="http://schemas.microsoft.com/office/powerpoint/2010/main" val="3710131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0E1379-C228-4F65-AC9C-48D115D4EFF5}" type="slidenum">
              <a:rPr lang="ru-RU"/>
              <a:pPr>
                <a:defRPr/>
              </a:pPr>
              <a:t>‹#›</a:t>
            </a:fld>
            <a:endParaRPr lang="ru-RU"/>
          </a:p>
        </p:txBody>
      </p:sp>
    </p:spTree>
    <p:extLst>
      <p:ext uri="{BB962C8B-B14F-4D97-AF65-F5344CB8AC3E}">
        <p14:creationId xmlns:p14="http://schemas.microsoft.com/office/powerpoint/2010/main" val="3538393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9A75FD7-548F-4C3E-8219-961F5143AA0E}" type="slidenum">
              <a:rPr lang="ru-RU"/>
              <a:pPr>
                <a:defRPr/>
              </a:pPr>
              <a:t>‹#›</a:t>
            </a:fld>
            <a:endParaRPr lang="ru-RU"/>
          </a:p>
        </p:txBody>
      </p:sp>
    </p:spTree>
    <p:extLst>
      <p:ext uri="{BB962C8B-B14F-4D97-AF65-F5344CB8AC3E}">
        <p14:creationId xmlns:p14="http://schemas.microsoft.com/office/powerpoint/2010/main" val="1325344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8716832-CB0F-4039-8C17-C11335540876}" type="slidenum">
              <a:rPr lang="ru-RU"/>
              <a:pPr>
                <a:defRPr/>
              </a:pPr>
              <a:t>‹#›</a:t>
            </a:fld>
            <a:endParaRPr lang="ru-RU"/>
          </a:p>
        </p:txBody>
      </p:sp>
    </p:spTree>
    <p:extLst>
      <p:ext uri="{BB962C8B-B14F-4D97-AF65-F5344CB8AC3E}">
        <p14:creationId xmlns:p14="http://schemas.microsoft.com/office/powerpoint/2010/main" val="3742060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2326B9C-C12E-4B34-A67B-D3ADFA822B30}" type="slidenum">
              <a:rPr lang="ru-RU"/>
              <a:pPr>
                <a:defRPr/>
              </a:pPr>
              <a:t>‹#›</a:t>
            </a:fld>
            <a:endParaRPr lang="ru-RU"/>
          </a:p>
        </p:txBody>
      </p:sp>
    </p:spTree>
    <p:extLst>
      <p:ext uri="{BB962C8B-B14F-4D97-AF65-F5344CB8AC3E}">
        <p14:creationId xmlns:p14="http://schemas.microsoft.com/office/powerpoint/2010/main" val="2839682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B6F83803-7FCD-4DD5-9EA2-FB2B1FB9C211}" type="slidenum">
              <a:rPr lang="ru-RU"/>
              <a:pPr>
                <a:defRPr/>
              </a:pPr>
              <a:t>‹#›</a:t>
            </a:fld>
            <a:endParaRPr lang="ru-RU"/>
          </a:p>
        </p:txBody>
      </p:sp>
    </p:spTree>
    <p:extLst>
      <p:ext uri="{BB962C8B-B14F-4D97-AF65-F5344CB8AC3E}">
        <p14:creationId xmlns:p14="http://schemas.microsoft.com/office/powerpoint/2010/main" val="396581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3E822BA-3C7D-4875-9F80-B0A828FCC929}" type="slidenum">
              <a:rPr lang="ru-RU"/>
              <a:pPr>
                <a:defRPr/>
              </a:pPr>
              <a:t>‹#›</a:t>
            </a:fld>
            <a:endParaRPr lang="ru-RU"/>
          </a:p>
        </p:txBody>
      </p:sp>
    </p:spTree>
    <p:extLst>
      <p:ext uri="{BB962C8B-B14F-4D97-AF65-F5344CB8AC3E}">
        <p14:creationId xmlns:p14="http://schemas.microsoft.com/office/powerpoint/2010/main" val="2993089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0574F09-94EE-4A19-A9E0-248863CD2094}" type="slidenum">
              <a:rPr lang="ru-RU"/>
              <a:pPr>
                <a:defRPr/>
              </a:pPr>
              <a:t>‹#›</a:t>
            </a:fld>
            <a:endParaRPr lang="ru-RU"/>
          </a:p>
        </p:txBody>
      </p:sp>
    </p:spTree>
    <p:extLst>
      <p:ext uri="{BB962C8B-B14F-4D97-AF65-F5344CB8AC3E}">
        <p14:creationId xmlns:p14="http://schemas.microsoft.com/office/powerpoint/2010/main" val="269955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9D2547A-B851-4A3C-BCAD-6E5DDE2B8E5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2" name="WordArt 10"/>
          <p:cNvSpPr>
            <a:spLocks noChangeArrowheads="1" noChangeShapeType="1" noTextEdit="1"/>
          </p:cNvSpPr>
          <p:nvPr/>
        </p:nvSpPr>
        <p:spPr bwMode="auto">
          <a:xfrm>
            <a:off x="611560" y="1340768"/>
            <a:ext cx="7704137" cy="1511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6000" b="1" i="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92100">
                    <a:schemeClr val="tx1">
                      <a:alpha val="74000"/>
                    </a:schemeClr>
                  </a:glow>
                </a:effectLst>
                <a:latin typeface="Arial"/>
                <a:cs typeface="Arial"/>
              </a:rPr>
              <a:t>Пожар в лесу</a:t>
            </a:r>
            <a:endParaRPr lang="ru-RU" sz="6000" b="1" i="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92100">
                  <a:schemeClr val="tx1">
                    <a:alpha val="74000"/>
                  </a:schemeClr>
                </a:glow>
              </a:effectLst>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15816" y="548680"/>
            <a:ext cx="5472608" cy="3416320"/>
          </a:xfrm>
          <a:prstGeom prst="rect">
            <a:avLst/>
          </a:prstGeom>
          <a:noFill/>
        </p:spPr>
        <p:txBody>
          <a:bodyPr wrap="square" rtlCol="0">
            <a:spAutoFit/>
          </a:bodyPr>
          <a:lstStyle/>
          <a:p>
            <a:pPr algn="just"/>
            <a:r>
              <a:rPr lang="ru-RU" sz="2400" b="1" dirty="0" smtClean="0">
                <a:ln w="10541" cmpd="sng">
                  <a:solidFill>
                    <a:schemeClr val="tx1"/>
                  </a:solidFill>
                  <a:prstDash val="solid"/>
                </a:ln>
                <a:solidFill>
                  <a:schemeClr val="bg1"/>
                </a:solidFill>
                <a:effectLst>
                  <a:glow rad="228600">
                    <a:schemeClr val="accent3">
                      <a:satMod val="175000"/>
                      <a:alpha val="40000"/>
                    </a:schemeClr>
                  </a:glow>
                </a:effectLst>
              </a:rPr>
              <a:t>  Уходить от пожара следует в наветренную сторону (навстречу ветру), стараясь обойти очаг пожара сбоку, чтобы выйти ему в тыл. Но и в этом случае нельзя останавливаться на месте, т.к. ветер может изменить свое направление. Надо постараться отыскать безопасное место.</a:t>
            </a:r>
            <a:endParaRPr lang="ru-RU" sz="2400" b="1" dirty="0">
              <a:ln w="10541" cmpd="sng">
                <a:solidFill>
                  <a:schemeClr val="tx1"/>
                </a:solidFill>
                <a:prstDash val="solid"/>
              </a:ln>
              <a:solidFill>
                <a:schemeClr val="bg1"/>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3085859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5536" y="0"/>
            <a:ext cx="8568953" cy="3785652"/>
          </a:xfrm>
          <a:prstGeom prst="rect">
            <a:avLst/>
          </a:prstGeom>
          <a:noFill/>
        </p:spPr>
        <p:txBody>
          <a:bodyPr wrap="square" rtlCol="0">
            <a:spAutoFit/>
          </a:bodyPr>
          <a:lstStyle/>
          <a:p>
            <a:pPr algn="just"/>
            <a:r>
              <a:rPr lang="ru-RU" sz="2400" b="1" dirty="0" smtClean="0">
                <a:ln w="10541" cmpd="sng">
                  <a:solidFill>
                    <a:schemeClr val="tx1"/>
                  </a:solidFill>
                  <a:prstDash val="solid"/>
                </a:ln>
                <a:solidFill>
                  <a:schemeClr val="bg1"/>
                </a:solidFill>
                <a:effectLst>
                  <a:glow rad="228600">
                    <a:schemeClr val="accent5">
                      <a:satMod val="175000"/>
                      <a:alpha val="40000"/>
                    </a:schemeClr>
                  </a:glow>
                </a:effectLst>
              </a:rPr>
              <a:t>5. При приближении фронта пожара надо лечь в воду или обильно смочить одежду. Важно следить, чтобы рядом не было зарослей камыша и чтобы до укрытия не доставали вершины падающих деревьев.  На мелководье необходимо завернуться с головой в спальный мешок, предварительно смочив его и одежду.  На лицо надеть многослойную повязку-маску, изготовленную из куска марли, бинта, хлопчатобумажной ткани, которую периодически смачивать водой.</a:t>
            </a:r>
            <a:endParaRPr lang="ru-RU" sz="2400" b="1" dirty="0">
              <a:ln w="10541" cmpd="sng">
                <a:solidFill>
                  <a:schemeClr val="tx1"/>
                </a:solidFill>
                <a:prstDash val="solid"/>
              </a:ln>
              <a:solidFill>
                <a:schemeClr val="bg1"/>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813779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520" y="116632"/>
            <a:ext cx="6912768" cy="3785652"/>
          </a:xfrm>
          <a:prstGeom prst="rect">
            <a:avLst/>
          </a:prstGeom>
          <a:noFill/>
        </p:spPr>
        <p:txBody>
          <a:bodyPr wrap="square" rtlCol="0">
            <a:spAutoFit/>
          </a:bodyPr>
          <a:lstStyle/>
          <a:p>
            <a:pPr algn="just"/>
            <a:r>
              <a:rPr lang="ru-RU" sz="2400" b="1" dirty="0" smtClean="0">
                <a:ln w="10541" cmpd="sng">
                  <a:solidFill>
                    <a:schemeClr val="tx1"/>
                  </a:solidFill>
                  <a:prstDash val="solid"/>
                </a:ln>
                <a:solidFill>
                  <a:schemeClr val="bg2"/>
                </a:solidFill>
                <a:effectLst>
                  <a:glow rad="228600">
                    <a:schemeClr val="accent4">
                      <a:satMod val="175000"/>
                      <a:alpha val="40000"/>
                    </a:schemeClr>
                  </a:glow>
                </a:effectLst>
              </a:rPr>
              <a:t>  6. Если пожар застал вас на открытой местности, лишенной воды, необходимо выйти на открытое пространство, очистить вокруг себя  большую площадь от листвы, травы, зарыться во влажный грунт на возможную глубину, набросать сверху землю, защитить дыхательные пути матерчатой повязкой, смоченной водой.  Голову, конечности, открытые участки тела обмотать не очень плотно тканью.  </a:t>
            </a:r>
            <a:endParaRPr lang="ru-RU" sz="2400" b="1" dirty="0">
              <a:ln w="10541" cmpd="sng">
                <a:solidFill>
                  <a:schemeClr val="tx1"/>
                </a:solidFill>
                <a:prstDash val="solid"/>
              </a:ln>
              <a:solidFill>
                <a:schemeClr val="bg2"/>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6321769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22803"/>
            <a:ext cx="8496944" cy="2677656"/>
          </a:xfrm>
          <a:prstGeom prst="rect">
            <a:avLst/>
          </a:prstGeom>
          <a:noFill/>
        </p:spPr>
        <p:txBody>
          <a:bodyPr wrap="square" rtlCol="0">
            <a:spAutoFit/>
          </a:bodyPr>
          <a:lstStyle/>
          <a:p>
            <a:pPr algn="just"/>
            <a:r>
              <a:rPr lang="ru-RU" sz="2400" b="1" dirty="0" smtClean="0">
                <a:ln w="10541" cmpd="sng">
                  <a:solidFill>
                    <a:sysClr val="windowText" lastClr="000000"/>
                  </a:solidFill>
                  <a:prstDash val="solid"/>
                </a:ln>
                <a:solidFill>
                  <a:schemeClr val="bg2">
                    <a:lumMod val="90000"/>
                  </a:schemeClr>
                </a:solidFill>
                <a:effectLst>
                  <a:glow rad="228600">
                    <a:schemeClr val="accent6">
                      <a:satMod val="175000"/>
                      <a:alpha val="40000"/>
                    </a:schemeClr>
                  </a:glow>
                </a:effectLst>
              </a:rPr>
              <a:t>  7. Если огненный вал  слишком плотен, можно уйти от пожара в наветренную сторону,  побросав часть вещей и снаряжения для увеличения скорости движения, оставив лишь аварийный рюкзак (медицинскую аптечку, неприкосновенный запас продуктов, сигнальные средства, топор, одежду из плотного материала).</a:t>
            </a:r>
            <a:endParaRPr lang="ru-RU" sz="2400" b="1" dirty="0">
              <a:ln w="10541" cmpd="sng">
                <a:solidFill>
                  <a:sysClr val="windowText" lastClr="000000"/>
                </a:solidFill>
                <a:prstDash val="solid"/>
              </a:ln>
              <a:solidFill>
                <a:schemeClr val="bg2">
                  <a:lumMod val="90000"/>
                </a:schemeClr>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4062611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496" y="116633"/>
            <a:ext cx="5976664" cy="3046988"/>
          </a:xfrm>
          <a:prstGeom prst="rect">
            <a:avLst/>
          </a:prstGeom>
          <a:noFill/>
        </p:spPr>
        <p:txBody>
          <a:bodyPr wrap="square" rtlCol="0">
            <a:spAutoFit/>
          </a:bodyPr>
          <a:lstStyle/>
          <a:p>
            <a:pPr algn="just"/>
            <a:r>
              <a:rPr lang="ru-RU" sz="2400" b="1" dirty="0" smtClean="0">
                <a:ln w="10541" cmpd="sng">
                  <a:solidFill>
                    <a:schemeClr val="tx1"/>
                  </a:solidFill>
                  <a:prstDash val="solid"/>
                </a:ln>
                <a:solidFill>
                  <a:schemeClr val="bg2">
                    <a:lumMod val="90000"/>
                  </a:schemeClr>
                </a:solidFill>
                <a:effectLst>
                  <a:glow rad="228600">
                    <a:schemeClr val="accent6">
                      <a:satMod val="175000"/>
                      <a:alpha val="40000"/>
                    </a:schemeClr>
                  </a:glow>
                </a:effectLst>
              </a:rPr>
              <a:t>  По ходу движения надо запомнить места сравнительной безопасности, к которым в случае необходимости  можно вернуться. Идти нужно перпендикулярно кромке пожара в наветренную сторону, по просекам, полянам, дорогам, берегами ручьев и рек. </a:t>
            </a:r>
            <a:endParaRPr lang="ru-RU" sz="2400" b="1" dirty="0">
              <a:ln w="10541" cmpd="sng">
                <a:solidFill>
                  <a:schemeClr val="tx1"/>
                </a:solidFill>
                <a:prstDash val="solid"/>
              </a:ln>
              <a:solidFill>
                <a:schemeClr val="bg2">
                  <a:lumMod val="90000"/>
                </a:schemeClr>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3545652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6706" y="144760"/>
            <a:ext cx="7775694" cy="3046988"/>
          </a:xfrm>
          <a:prstGeom prst="rect">
            <a:avLst/>
          </a:prstGeom>
          <a:noFill/>
        </p:spPr>
        <p:txBody>
          <a:bodyPr wrap="square" rtlCol="0">
            <a:spAutoFit/>
          </a:bodyPr>
          <a:lstStyle/>
          <a:p>
            <a:pPr algn="just"/>
            <a:r>
              <a:rPr lang="ru-RU" sz="2400" b="1" dirty="0" smtClean="0">
                <a:ln w="10541" cmpd="sng">
                  <a:solidFill>
                    <a:schemeClr val="tx1"/>
                  </a:solidFill>
                  <a:prstDash val="solid"/>
                </a:ln>
                <a:solidFill>
                  <a:schemeClr val="bg1"/>
                </a:solidFill>
                <a:effectLst>
                  <a:glow rad="228600">
                    <a:schemeClr val="accent3">
                      <a:satMod val="175000"/>
                      <a:alpha val="40000"/>
                    </a:schemeClr>
                  </a:glow>
                </a:effectLst>
              </a:rPr>
              <a:t>  8.Главные методы тушения пожаров: устройство на пути распространения огня заградительных и минерализованных полос и канав; захлестывание или забрасывание грунтом кромки пожара; пуск встречного огня (отжиг); тушение кромки пожара водой или растворами огнетушащих химикатов (в том числе и с самолетов). </a:t>
            </a:r>
            <a:endParaRPr lang="ru-RU" sz="2400" b="1" dirty="0">
              <a:ln w="10541" cmpd="sng">
                <a:solidFill>
                  <a:schemeClr val="tx1"/>
                </a:solidFill>
                <a:prstDash val="solid"/>
              </a:ln>
              <a:solidFill>
                <a:schemeClr val="bg1"/>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817973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82692" y="980728"/>
            <a:ext cx="5400600" cy="3785652"/>
          </a:xfrm>
          <a:prstGeom prst="rect">
            <a:avLst/>
          </a:prstGeom>
          <a:noFill/>
        </p:spPr>
        <p:txBody>
          <a:bodyPr wrap="square" rtlCol="0">
            <a:spAutoFit/>
          </a:bodyPr>
          <a:lstStyle/>
          <a:p>
            <a:pPr algn="just"/>
            <a:r>
              <a:rPr lang="ru-RU" sz="2400" b="1" dirty="0" smtClean="0">
                <a:ln w="10541" cmpd="sng">
                  <a:solidFill>
                    <a:schemeClr val="tx1"/>
                  </a:solidFill>
                  <a:prstDash val="solid"/>
                </a:ln>
                <a:solidFill>
                  <a:schemeClr val="bg1"/>
                </a:solidFill>
                <a:effectLst>
                  <a:glow rad="228600">
                    <a:schemeClr val="accent4">
                      <a:satMod val="175000"/>
                      <a:alpha val="40000"/>
                    </a:schemeClr>
                  </a:glow>
                </a:effectLst>
              </a:rPr>
              <a:t>  Если вы наткнулись в лесу на небольшой пожар, надо принять меры, чтобы остановить его. Для этого веником из зеленых ветвей, молодым деревцем, мешковиной, брезентом или одеждой сбить пламя.  Если это окажется невозможным – срочно пошлите кого-то в ближайший населенный пункт/лесничество за помощью.</a:t>
            </a:r>
            <a:endParaRPr lang="ru-RU" sz="2400" b="1" dirty="0">
              <a:ln w="10541" cmpd="sng">
                <a:solidFill>
                  <a:schemeClr val="tx1"/>
                </a:solidFill>
                <a:prstDash val="solid"/>
              </a:ln>
              <a:solidFill>
                <a:schemeClr val="bg1"/>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1192285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99592" y="116632"/>
            <a:ext cx="7128792" cy="2677656"/>
          </a:xfrm>
          <a:prstGeom prst="rect">
            <a:avLst/>
          </a:prstGeom>
          <a:noFill/>
        </p:spPr>
        <p:txBody>
          <a:bodyPr wrap="square" rtlCol="0">
            <a:spAutoFit/>
          </a:bodyPr>
          <a:lstStyle/>
          <a:p>
            <a:pPr algn="just"/>
            <a:r>
              <a:rPr lang="ru-RU"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  9. Торфяные пожары движутся медленно, однако они особенно опасны тем, что кромка его не всегда заметна  и можно провалиться в прогоревший торф. Поэтому при пожаре надо избегать торфяных болот. Признак торфяного пожара – земля горячая и из нее идет дым.</a:t>
            </a:r>
            <a:endParaRPr lang="ru-RU" sz="2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endParaRPr>
          </a:p>
        </p:txBody>
      </p:sp>
    </p:spTree>
    <p:extLst>
      <p:ext uri="{BB962C8B-B14F-4D97-AF65-F5344CB8AC3E}">
        <p14:creationId xmlns:p14="http://schemas.microsoft.com/office/powerpoint/2010/main" val="956543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3608" y="260648"/>
            <a:ext cx="6552728" cy="2376264"/>
          </a:xfrm>
          <a:prstGeom prst="rect">
            <a:avLst/>
          </a:prstGeom>
          <a:noFill/>
        </p:spPr>
        <p:txBody>
          <a:bodyPr wrap="square" rtlCol="0">
            <a:spAutoFit/>
          </a:bodyPr>
          <a:lstStyle/>
          <a:p>
            <a:pPr algn="just"/>
            <a:r>
              <a:rPr lang="ru-RU" sz="2400" b="1" dirty="0" smtClean="0">
                <a:ln w="10541" cmpd="sng">
                  <a:solidFill>
                    <a:schemeClr val="tx1"/>
                  </a:solidFill>
                  <a:prstDash val="solid"/>
                </a:ln>
                <a:solidFill>
                  <a:schemeClr val="bg2">
                    <a:lumMod val="90000"/>
                  </a:schemeClr>
                </a:solidFill>
                <a:effectLst>
                  <a:glow rad="228600">
                    <a:schemeClr val="accent6">
                      <a:satMod val="175000"/>
                      <a:alpha val="40000"/>
                    </a:schemeClr>
                  </a:glow>
                </a:effectLst>
              </a:rPr>
              <a:t>  Главным способом тушения торфяного пожара является окапывание горящей территории торфа оградительными канавами глубиной 0.7 – 1.0 м до минерального грунта или грунтовых вод с помощью специальной техники.</a:t>
            </a:r>
            <a:endParaRPr lang="ru-RU" sz="2400" b="1" dirty="0">
              <a:ln w="10541" cmpd="sng">
                <a:solidFill>
                  <a:schemeClr val="tx1"/>
                </a:solidFill>
                <a:prstDash val="solid"/>
              </a:ln>
              <a:solidFill>
                <a:schemeClr val="bg2">
                  <a:lumMod val="90000"/>
                </a:schemeClr>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4091772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3848" y="3573016"/>
            <a:ext cx="5752930" cy="1938992"/>
          </a:xfrm>
          <a:prstGeom prst="rect">
            <a:avLst/>
          </a:prstGeom>
          <a:noFill/>
        </p:spPr>
        <p:txBody>
          <a:bodyPr wrap="square" rtlCol="0">
            <a:spAutoFit/>
          </a:bodyPr>
          <a:lstStyle/>
          <a:p>
            <a:pPr algn="just"/>
            <a:r>
              <a:rPr lang="ru-RU" sz="2400" b="1" dirty="0" smtClean="0">
                <a:ln w="10541" cmpd="sng">
                  <a:solidFill>
                    <a:schemeClr val="tx1"/>
                  </a:solidFill>
                  <a:prstDash val="solid"/>
                </a:ln>
                <a:solidFill>
                  <a:schemeClr val="bg1"/>
                </a:solidFill>
                <a:effectLst>
                  <a:glow rad="228600">
                    <a:schemeClr val="accent4">
                      <a:satMod val="175000"/>
                      <a:alpha val="40000"/>
                    </a:schemeClr>
                  </a:glow>
                </a:effectLst>
              </a:rPr>
              <a:t>   Необходимо напомнить детям о действиях при возникновении задымления и/или возгорания  - сообщить взрослым и попросить их вызвать пожарных.</a:t>
            </a:r>
            <a:endParaRPr lang="ru-RU" sz="2400" b="1" dirty="0">
              <a:ln w="10541" cmpd="sng">
                <a:solidFill>
                  <a:schemeClr val="tx1"/>
                </a:solidFill>
                <a:prstDash val="solid"/>
              </a:ln>
              <a:solidFill>
                <a:schemeClr val="bg1"/>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50819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16632"/>
            <a:ext cx="8640960" cy="2088231"/>
          </a:xfrm>
        </p:spPr>
        <p:txBody>
          <a:bodyPr/>
          <a:lstStyle/>
          <a:p>
            <a:pPr algn="just" eaLnBrk="1" hangingPunct="1"/>
            <a:r>
              <a:rPr lang="ru-RU" sz="2800" b="1" dirty="0" smtClean="0">
                <a:solidFill>
                  <a:srgbClr val="FF9900"/>
                </a:solidFill>
              </a:rPr>
              <a:t>      </a:t>
            </a:r>
            <a:r>
              <a:rPr lang="ru-RU" sz="3600" b="1" u="sng" dirty="0" err="1"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6">
                      <a:satMod val="175000"/>
                      <a:alpha val="40000"/>
                    </a:schemeClr>
                  </a:glow>
                  <a:outerShdw blurRad="38100" dist="38100" dir="2700000" algn="tl">
                    <a:srgbClr val="000000">
                      <a:alpha val="43137"/>
                    </a:srgbClr>
                  </a:outerShdw>
                </a:effectLst>
              </a:rPr>
              <a:t>Лесно́й</a:t>
            </a:r>
            <a:r>
              <a:rPr lang="ru-RU" sz="3600" b="1" u="sng"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6">
                      <a:satMod val="175000"/>
                      <a:alpha val="40000"/>
                    </a:schemeClr>
                  </a:glow>
                  <a:outerShdw blurRad="38100" dist="38100" dir="2700000" algn="tl">
                    <a:srgbClr val="000000">
                      <a:alpha val="43137"/>
                    </a:srgbClr>
                  </a:outerShdw>
                </a:effectLst>
              </a:rPr>
              <a:t> </a:t>
            </a:r>
            <a:r>
              <a:rPr lang="ru-RU" sz="3600" b="1" u="sng" dirty="0" err="1"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6">
                      <a:satMod val="175000"/>
                      <a:alpha val="40000"/>
                    </a:schemeClr>
                  </a:glow>
                  <a:outerShdw blurRad="38100" dist="38100" dir="2700000" algn="tl">
                    <a:srgbClr val="000000">
                      <a:alpha val="43137"/>
                    </a:srgbClr>
                  </a:outerShdw>
                </a:effectLst>
              </a:rPr>
              <a:t>пожа́р</a:t>
            </a:r>
            <a:r>
              <a:rPr lang="ru-RU" sz="36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6">
                      <a:satMod val="175000"/>
                      <a:alpha val="40000"/>
                    </a:schemeClr>
                  </a:glow>
                  <a:outerShdw blurRad="38100" dist="38100" dir="2700000" algn="tl">
                    <a:srgbClr val="000000">
                      <a:alpha val="43137"/>
                    </a:srgbClr>
                  </a:outerShdw>
                </a:effectLst>
              </a:rPr>
              <a:t> — это стихийное, неуправляемое распространение огня по лесным площадям.</a:t>
            </a:r>
          </a:p>
        </p:txBody>
      </p:sp>
      <p:sp>
        <p:nvSpPr>
          <p:cNvPr id="16387" name="Rectangle 3"/>
          <p:cNvSpPr>
            <a:spLocks noGrp="1" noChangeArrowheads="1"/>
          </p:cNvSpPr>
          <p:nvPr>
            <p:ph type="body" idx="1"/>
          </p:nvPr>
        </p:nvSpPr>
        <p:spPr>
          <a:xfrm>
            <a:off x="457200" y="2060848"/>
            <a:ext cx="8229600" cy="4065315"/>
          </a:xfrm>
        </p:spPr>
        <p:txBody>
          <a:bodyPr/>
          <a:lstStyle/>
          <a:p>
            <a:pPr marL="0" indent="0" algn="ctr" eaLnBrk="1" hangingPunct="1">
              <a:buNone/>
            </a:pPr>
            <a:r>
              <a:rPr lang="ru-RU" sz="2800" b="1" u="sng"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Причины возникновения пожаров в лесу</a:t>
            </a:r>
          </a:p>
        </p:txBody>
      </p:sp>
      <p:sp>
        <p:nvSpPr>
          <p:cNvPr id="16389" name="Line 5"/>
          <p:cNvSpPr>
            <a:spLocks noChangeShapeType="1"/>
          </p:cNvSpPr>
          <p:nvPr/>
        </p:nvSpPr>
        <p:spPr bwMode="auto">
          <a:xfrm flipH="1">
            <a:off x="1979613" y="2708275"/>
            <a:ext cx="2160587" cy="720725"/>
          </a:xfrm>
          <a:prstGeom prst="line">
            <a:avLst/>
          </a:prstGeom>
          <a:ln>
            <a:headEnd/>
            <a:tailEnd type="triangle" w="med" len="med"/>
          </a:ln>
          <a:extLst/>
        </p:spPr>
        <p:style>
          <a:lnRef idx="3">
            <a:schemeClr val="accent1"/>
          </a:lnRef>
          <a:fillRef idx="0">
            <a:schemeClr val="accent1"/>
          </a:fillRef>
          <a:effectRef idx="2">
            <a:schemeClr val="accent1"/>
          </a:effectRef>
          <a:fontRef idx="minor">
            <a:schemeClr val="tx1"/>
          </a:fontRef>
        </p:style>
        <p:txBody>
          <a:bodyPr/>
          <a:lstStyle/>
          <a:p>
            <a:endParaRPr lang="ru-RU"/>
          </a:p>
        </p:txBody>
      </p:sp>
      <p:sp>
        <p:nvSpPr>
          <p:cNvPr id="16390" name="Text Box 6"/>
          <p:cNvSpPr txBox="1">
            <a:spLocks noChangeArrowheads="1"/>
          </p:cNvSpPr>
          <p:nvPr/>
        </p:nvSpPr>
        <p:spPr bwMode="auto">
          <a:xfrm>
            <a:off x="539750" y="3644899"/>
            <a:ext cx="3455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ru-RU"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естественные</a:t>
            </a:r>
          </a:p>
        </p:txBody>
      </p:sp>
      <p:sp>
        <p:nvSpPr>
          <p:cNvPr id="16391" name="Line 7"/>
          <p:cNvSpPr>
            <a:spLocks noChangeShapeType="1"/>
          </p:cNvSpPr>
          <p:nvPr/>
        </p:nvSpPr>
        <p:spPr bwMode="auto">
          <a:xfrm>
            <a:off x="4716463" y="2708275"/>
            <a:ext cx="2303462" cy="792163"/>
          </a:xfrm>
          <a:prstGeom prst="line">
            <a:avLst/>
          </a:prstGeom>
          <a:ln>
            <a:headEnd/>
            <a:tailEnd type="triangle" w="med" len="med"/>
          </a:ln>
          <a:extLst/>
        </p:spPr>
        <p:style>
          <a:lnRef idx="3">
            <a:schemeClr val="accent1"/>
          </a:lnRef>
          <a:fillRef idx="0">
            <a:schemeClr val="accent1"/>
          </a:fillRef>
          <a:effectRef idx="2">
            <a:schemeClr val="accent1"/>
          </a:effectRef>
          <a:fontRef idx="minor">
            <a:schemeClr val="tx1"/>
          </a:fontRef>
        </p:style>
        <p:txBody>
          <a:bodyPr/>
          <a:lstStyle/>
          <a:p>
            <a:endParaRPr lang="ru-RU"/>
          </a:p>
        </p:txBody>
      </p:sp>
      <p:sp>
        <p:nvSpPr>
          <p:cNvPr id="16392" name="Text Box 8"/>
          <p:cNvSpPr txBox="1">
            <a:spLocks noChangeArrowheads="1"/>
          </p:cNvSpPr>
          <p:nvPr/>
        </p:nvSpPr>
        <p:spPr bwMode="auto">
          <a:xfrm>
            <a:off x="4716463" y="3644900"/>
            <a:ext cx="3959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ru-RU" sz="2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effectLst>
              </a:rPr>
              <a:t>антропогенные</a:t>
            </a:r>
          </a:p>
        </p:txBody>
      </p:sp>
      <p:sp>
        <p:nvSpPr>
          <p:cNvPr id="16393" name="Text Box 9"/>
          <p:cNvSpPr txBox="1">
            <a:spLocks noChangeArrowheads="1"/>
          </p:cNvSpPr>
          <p:nvPr/>
        </p:nvSpPr>
        <p:spPr bwMode="auto">
          <a:xfrm>
            <a:off x="683568" y="4292600"/>
            <a:ext cx="295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ru-RU" sz="2400" b="1" i="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rPr>
              <a:t>(молния и засуха)</a:t>
            </a:r>
          </a:p>
        </p:txBody>
      </p:sp>
      <p:sp>
        <p:nvSpPr>
          <p:cNvPr id="16395" name="Text Box 11"/>
          <p:cNvSpPr txBox="1">
            <a:spLocks noChangeArrowheads="1"/>
          </p:cNvSpPr>
          <p:nvPr/>
        </p:nvSpPr>
        <p:spPr bwMode="auto">
          <a:xfrm>
            <a:off x="5399881" y="4292600"/>
            <a:ext cx="259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ru-RU" sz="2400" i="1" dirty="0"/>
              <a:t> </a:t>
            </a:r>
            <a:r>
              <a:rPr lang="ru-RU" sz="2400" b="1" i="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rPr>
              <a:t>(человек)</a:t>
            </a:r>
          </a:p>
        </p:txBody>
      </p:sp>
      <p:sp>
        <p:nvSpPr>
          <p:cNvPr id="16396" name="Text Box 12"/>
          <p:cNvSpPr txBox="1">
            <a:spLocks noChangeArrowheads="1"/>
          </p:cNvSpPr>
          <p:nvPr/>
        </p:nvSpPr>
        <p:spPr bwMode="auto">
          <a:xfrm>
            <a:off x="395288" y="5206522"/>
            <a:ext cx="828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just" eaLnBrk="1" hangingPunct="1">
              <a:spcBef>
                <a:spcPct val="50000"/>
              </a:spcBef>
            </a:pP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rPr>
              <a:t>В </a:t>
            </a:r>
            <a:r>
              <a:rPr lang="ru-RU"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rPr>
              <a:t>зависимости от того, где распространяется огонь, пожары делятся на </a:t>
            </a:r>
            <a:r>
              <a:rPr lang="ru-RU" sz="24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rPr>
              <a:t>низовые, верховые и подземные.</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7">
                                            <p:txEl>
                                              <p:pRg st="0" end="0"/>
                                            </p:txEl>
                                          </p:spTgt>
                                        </p:tgtEl>
                                        <p:attrNameLst>
                                          <p:attrName>style.visibility</p:attrName>
                                        </p:attrNameLst>
                                      </p:cBhvr>
                                      <p:to>
                                        <p:strVal val="visible"/>
                                      </p:to>
                                    </p:set>
                                    <p:animEffect transition="in" filter="fade">
                                      <p:cBhvr>
                                        <p:cTn id="14" dur="1000"/>
                                        <p:tgtEl>
                                          <p:spTgt spid="16387">
                                            <p:txEl>
                                              <p:pRg st="0" end="0"/>
                                            </p:txEl>
                                          </p:spTgt>
                                        </p:tgtEl>
                                      </p:cBhvr>
                                    </p:animEffect>
                                    <p:anim calcmode="lin" valueType="num">
                                      <p:cBhvr>
                                        <p:cTn id="15"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389"/>
                                        </p:tgtEl>
                                        <p:attrNameLst>
                                          <p:attrName>style.visibility</p:attrName>
                                        </p:attrNameLst>
                                      </p:cBhvr>
                                      <p:to>
                                        <p:strVal val="visible"/>
                                      </p:to>
                                    </p:set>
                                    <p:animEffect transition="in" filter="barn(inVertical)">
                                      <p:cBhvr>
                                        <p:cTn id="21" dur="500"/>
                                        <p:tgtEl>
                                          <p:spTgt spid="1638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390"/>
                                        </p:tgtEl>
                                        <p:attrNameLst>
                                          <p:attrName>style.visibility</p:attrName>
                                        </p:attrNameLst>
                                      </p:cBhvr>
                                      <p:to>
                                        <p:strVal val="visible"/>
                                      </p:to>
                                    </p:set>
                                    <p:animEffect transition="in" filter="fade">
                                      <p:cBhvr>
                                        <p:cTn id="26" dur="1000"/>
                                        <p:tgtEl>
                                          <p:spTgt spid="16390"/>
                                        </p:tgtEl>
                                      </p:cBhvr>
                                    </p:animEffect>
                                    <p:anim calcmode="lin" valueType="num">
                                      <p:cBhvr>
                                        <p:cTn id="27" dur="1000" fill="hold"/>
                                        <p:tgtEl>
                                          <p:spTgt spid="16390"/>
                                        </p:tgtEl>
                                        <p:attrNameLst>
                                          <p:attrName>ppt_x</p:attrName>
                                        </p:attrNameLst>
                                      </p:cBhvr>
                                      <p:tavLst>
                                        <p:tav tm="0">
                                          <p:val>
                                            <p:strVal val="#ppt_x"/>
                                          </p:val>
                                        </p:tav>
                                        <p:tav tm="100000">
                                          <p:val>
                                            <p:strVal val="#ppt_x"/>
                                          </p:val>
                                        </p:tav>
                                      </p:tavLst>
                                    </p:anim>
                                    <p:anim calcmode="lin" valueType="num">
                                      <p:cBhvr>
                                        <p:cTn id="28"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393"/>
                                        </p:tgtEl>
                                        <p:attrNameLst>
                                          <p:attrName>style.visibility</p:attrName>
                                        </p:attrNameLst>
                                      </p:cBhvr>
                                      <p:to>
                                        <p:strVal val="visible"/>
                                      </p:to>
                                    </p:set>
                                    <p:animEffect transition="in" filter="fade">
                                      <p:cBhvr>
                                        <p:cTn id="33" dur="1000"/>
                                        <p:tgtEl>
                                          <p:spTgt spid="16393"/>
                                        </p:tgtEl>
                                      </p:cBhvr>
                                    </p:animEffect>
                                    <p:anim calcmode="lin" valueType="num">
                                      <p:cBhvr>
                                        <p:cTn id="34" dur="1000" fill="hold"/>
                                        <p:tgtEl>
                                          <p:spTgt spid="16393"/>
                                        </p:tgtEl>
                                        <p:attrNameLst>
                                          <p:attrName>ppt_x</p:attrName>
                                        </p:attrNameLst>
                                      </p:cBhvr>
                                      <p:tavLst>
                                        <p:tav tm="0">
                                          <p:val>
                                            <p:strVal val="#ppt_x"/>
                                          </p:val>
                                        </p:tav>
                                        <p:tav tm="100000">
                                          <p:val>
                                            <p:strVal val="#ppt_x"/>
                                          </p:val>
                                        </p:tav>
                                      </p:tavLst>
                                    </p:anim>
                                    <p:anim calcmode="lin" valueType="num">
                                      <p:cBhvr>
                                        <p:cTn id="35" dur="1000" fill="hold"/>
                                        <p:tgtEl>
                                          <p:spTgt spid="16393"/>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391"/>
                                        </p:tgtEl>
                                        <p:attrNameLst>
                                          <p:attrName>style.visibility</p:attrName>
                                        </p:attrNameLst>
                                      </p:cBhvr>
                                      <p:to>
                                        <p:strVal val="visible"/>
                                      </p:to>
                                    </p:set>
                                    <p:animEffect transition="in" filter="barn(inVertical)">
                                      <p:cBhvr>
                                        <p:cTn id="40" dur="500"/>
                                        <p:tgtEl>
                                          <p:spTgt spid="1639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392"/>
                                        </p:tgtEl>
                                        <p:attrNameLst>
                                          <p:attrName>style.visibility</p:attrName>
                                        </p:attrNameLst>
                                      </p:cBhvr>
                                      <p:to>
                                        <p:strVal val="visible"/>
                                      </p:to>
                                    </p:set>
                                    <p:animEffect transition="in" filter="fade">
                                      <p:cBhvr>
                                        <p:cTn id="45" dur="1000"/>
                                        <p:tgtEl>
                                          <p:spTgt spid="16392"/>
                                        </p:tgtEl>
                                      </p:cBhvr>
                                    </p:animEffect>
                                    <p:anim calcmode="lin" valueType="num">
                                      <p:cBhvr>
                                        <p:cTn id="46" dur="1000" fill="hold"/>
                                        <p:tgtEl>
                                          <p:spTgt spid="16392"/>
                                        </p:tgtEl>
                                        <p:attrNameLst>
                                          <p:attrName>ppt_x</p:attrName>
                                        </p:attrNameLst>
                                      </p:cBhvr>
                                      <p:tavLst>
                                        <p:tav tm="0">
                                          <p:val>
                                            <p:strVal val="#ppt_x"/>
                                          </p:val>
                                        </p:tav>
                                        <p:tav tm="100000">
                                          <p:val>
                                            <p:strVal val="#ppt_x"/>
                                          </p:val>
                                        </p:tav>
                                      </p:tavLst>
                                    </p:anim>
                                    <p:anim calcmode="lin" valueType="num">
                                      <p:cBhvr>
                                        <p:cTn id="47" dur="1000" fill="hold"/>
                                        <p:tgtEl>
                                          <p:spTgt spid="16392"/>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395"/>
                                        </p:tgtEl>
                                        <p:attrNameLst>
                                          <p:attrName>style.visibility</p:attrName>
                                        </p:attrNameLst>
                                      </p:cBhvr>
                                      <p:to>
                                        <p:strVal val="visible"/>
                                      </p:to>
                                    </p:set>
                                    <p:animEffect transition="in" filter="fade">
                                      <p:cBhvr>
                                        <p:cTn id="52" dur="1000"/>
                                        <p:tgtEl>
                                          <p:spTgt spid="16395"/>
                                        </p:tgtEl>
                                      </p:cBhvr>
                                    </p:animEffect>
                                    <p:anim calcmode="lin" valueType="num">
                                      <p:cBhvr>
                                        <p:cTn id="53" dur="1000" fill="hold"/>
                                        <p:tgtEl>
                                          <p:spTgt spid="16395"/>
                                        </p:tgtEl>
                                        <p:attrNameLst>
                                          <p:attrName>ppt_x</p:attrName>
                                        </p:attrNameLst>
                                      </p:cBhvr>
                                      <p:tavLst>
                                        <p:tav tm="0">
                                          <p:val>
                                            <p:strVal val="#ppt_x"/>
                                          </p:val>
                                        </p:tav>
                                        <p:tav tm="100000">
                                          <p:val>
                                            <p:strVal val="#ppt_x"/>
                                          </p:val>
                                        </p:tav>
                                      </p:tavLst>
                                    </p:anim>
                                    <p:anim calcmode="lin" valueType="num">
                                      <p:cBhvr>
                                        <p:cTn id="54" dur="1000" fill="hold"/>
                                        <p:tgtEl>
                                          <p:spTgt spid="1639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6396"/>
                                        </p:tgtEl>
                                        <p:attrNameLst>
                                          <p:attrName>style.visibility</p:attrName>
                                        </p:attrNameLst>
                                      </p:cBhvr>
                                      <p:to>
                                        <p:strVal val="visible"/>
                                      </p:to>
                                    </p:set>
                                    <p:animEffect transition="in" filter="fade">
                                      <p:cBhvr>
                                        <p:cTn id="59" dur="1000"/>
                                        <p:tgtEl>
                                          <p:spTgt spid="16396"/>
                                        </p:tgtEl>
                                      </p:cBhvr>
                                    </p:animEffect>
                                    <p:anim calcmode="lin" valueType="num">
                                      <p:cBhvr>
                                        <p:cTn id="60" dur="1000" fill="hold"/>
                                        <p:tgtEl>
                                          <p:spTgt spid="16396"/>
                                        </p:tgtEl>
                                        <p:attrNameLst>
                                          <p:attrName>ppt_x</p:attrName>
                                        </p:attrNameLst>
                                      </p:cBhvr>
                                      <p:tavLst>
                                        <p:tav tm="0">
                                          <p:val>
                                            <p:strVal val="#ppt_x"/>
                                          </p:val>
                                        </p:tav>
                                        <p:tav tm="100000">
                                          <p:val>
                                            <p:strVal val="#ppt_x"/>
                                          </p:val>
                                        </p:tav>
                                      </p:tavLst>
                                    </p:anim>
                                    <p:anim calcmode="lin" valueType="num">
                                      <p:cBhvr>
                                        <p:cTn id="61" dur="1000" fill="hold"/>
                                        <p:tgtEl>
                                          <p:spTgt spid="163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P spid="16389" grpId="0" animBg="1"/>
      <p:bldP spid="16390" grpId="0"/>
      <p:bldP spid="16391" grpId="0" animBg="1"/>
      <p:bldP spid="16392" grpId="0"/>
      <p:bldP spid="16393" grpId="0"/>
      <p:bldP spid="16395" grpId="0"/>
      <p:bldP spid="1639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5846" name="Picture 6" descr="40948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6724" y="1892559"/>
            <a:ext cx="5897711" cy="489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734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7400" y="4312881"/>
            <a:ext cx="3017838" cy="22637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title"/>
          </p:nvPr>
        </p:nvSpPr>
        <p:spPr>
          <a:xfrm>
            <a:off x="468313" y="0"/>
            <a:ext cx="7931150" cy="1511300"/>
          </a:xfrm>
        </p:spPr>
        <p:txBody>
          <a:bodyPr/>
          <a:lstStyle/>
          <a:p>
            <a:pPr eaLnBrk="1" hangingPunct="1"/>
            <a:r>
              <a:rPr lang="ru-RU" sz="2400" b="1" dirty="0" smtClean="0"/>
              <a:t/>
            </a:r>
            <a:br>
              <a:rPr lang="ru-RU" sz="2400" b="1" dirty="0" smtClean="0"/>
            </a:br>
            <a:r>
              <a:rPr lang="ru-RU" sz="2400" b="1" u="sng"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Низовой пожар </a:t>
            </a:r>
            <a:r>
              <a:rPr lang="ru-RU"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a:t>
            </a:r>
            <a:r>
              <a:rPr lang="ru-RU" sz="2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 сгорает лесная подстилка, лишайники, мхи, травы, опавшие на землю ветки и т. п. Скорость движения пожара по ветру 0,25—5 км/ч. </a:t>
            </a:r>
            <a:br>
              <a:rPr lang="ru-RU" sz="2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br>
            <a:r>
              <a:rPr lang="ru-RU" sz="2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Высота пламени до 2,5 м. Температура горения около 700 °</a:t>
            </a:r>
            <a:r>
              <a:rPr lang="ru-RU" sz="4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 </a:t>
            </a:r>
          </a:p>
        </p:txBody>
      </p:sp>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884" y="2132856"/>
            <a:ext cx="3240021" cy="243001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1000"/>
                                        <p:tgtEl>
                                          <p:spTgt spid="35842"/>
                                        </p:tgtEl>
                                      </p:cBhvr>
                                    </p:animEffect>
                                    <p:anim calcmode="lin" valueType="num">
                                      <p:cBhvr>
                                        <p:cTn id="8" dur="1000" fill="hold"/>
                                        <p:tgtEl>
                                          <p:spTgt spid="35842"/>
                                        </p:tgtEl>
                                        <p:attrNameLst>
                                          <p:attrName>ppt_x</p:attrName>
                                        </p:attrNameLst>
                                      </p:cBhvr>
                                      <p:tavLst>
                                        <p:tav tm="0">
                                          <p:val>
                                            <p:strVal val="#ppt_x"/>
                                          </p:val>
                                        </p:tav>
                                        <p:tav tm="100000">
                                          <p:val>
                                            <p:strVal val="#ppt_x"/>
                                          </p:val>
                                        </p:tav>
                                      </p:tavLst>
                                    </p:anim>
                                    <p:anim calcmode="lin" valueType="num">
                                      <p:cBhvr>
                                        <p:cTn id="9" dur="1000" fill="hold"/>
                                        <p:tgtEl>
                                          <p:spTgt spid="3584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5846"/>
                                        </p:tgtEl>
                                        <p:attrNameLst>
                                          <p:attrName>style.visibility</p:attrName>
                                        </p:attrNameLst>
                                      </p:cBhvr>
                                      <p:to>
                                        <p:strVal val="visible"/>
                                      </p:to>
                                    </p:set>
                                    <p:animEffect transition="in" filter="fade">
                                      <p:cBhvr>
                                        <p:cTn id="14" dur="500"/>
                                        <p:tgtEl>
                                          <p:spTgt spid="3584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844"/>
                                        </p:tgtEl>
                                        <p:attrNameLst>
                                          <p:attrName>style.visibility</p:attrName>
                                        </p:attrNameLst>
                                      </p:cBhvr>
                                      <p:to>
                                        <p:strVal val="visible"/>
                                      </p:to>
                                    </p:set>
                                    <p:animEffect transition="in" filter="fade">
                                      <p:cBhvr>
                                        <p:cTn id="19" dur="500"/>
                                        <p:tgtEl>
                                          <p:spTgt spid="358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274638"/>
            <a:ext cx="8218487" cy="1641475"/>
          </a:xfrm>
        </p:spPr>
        <p:txBody>
          <a:bodyPr/>
          <a:lstStyle/>
          <a:p>
            <a:pPr eaLnBrk="1" hangingPunct="1"/>
            <a:r>
              <a:rPr lang="ru-RU"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Верховой пожар</a:t>
            </a:r>
            <a:r>
              <a:rPr lang="ru-RU" sz="2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 охватывает листья, хвою, ветви, а в случае падения горящих деревьев и травяно-моховой покров почвы и подрост. Скорость распространения от 5—30 км/ч. Температура от 900 °C до 1200 °C</a:t>
            </a:r>
            <a:r>
              <a:rPr lang="ru-RU" sz="4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 </a:t>
            </a:r>
          </a:p>
        </p:txBody>
      </p:sp>
      <p:pic>
        <p:nvPicPr>
          <p:cNvPr id="1028" name="Picture 4" descr="http://www.wildlandfire.com/pics/fire32/taylor-complex-a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8" y="2143867"/>
            <a:ext cx="6108170" cy="458112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6" name="Picture 2" descr="http://ekabu2.unistorageserve.ru/513582607efa6e6b7f31d96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63635" y="2393605"/>
            <a:ext cx="3199555" cy="238313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8104" y="4059576"/>
            <a:ext cx="3336032" cy="250202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anim calcmode="lin" valueType="num">
                                      <p:cBhvr>
                                        <p:cTn id="8" dur="1000" fill="hold"/>
                                        <p:tgtEl>
                                          <p:spTgt spid="36866"/>
                                        </p:tgtEl>
                                        <p:attrNameLst>
                                          <p:attrName>ppt_x</p:attrName>
                                        </p:attrNameLst>
                                      </p:cBhvr>
                                      <p:tavLst>
                                        <p:tav tm="0">
                                          <p:val>
                                            <p:strVal val="#ppt_x"/>
                                          </p:val>
                                        </p:tav>
                                        <p:tav tm="100000">
                                          <p:val>
                                            <p:strVal val="#ppt_x"/>
                                          </p:val>
                                        </p:tav>
                                      </p:tavLst>
                                    </p:anim>
                                    <p:anim calcmode="lin" valueType="num">
                                      <p:cBhvr>
                                        <p:cTn id="9" dur="1000" fill="hold"/>
                                        <p:tgtEl>
                                          <p:spTgt spid="368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274638"/>
            <a:ext cx="8218487" cy="2362200"/>
          </a:xfrm>
        </p:spPr>
        <p:txBody>
          <a:bodyPr/>
          <a:lstStyle/>
          <a:p>
            <a:pPr eaLnBrk="1" hangingPunct="1"/>
            <a:r>
              <a:rPr lang="ru-RU" sz="2000" dirty="0" smtClean="0"/>
              <a:t/>
            </a:r>
            <a:br>
              <a:rPr lang="ru-RU" sz="2000" dirty="0" smtClean="0"/>
            </a:br>
            <a:r>
              <a:rPr lang="ru-RU" sz="2000" dirty="0" smtClean="0"/>
              <a:t/>
            </a:r>
            <a:br>
              <a:rPr lang="ru-RU" sz="2000" dirty="0" smtClean="0"/>
            </a:br>
            <a:r>
              <a:rPr lang="ru-RU" sz="2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Подземные (почвенные) пожары</a:t>
            </a:r>
            <a:r>
              <a:rPr lang="ru-RU" sz="2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 : чаще всего связаны с возгоранием торфа. Распространяется со скоростью до 1 км в сутки. Могут быть малозаметны и уходить на глубину до нескольких метров, поэтому представляют дополнительную опасность и крайне плохо поддаются тушению.</a:t>
            </a:r>
            <a:br>
              <a:rPr lang="ru-RU" sz="2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br>
            <a:r>
              <a:rPr lang="ru-RU" sz="2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
            </a:r>
            <a:br>
              <a:rPr lang="ru-RU" sz="2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br>
            <a:r>
              <a:rPr lang="ru-RU" sz="2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Температура горящего торфа около 600 °C </a:t>
            </a:r>
          </a:p>
        </p:txBody>
      </p:sp>
      <p:pic>
        <p:nvPicPr>
          <p:cNvPr id="12292" name="Picture 4" descr="141867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8175" y="3068960"/>
            <a:ext cx="5414963" cy="36210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6259" y="3239203"/>
            <a:ext cx="3164582" cy="208527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animEffect transition="in" filter="fade">
                                      <p:cBhvr>
                                        <p:cTn id="19"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7" y="234969"/>
            <a:ext cx="8424937" cy="1077218"/>
          </a:xfrm>
          <a:prstGeom prst="rect">
            <a:avLst/>
          </a:prstGeom>
          <a:noFill/>
        </p:spPr>
        <p:txBody>
          <a:bodyPr wrap="square" rtlCol="0">
            <a:spAutoFit/>
          </a:bodyPr>
          <a:lstStyle/>
          <a:p>
            <a:pPr algn="ctr"/>
            <a:r>
              <a:rPr lang="ru-RU" sz="32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rPr>
              <a:t>Что нужно делать, если вы оказались в зоне лесного пожара?</a:t>
            </a:r>
            <a:endParaRPr lang="ru-RU" sz="32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6">
                    <a:satMod val="175000"/>
                    <a:alpha val="40000"/>
                  </a:schemeClr>
                </a:glow>
                <a:outerShdw blurRad="38100" dist="38100" dir="2700000" algn="tl">
                  <a:srgbClr val="000000">
                    <a:alpha val="43137"/>
                  </a:srgbClr>
                </a:outerShdw>
              </a:effectLst>
            </a:endParaRPr>
          </a:p>
        </p:txBody>
      </p:sp>
      <p:sp>
        <p:nvSpPr>
          <p:cNvPr id="3" name="TextBox 2"/>
          <p:cNvSpPr txBox="1"/>
          <p:nvPr/>
        </p:nvSpPr>
        <p:spPr>
          <a:xfrm>
            <a:off x="454998" y="2060848"/>
            <a:ext cx="8136904" cy="3539430"/>
          </a:xfrm>
          <a:prstGeom prst="rect">
            <a:avLst/>
          </a:prstGeom>
          <a:noFill/>
        </p:spPr>
        <p:txBody>
          <a:bodyPr wrap="square" rtlCol="0">
            <a:spAutoFit/>
          </a:bodyPr>
          <a:lstStyle/>
          <a:p>
            <a:pPr marL="342900" indent="-342900">
              <a:buAutoNum type="arabicPeriod"/>
            </a:pPr>
            <a:r>
              <a:rPr lang="ru-RU" sz="2800" b="1" dirty="0" smtClean="0">
                <a:ln w="10541" cmpd="sng">
                  <a:solidFill>
                    <a:schemeClr val="tx1"/>
                  </a:solidFill>
                  <a:prstDash val="solid"/>
                </a:ln>
                <a:solidFill>
                  <a:schemeClr val="bg2"/>
                </a:solidFill>
                <a:effectLst>
                  <a:glow rad="228600">
                    <a:schemeClr val="accent6">
                      <a:satMod val="175000"/>
                      <a:alpha val="40000"/>
                    </a:schemeClr>
                  </a:glow>
                </a:effectLst>
              </a:rPr>
              <a:t>Своевременно обнаружить его.</a:t>
            </a:r>
          </a:p>
          <a:p>
            <a:endParaRPr lang="ru-RU" sz="2800" b="1" dirty="0" smtClean="0">
              <a:ln w="10541" cmpd="sng">
                <a:solidFill>
                  <a:schemeClr val="tx1"/>
                </a:solidFill>
                <a:prstDash val="solid"/>
              </a:ln>
              <a:solidFill>
                <a:schemeClr val="bg2"/>
              </a:solidFill>
              <a:effectLst>
                <a:glow rad="228600">
                  <a:schemeClr val="accent6">
                    <a:satMod val="175000"/>
                    <a:alpha val="40000"/>
                  </a:schemeClr>
                </a:glow>
              </a:effectLst>
            </a:endParaRPr>
          </a:p>
          <a:p>
            <a:r>
              <a:rPr lang="ru-RU" sz="2400" b="1" dirty="0" smtClean="0">
                <a:ln w="10541" cmpd="sng">
                  <a:solidFill>
                    <a:schemeClr val="tx1"/>
                  </a:solidFill>
                  <a:prstDash val="solid"/>
                </a:ln>
                <a:solidFill>
                  <a:schemeClr val="bg2"/>
                </a:solidFill>
                <a:effectLst>
                  <a:glow rad="228600">
                    <a:schemeClr val="accent6">
                      <a:satMod val="175000"/>
                      <a:alpha val="40000"/>
                    </a:schemeClr>
                  </a:glow>
                </a:effectLst>
              </a:rPr>
              <a:t>   Признаки приближения фронта лесного пожара:</a:t>
            </a:r>
          </a:p>
          <a:p>
            <a:pPr marL="285750" indent="-285750">
              <a:buFont typeface="Arial" pitchFamily="34" charset="0"/>
              <a:buChar char="•"/>
            </a:pPr>
            <a:r>
              <a:rPr lang="ru-RU" sz="2400" b="1" dirty="0" smtClean="0">
                <a:ln w="10541" cmpd="sng">
                  <a:solidFill>
                    <a:schemeClr val="tx1"/>
                  </a:solidFill>
                  <a:prstDash val="solid"/>
                </a:ln>
                <a:solidFill>
                  <a:schemeClr val="bg2"/>
                </a:solidFill>
                <a:effectLst>
                  <a:glow rad="228600">
                    <a:schemeClr val="accent6">
                      <a:satMod val="175000"/>
                      <a:alpha val="40000"/>
                    </a:schemeClr>
                  </a:glow>
                </a:effectLst>
              </a:rPr>
              <a:t>Устойчивый запах гари, приносимый ветром;</a:t>
            </a:r>
          </a:p>
          <a:p>
            <a:pPr marL="285750" indent="-285750">
              <a:buFont typeface="Arial" pitchFamily="34" charset="0"/>
              <a:buChar char="•"/>
            </a:pPr>
            <a:r>
              <a:rPr lang="ru-RU" sz="2400" b="1" dirty="0" smtClean="0">
                <a:ln w="10541" cmpd="sng">
                  <a:solidFill>
                    <a:schemeClr val="tx1"/>
                  </a:solidFill>
                  <a:prstDash val="solid"/>
                </a:ln>
                <a:solidFill>
                  <a:schemeClr val="bg2"/>
                </a:solidFill>
                <a:effectLst>
                  <a:glow rad="228600">
                    <a:schemeClr val="accent6">
                      <a:satMod val="175000"/>
                      <a:alpha val="40000"/>
                    </a:schemeClr>
                  </a:glow>
                </a:effectLst>
              </a:rPr>
              <a:t>Стелящийся над лесом туманный дым;</a:t>
            </a:r>
          </a:p>
          <a:p>
            <a:pPr marL="285750" indent="-285750">
              <a:buFont typeface="Arial" pitchFamily="34" charset="0"/>
              <a:buChar char="•"/>
            </a:pPr>
            <a:r>
              <a:rPr lang="ru-RU" sz="2400" b="1" dirty="0" smtClean="0">
                <a:ln w="10541" cmpd="sng">
                  <a:solidFill>
                    <a:schemeClr val="tx1"/>
                  </a:solidFill>
                  <a:prstDash val="solid"/>
                </a:ln>
                <a:solidFill>
                  <a:schemeClr val="bg2"/>
                </a:solidFill>
                <a:effectLst>
                  <a:glow rad="228600">
                    <a:schemeClr val="accent6">
                      <a:satMod val="175000"/>
                      <a:alpha val="40000"/>
                    </a:schemeClr>
                  </a:glow>
                </a:effectLst>
              </a:rPr>
              <a:t>Беспокойное поведение животных, птиц, насекомых и их миграция в одну сторону;</a:t>
            </a:r>
          </a:p>
          <a:p>
            <a:pPr marL="285750" indent="-285750">
              <a:buFont typeface="Arial" pitchFamily="34" charset="0"/>
              <a:buChar char="•"/>
            </a:pPr>
            <a:r>
              <a:rPr lang="ru-RU" sz="2400" b="1" dirty="0" smtClean="0">
                <a:ln w="10541" cmpd="sng">
                  <a:solidFill>
                    <a:schemeClr val="tx1"/>
                  </a:solidFill>
                  <a:prstDash val="solid"/>
                </a:ln>
                <a:solidFill>
                  <a:schemeClr val="bg2"/>
                </a:solidFill>
                <a:effectLst>
                  <a:glow rad="228600">
                    <a:schemeClr val="accent6">
                      <a:satMod val="175000"/>
                      <a:alpha val="40000"/>
                    </a:schemeClr>
                  </a:glow>
                </a:effectLst>
              </a:rPr>
              <a:t>Ночное зарево в одной из точек горизонта, постепенно расширяющееся в стороны и т.п.</a:t>
            </a:r>
            <a:endParaRPr lang="ru-RU" sz="2400" b="1" dirty="0">
              <a:ln w="10541" cmpd="sng">
                <a:solidFill>
                  <a:schemeClr val="tx1"/>
                </a:solidFill>
                <a:prstDash val="solid"/>
              </a:ln>
              <a:solidFill>
                <a:schemeClr val="bg2"/>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4190657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7584" y="116632"/>
            <a:ext cx="8136904" cy="2677656"/>
          </a:xfrm>
          <a:prstGeom prst="rect">
            <a:avLst/>
          </a:prstGeom>
          <a:noFill/>
        </p:spPr>
        <p:txBody>
          <a:bodyPr wrap="square" rtlCol="0">
            <a:spAutoFit/>
          </a:bodyPr>
          <a:lstStyle/>
          <a:p>
            <a:pPr algn="just"/>
            <a:r>
              <a:rPr lang="ru-RU" sz="2400" b="1" dirty="0" smtClean="0">
                <a:ln w="10541" cmpd="sng">
                  <a:solidFill>
                    <a:schemeClr val="tx1"/>
                  </a:solidFill>
                  <a:prstDash val="solid"/>
                </a:ln>
                <a:solidFill>
                  <a:schemeClr val="tx2">
                    <a:lumMod val="10000"/>
                    <a:lumOff val="90000"/>
                  </a:schemeClr>
                </a:solidFill>
                <a:effectLst>
                  <a:glow rad="228600">
                    <a:schemeClr val="accent6">
                      <a:satMod val="175000"/>
                      <a:alpha val="40000"/>
                    </a:schemeClr>
                  </a:glow>
                </a:effectLst>
              </a:rPr>
              <a:t>   2. Главное при обнаружении пожара не поддаваться панике, не метаться, не пытаться убежать от огня. Необходимо быстро но тщательно проанализировать обстановку, определить путь эвакуации, для чего подняться или забраться на высокое дерево и внимательно осмотреться по сторонам.</a:t>
            </a:r>
          </a:p>
        </p:txBody>
      </p:sp>
    </p:spTree>
    <p:extLst>
      <p:ext uri="{BB962C8B-B14F-4D97-AF65-F5344CB8AC3E}">
        <p14:creationId xmlns:p14="http://schemas.microsoft.com/office/powerpoint/2010/main" val="3299484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504" y="116632"/>
            <a:ext cx="6768752" cy="3046988"/>
          </a:xfrm>
          <a:prstGeom prst="rect">
            <a:avLst/>
          </a:prstGeom>
          <a:noFill/>
        </p:spPr>
        <p:txBody>
          <a:bodyPr wrap="square" rtlCol="0">
            <a:spAutoFit/>
          </a:bodyPr>
          <a:lstStyle/>
          <a:p>
            <a:pPr algn="just"/>
            <a:r>
              <a:rPr lang="ru-RU" sz="2400" b="1" i="1" dirty="0" smtClean="0">
                <a:ln w="10541" cmpd="sng">
                  <a:solidFill>
                    <a:schemeClr val="tx1"/>
                  </a:solidFill>
                  <a:prstDash val="solid"/>
                </a:ln>
                <a:solidFill>
                  <a:schemeClr val="bg1"/>
                </a:solidFill>
                <a:effectLst>
                  <a:glow rad="228600">
                    <a:schemeClr val="accent2">
                      <a:satMod val="175000"/>
                      <a:alpha val="40000"/>
                    </a:schemeClr>
                  </a:glow>
                </a:effectLst>
              </a:rPr>
              <a:t>  На что следует обратить внимание в первую очередь?</a:t>
            </a:r>
          </a:p>
          <a:p>
            <a:pPr algn="just"/>
            <a:r>
              <a:rPr lang="ru-RU" sz="2400" b="1" dirty="0" smtClean="0">
                <a:ln w="10541" cmpd="sng">
                  <a:solidFill>
                    <a:schemeClr val="tx1"/>
                  </a:solidFill>
                  <a:prstDash val="solid"/>
                </a:ln>
                <a:solidFill>
                  <a:schemeClr val="bg1"/>
                </a:solidFill>
                <a:effectLst>
                  <a:glow rad="228600">
                    <a:schemeClr val="accent2">
                      <a:satMod val="175000"/>
                      <a:alpha val="40000"/>
                    </a:schemeClr>
                  </a:glow>
                </a:effectLst>
              </a:rPr>
              <a:t>  На направление ветра, на расположенные невдалеке реки, озера, болота, опушки и другие открытые места. Следует выявить границы очага пожара, направление и примерную скорость его распространения.</a:t>
            </a:r>
          </a:p>
        </p:txBody>
      </p:sp>
    </p:spTree>
    <p:extLst>
      <p:ext uri="{BB962C8B-B14F-4D97-AF65-F5344CB8AC3E}">
        <p14:creationId xmlns:p14="http://schemas.microsoft.com/office/powerpoint/2010/main" val="4136538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19672" y="307612"/>
            <a:ext cx="5184576" cy="2677656"/>
          </a:xfrm>
          <a:prstGeom prst="rect">
            <a:avLst/>
          </a:prstGeom>
          <a:noFill/>
        </p:spPr>
        <p:txBody>
          <a:bodyPr wrap="square" rtlCol="0">
            <a:spAutoFit/>
          </a:bodyPr>
          <a:lstStyle/>
          <a:p>
            <a:pPr algn="just"/>
            <a:r>
              <a:rPr lang="ru-RU" sz="2400" b="1" dirty="0" smtClean="0">
                <a:ln w="10541" cmpd="sng">
                  <a:solidFill>
                    <a:sysClr val="windowText" lastClr="000000"/>
                  </a:solidFill>
                  <a:prstDash val="solid"/>
                </a:ln>
                <a:solidFill>
                  <a:schemeClr val="tx1">
                    <a:lumMod val="65000"/>
                    <a:lumOff val="35000"/>
                  </a:schemeClr>
                </a:solidFill>
                <a:effectLst>
                  <a:glow rad="228600">
                    <a:schemeClr val="accent6">
                      <a:satMod val="175000"/>
                      <a:alpha val="40000"/>
                    </a:schemeClr>
                  </a:glow>
                </a:effectLst>
              </a:rPr>
              <a:t>   3.Укрываться от пожара следует на голых островах и отмелях, на оголенных участках болот, на скальных вершинах хребтов выше уровня леса. В меньшей степени могут служить защитой широкие реки, опушки.</a:t>
            </a:r>
            <a:endParaRPr lang="ru-RU" sz="2400" b="1" dirty="0">
              <a:ln w="10541" cmpd="sng">
                <a:solidFill>
                  <a:sysClr val="windowText" lastClr="000000"/>
                </a:solidFill>
                <a:prstDash val="solid"/>
              </a:ln>
              <a:solidFill>
                <a:schemeClr val="tx1">
                  <a:lumMod val="65000"/>
                  <a:lumOff val="35000"/>
                </a:schemeClr>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419743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Оформление по умолчанию">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727</Words>
  <Application>Microsoft Office PowerPoint</Application>
  <PresentationFormat>Экран (4:3)</PresentationFormat>
  <Paragraphs>34</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Оформление по умолчанию</vt:lpstr>
      <vt:lpstr>Презентация PowerPoint</vt:lpstr>
      <vt:lpstr>      Лесно́й пожа́р — это стихийное, неуправляемое распространение огня по лесным площадям.</vt:lpstr>
      <vt:lpstr> Низовой пожар : сгорает лесная подстилка, лишайники, мхи, травы, опавшие на землю ветки и т. п. Скорость движения пожара по ветру 0,25—5 км/ч.  Высота пламени до 2,5 м. Температура горения около 700 ° </vt:lpstr>
      <vt:lpstr>Верховой пожар: охватывает листья, хвою, ветви, а в случае падения горящих деревьев и травяно-моховой покров почвы и подрост. Скорость распространения от 5—30 км/ч. Температура от 900 °C до 1200 °C </vt:lpstr>
      <vt:lpstr>  Подземные (почвенные) пожары : чаще всего связаны с возгоранием торфа. Распространяется со скоростью до 1 км в сутки. Могут быть малозаметны и уходить на глубину до нескольких метров, поэтому представляют дополнительную опасность и крайне плохо поддаются тушению.  Температура горящего торфа около 600 °C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Admin</cp:lastModifiedBy>
  <cp:revision>39</cp:revision>
  <dcterms:created xsi:type="dcterms:W3CDTF">2010-02-28T20:02:32Z</dcterms:created>
  <dcterms:modified xsi:type="dcterms:W3CDTF">2015-11-08T19:13:26Z</dcterms:modified>
</cp:coreProperties>
</file>