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84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C4D5-6B3E-499B-9F08-CFD91BB7E33E}" type="datetimeFigureOut">
              <a:rPr lang="ru-RU" smtClean="0"/>
              <a:t>23.09.2015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B5AE-2910-4982-8C83-496E1B7C7A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858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C4D5-6B3E-499B-9F08-CFD91BB7E33E}" type="datetimeFigureOut">
              <a:rPr lang="ru-RU" smtClean="0"/>
              <a:t>23.09.2015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B5AE-2910-4982-8C83-496E1B7C7A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604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C4D5-6B3E-499B-9F08-CFD91BB7E33E}" type="datetimeFigureOut">
              <a:rPr lang="ru-RU" smtClean="0"/>
              <a:t>23.09.2015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B5AE-2910-4982-8C83-496E1B7C7A52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44796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C4D5-6B3E-499B-9F08-CFD91BB7E33E}" type="datetimeFigureOut">
              <a:rPr lang="ru-RU" smtClean="0"/>
              <a:t>23.09.2015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B5AE-2910-4982-8C83-496E1B7C7A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91114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C4D5-6B3E-499B-9F08-CFD91BB7E33E}" type="datetimeFigureOut">
              <a:rPr lang="ru-RU" smtClean="0"/>
              <a:t>23.09.2015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B5AE-2910-4982-8C83-496E1B7C7A5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60842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C4D5-6B3E-499B-9F08-CFD91BB7E33E}" type="datetimeFigureOut">
              <a:rPr lang="ru-RU" smtClean="0"/>
              <a:t>23.09.2015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B5AE-2910-4982-8C83-496E1B7C7A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1785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C4D5-6B3E-499B-9F08-CFD91BB7E33E}" type="datetimeFigureOut">
              <a:rPr lang="ru-RU" smtClean="0"/>
              <a:t>23.09.2015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B5AE-2910-4982-8C83-496E1B7C7A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92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C4D5-6B3E-499B-9F08-CFD91BB7E33E}" type="datetimeFigureOut">
              <a:rPr lang="ru-RU" smtClean="0"/>
              <a:t>23.09.2015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B5AE-2910-4982-8C83-496E1B7C7A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132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C4D5-6B3E-499B-9F08-CFD91BB7E33E}" type="datetimeFigureOut">
              <a:rPr lang="ru-RU" smtClean="0"/>
              <a:t>23.09.2015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B5AE-2910-4982-8C83-496E1B7C7A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33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C4D5-6B3E-499B-9F08-CFD91BB7E33E}" type="datetimeFigureOut">
              <a:rPr lang="ru-RU" smtClean="0"/>
              <a:t>23.09.2015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B5AE-2910-4982-8C83-496E1B7C7A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199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C4D5-6B3E-499B-9F08-CFD91BB7E33E}" type="datetimeFigureOut">
              <a:rPr lang="ru-RU" smtClean="0"/>
              <a:t>23.09.2015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B5AE-2910-4982-8C83-496E1B7C7A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3232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C4D5-6B3E-499B-9F08-CFD91BB7E33E}" type="datetimeFigureOut">
              <a:rPr lang="ru-RU" smtClean="0"/>
              <a:t>23.09.2015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B5AE-2910-4982-8C83-496E1B7C7A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0998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C4D5-6B3E-499B-9F08-CFD91BB7E33E}" type="datetimeFigureOut">
              <a:rPr lang="ru-RU" smtClean="0"/>
              <a:t>23.09.2015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B5AE-2910-4982-8C83-496E1B7C7A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882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C4D5-6B3E-499B-9F08-CFD91BB7E33E}" type="datetimeFigureOut">
              <a:rPr lang="ru-RU" smtClean="0"/>
              <a:t>23.09.2015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B5AE-2910-4982-8C83-496E1B7C7A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8383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C4D5-6B3E-499B-9F08-CFD91BB7E33E}" type="datetimeFigureOut">
              <a:rPr lang="ru-RU" smtClean="0"/>
              <a:t>23.09.2015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B5AE-2910-4982-8C83-496E1B7C7A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315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C4D5-6B3E-499B-9F08-CFD91BB7E33E}" type="datetimeFigureOut">
              <a:rPr lang="ru-RU" smtClean="0"/>
              <a:t>23.09.2015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B5AE-2910-4982-8C83-496E1B7C7A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555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2C4D5-6B3E-499B-9F08-CFD91BB7E33E}" type="datetimeFigureOut">
              <a:rPr lang="ru-RU" smtClean="0"/>
              <a:t>23.09.2015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722B5AE-2910-4982-8C83-496E1B7C7A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062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  <p:sldLayoutId id="2147483814" r:id="rId12"/>
    <p:sldLayoutId id="2147483815" r:id="rId13"/>
    <p:sldLayoutId id="2147483816" r:id="rId14"/>
    <p:sldLayoutId id="2147483817" r:id="rId15"/>
    <p:sldLayoutId id="21474838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550843"/>
            <a:ext cx="9144000" cy="230252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общеобразовательная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дошкольного образования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ГБДОУ №35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930487"/>
            <a:ext cx="9144000" cy="2831335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559" y="3338110"/>
            <a:ext cx="5144877" cy="232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656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319491"/>
            <a:ext cx="8596668" cy="473724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 семьями воспитанников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980502"/>
            <a:ext cx="8596668" cy="4186409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● Родительские собрания</a:t>
            </a:r>
          </a:p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● Консультирование</a:t>
            </a:r>
          </a:p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● Беседы</a:t>
            </a:r>
          </a:p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● Досуги с активным вовлечение родителей</a:t>
            </a:r>
          </a:p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● Творческие конкурсы</a:t>
            </a:r>
          </a:p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● Выставки детских работ</a:t>
            </a:r>
          </a:p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● сайт организации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2337" y="3294044"/>
            <a:ext cx="2831335" cy="2674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977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198304"/>
            <a:ext cx="8596668" cy="947450"/>
          </a:xfrm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ориентиры на этапе завершения дошкольного образования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56149" y="1333040"/>
            <a:ext cx="8596668" cy="4527933"/>
          </a:xfrm>
        </p:spPr>
        <p:txBody>
          <a:bodyPr>
            <a:normAutofit/>
          </a:bodyPr>
          <a:lstStyle/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 ребенка развита крупная и мелкая моторика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ребенок проявляет любознательность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способен договариваться, учитывать интересы у чувства других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достаточно хорошо владеет устной речью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умеет подчиняться правилам и социальным нормам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способен к принятию собственных решений, опираясь на свои знания и умения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обладает начальными знаниями о себе, о природном и социальном мире, в котором живет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способен к волевым усилиям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обладает элементарными представлениями из области живой природы, естествознания, математики, истории и т.п.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747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513" y="661011"/>
            <a:ext cx="6797407" cy="5177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246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64405"/>
            <a:ext cx="9144000" cy="1366091"/>
          </a:xfrm>
        </p:spPr>
        <p:txBody>
          <a:bodyPr>
            <a:noAutofit/>
          </a:bodyPr>
          <a:lstStyle/>
          <a:p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Контингент детей, на которых ориентирована программа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0506" y="2886419"/>
            <a:ext cx="6400800" cy="3800819"/>
          </a:xfrm>
        </p:spPr>
        <p:txBody>
          <a:bodyPr>
            <a:normAutofit/>
          </a:bodyPr>
          <a:lstStyle/>
          <a:p>
            <a:r>
              <a:rPr lang="ru-RU" dirty="0" smtClean="0"/>
              <a:t>Группы общеразвивающей направленности:</a:t>
            </a:r>
          </a:p>
          <a:p>
            <a:r>
              <a:rPr lang="ru-RU" dirty="0" smtClean="0"/>
              <a:t> </a:t>
            </a:r>
          </a:p>
          <a:p>
            <a:r>
              <a:rPr lang="ru-RU" dirty="0" smtClean="0"/>
              <a:t>- Группа раннего возраста ( 2-3 года)</a:t>
            </a:r>
          </a:p>
          <a:p>
            <a:r>
              <a:rPr lang="ru-RU" dirty="0"/>
              <a:t>-</a:t>
            </a:r>
            <a:r>
              <a:rPr lang="ru-RU" dirty="0" smtClean="0"/>
              <a:t>Младшая группа ( 3-4 года)</a:t>
            </a:r>
          </a:p>
          <a:p>
            <a:pPr marL="342900" indent="-342900">
              <a:buFontTx/>
              <a:buChar char="-"/>
            </a:pPr>
            <a:r>
              <a:rPr lang="ru-RU" dirty="0" smtClean="0"/>
              <a:t>Средняя группа ( 4-5 лет)</a:t>
            </a:r>
          </a:p>
          <a:p>
            <a:pPr marL="342900" indent="-342900">
              <a:buFontTx/>
              <a:buChar char="-"/>
            </a:pPr>
            <a:r>
              <a:rPr lang="ru-RU" dirty="0" smtClean="0"/>
              <a:t>Старше-подготовительная группа (5-7 лет)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9947" y="2192356"/>
            <a:ext cx="3966071" cy="3547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14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Овал 18"/>
          <p:cNvSpPr/>
          <p:nvPr/>
        </p:nvSpPr>
        <p:spPr>
          <a:xfrm>
            <a:off x="259492" y="605481"/>
            <a:ext cx="11087959" cy="2471351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0328" y="85455"/>
            <a:ext cx="9827122" cy="570347"/>
          </a:xfrm>
        </p:spPr>
        <p:txBody>
          <a:bodyPr>
            <a:noAutofit/>
          </a:bodyPr>
          <a:lstStyle/>
          <a:p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образовательной программы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9049" y="939114"/>
            <a:ext cx="10618401" cy="546168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Ведущие цели – создание благоприятных условий для полноценного проживания ребенком дошкольного детства, формирование основ базовой культуры личности, всестороннее развитие психических и физических качеств в соответствии с индивидуальными особенностями, подготовка к жизни в современном обществе, формирование предпосылок к учебной деятельности, обеспечение безопасности жизнедеятельности дошкольника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               Речевое               Познавательное                Художественно-         Физическое развитие</a:t>
            </a:r>
          </a:p>
          <a:p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коммуникативное     развитие                  </a:t>
            </a:r>
            <a:r>
              <a:rPr lang="ru-RU" sz="1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эстетическое 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азвитие                                                                                                  </a:t>
            </a:r>
            <a:r>
              <a:rPr lang="ru-RU" sz="1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1112577" y="2870940"/>
            <a:ext cx="231244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3007605" y="3360144"/>
            <a:ext cx="220228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5211085" y="3360144"/>
            <a:ext cx="236844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7342957" y="3360144"/>
            <a:ext cx="23128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9857415" y="2952083"/>
            <a:ext cx="242373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06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Блок-схема: подготовка 6"/>
          <p:cNvSpPr/>
          <p:nvPr/>
        </p:nvSpPr>
        <p:spPr>
          <a:xfrm>
            <a:off x="6019798" y="1692876"/>
            <a:ext cx="6010621" cy="4345615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124465" y="1037967"/>
            <a:ext cx="5461686" cy="53504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2172" y="86497"/>
            <a:ext cx="10031627" cy="852617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Содержательный раздел программы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соотношение определено как 60% обязательный и 40% вариативный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42302" y="1825625"/>
            <a:ext cx="427749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Обязательная часть:</a:t>
            </a:r>
          </a:p>
          <a:p>
            <a:pPr marL="0" indent="0" algn="ctr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Примерная основная образовательная программа </a:t>
            </a:r>
          </a:p>
          <a:p>
            <a:pPr marL="0" indent="0" algn="ctr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дошкольная образования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043350" y="1692876"/>
            <a:ext cx="4310449" cy="44840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Вариативная часть, формируемая участниками образовательных отношений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«От рождения до школы» Н.Е.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Веракса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Т.С. Комарова, М.А. Васильева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«Я,ТЫ,МЫ» О.Л. Князева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«Первые шаги»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Петербурговедение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малышей. Г.Т.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Алифанова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«Приобщение детей к ИНК» Л.С. Куприна, Т.А.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Бударина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О.А.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Маркеева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О.Н.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Корепанова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«Развитие мелкой моторики рук с использованием нестандартного оборудования.» О.А.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Зажигина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Двойная стрелка влево/вправо 7"/>
          <p:cNvSpPr/>
          <p:nvPr/>
        </p:nvSpPr>
        <p:spPr>
          <a:xfrm>
            <a:off x="5868922" y="3242290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620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935" y="197707"/>
            <a:ext cx="10987216" cy="8699157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области:</a:t>
            </a:r>
            <a:br>
              <a:rPr lang="ru-RU" sz="4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Социально-коммуникативное развитие 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усвоение норм и ценностей; общение и взаимодействие со взрослыми и сверстниками; развитие самостоятельности, целенаправленности, саморегуляции; развитие социального и эмоционального интеллекта; формирование позитивных установок к труду и творчеству; становление основ безопасного поведения в быту,социуме,природе.</a:t>
            </a:r>
            <a:b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Познавательное развитие 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развитие интересов, любознательности, познавательной мотивации; формирование познавательных действий, становление сознания; развитие воображения и творческой активности; формирование первичных представлений о себе, окружающих людях, объектах окружающего мира, малой родине и Отечестве, планете Земля.</a:t>
            </a:r>
            <a:b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Речевое развитие – овладение речью как средством общения и культуры; обогащение активного словаря; развитие связной, грамматически правильной диалогической и монологической речи; развитие речевого творчества; развитие звуковой и интонационной культуры речи, фонематического слуха; знакомство с книжной культурой; формирование звуковой аналитико-синтетической активности.</a:t>
            </a:r>
            <a:b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2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2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148281"/>
            <a:ext cx="10048331" cy="2286000"/>
          </a:xfrm>
        </p:spPr>
        <p:txBody>
          <a:bodyPr>
            <a:normAutofit fontScale="90000"/>
          </a:bodyPr>
          <a:lstStyle/>
          <a:p>
            <a:r>
              <a:rPr lang="ru-RU" sz="2200" b="1" dirty="0">
                <a:solidFill>
                  <a:srgbClr val="54A02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Художественно-эстетическое развитие </a:t>
            </a:r>
            <a:r>
              <a:rPr lang="ru-RU" sz="2200" dirty="0">
                <a:solidFill>
                  <a:srgbClr val="54A02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развитие предпосылок ценностно-смыслового восприятия и понимания произведений искусства; становление эстетического отношения к окружающему миру; формирование элементарных представлений о видах искусства; восприятие музыки, художественной литературы, фольклора; стимулирование сопереживания персонажам художественных произведений; реализация самостоятельной творческой деятельности</a:t>
            </a:r>
            <a:r>
              <a:rPr lang="ru-RU" sz="2200" dirty="0" smtClean="0">
                <a:solidFill>
                  <a:srgbClr val="54A02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200" dirty="0" smtClean="0">
                <a:solidFill>
                  <a:srgbClr val="54A02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solidFill>
                  <a:srgbClr val="54A02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развитие</a:t>
            </a:r>
            <a:r>
              <a:rPr lang="ru-RU" sz="2200" dirty="0" smtClean="0">
                <a:solidFill>
                  <a:srgbClr val="54A02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приобретение опыта двигательной деятельности, направленной на развитие координации, гибкости, равновесия, крупной и мелкой моторики; формирование начальных представлений о некоторых видах спорта; овладение подвижными играми с правилами; становление целенаправленности и саморегуляции в двигательной сфере; становление ценностей здорового образа жизни.</a:t>
            </a:r>
            <a:br>
              <a:rPr lang="ru-RU" sz="2200" dirty="0" smtClean="0">
                <a:solidFill>
                  <a:srgbClr val="54A02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rgbClr val="54A02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solidFill>
                  <a:srgbClr val="54A02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указанных образовательных областей зависит от возрастных и индивидуальных особенностей детей, определяется целями и задачами программы и реализуется в различных видах деятельности</a:t>
            </a:r>
            <a:b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rgbClr val="54A02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solidFill>
                  <a:srgbClr val="54A02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338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3041" y="165254"/>
            <a:ext cx="7940962" cy="936434"/>
          </a:xfrm>
        </p:spPr>
        <p:txBody>
          <a:bodyPr/>
          <a:lstStyle/>
          <a:p>
            <a:r>
              <a:rPr lang="ru-RU" dirty="0" smtClean="0"/>
              <a:t>Виды детской деятельности: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980501"/>
            <a:ext cx="8596668" cy="5332163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● Игровая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● Познавательно-исследовательская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● Коммуникативная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● Двигательная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● Самообслуживание и элементы бытового труда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● Изобразительная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● Конструирование из различных материалов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● Музыкальная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● Восприятие художественной литературы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фолклора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0289" y="3360141"/>
            <a:ext cx="2684444" cy="241269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8607" y="1211851"/>
            <a:ext cx="2630832" cy="214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20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121186"/>
            <a:ext cx="8596668" cy="57287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Условия реализации программы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881349"/>
            <a:ext cx="8596668" cy="5717755"/>
          </a:xfrm>
        </p:spPr>
        <p:txBody>
          <a:bodyPr>
            <a:normAutofit fontScale="92500" lnSpcReduction="20000"/>
          </a:bodyPr>
          <a:lstStyle/>
          <a:p>
            <a:r>
              <a:rPr lang="ru-RU" sz="1400" b="1" dirty="0" smtClean="0"/>
              <a:t>      </a:t>
            </a:r>
          </a:p>
          <a:p>
            <a:endParaRPr lang="ru-RU" sz="1400" b="1" dirty="0"/>
          </a:p>
          <a:p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Материально-технические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Соответствуют санитарным нормам, правилам пожарной безопасности, возрастным и индивидуальным особенностям детей.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Каждая группа  имеет пространственную среду, оборудование, пособия и учебные комплекты в соответствии с возрастом.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Групповые помещения имеют отдельную спальную комнату, игровое помещение, туалет и умывальную.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Прилегающая территория детского сада огорожена и разграничена по возрастным категориям, групповые площадки оборудованы уличным оборудованием  в соответствии с возрастными характеристиками требованиями охраны жизни и здоровья детей</a:t>
            </a:r>
          </a:p>
          <a:p>
            <a:pPr marL="285750" indent="-285750">
              <a:buFontTx/>
              <a:buChar char="-"/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Развивающая предметно-пространственная среда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содержательно- насыщена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трансформируема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полифункциональная</a:t>
            </a: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вариативна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доступна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безопасна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- различные виды детской деятельности, возможность общения и совместной деятельности детей и взрослых, возможность для уединения.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Учитывает возрастные и индивидуальные особенности детей.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Отражает содержание образовательных областей.</a:t>
            </a:r>
          </a:p>
          <a:p>
            <a:pPr marL="285750" indent="-285750">
              <a:buFontTx/>
              <a:buChar char="-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ru-RU" dirty="0" smtClean="0"/>
          </a:p>
          <a:p>
            <a:pPr marL="285750" indent="-285750"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6119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5928"/>
            <a:ext cx="8596668" cy="616944"/>
          </a:xfrm>
        </p:spPr>
        <p:txBody>
          <a:bodyPr>
            <a:normAutofit fontScale="90000"/>
          </a:bodyPr>
          <a:lstStyle/>
          <a:p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Психолого-педагогические условия</a:t>
            </a:r>
            <a:b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уважительное отношение взрослых к человеческому достоинству детей, формирование и поддержка их положительной самооценки, уверенности в собственных возможностях и способностях</a:t>
            </a:r>
            <a:b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использование в образовательной деятельности форм и методов работы с детьми, соответствующих их возрастным и индивидуальным способностям (недопустимо искусственное замедление)</a:t>
            </a:r>
            <a:b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построение образовательной деятельности на основе взаимодействия взрослых с детьми, ориентированного на интересы и возможности каждого ребенка и учитывающая его социальную ситуацию его  развития</a:t>
            </a:r>
            <a:b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-поддержка взрослыми положительного, доброжелательного отношения детей друг к другу</a:t>
            </a:r>
            <a:b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поддержка инициативы и самостоятельности детей</a:t>
            </a:r>
            <a:b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возможность выбора детьми материалов, видов активности</a:t>
            </a:r>
            <a:b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защита детей от всех форм насилия</a:t>
            </a:r>
            <a:b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поддержка родителей (законных представителей) в воспитании детей, вовлечение семей  непосредственно в образовательную деятельность</a:t>
            </a:r>
            <a:b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Кадровые условия</a:t>
            </a:r>
            <a:b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едагоги имеющие высшее профильное образование и первую квалификационную категорию не менее 60%, педагоги детского сада проходят курсы повышения квалификации, участвуют в конкурсах педагогического мастерства и детского творчества</a:t>
            </a:r>
            <a:b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специалистов:</a:t>
            </a:r>
            <a:b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инструктор по физической культуре</a:t>
            </a:r>
            <a:b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музыкальный руководитель</a:t>
            </a:r>
            <a:b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взаимодействие со специалистами ПМС центра Василеостровского района</a:t>
            </a:r>
            <a:endParaRPr lang="ru-RU" sz="1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824606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358</TotalTime>
  <Words>537</Words>
  <Application>Microsoft Office PowerPoint</Application>
  <PresentationFormat>Широкоэкранный</PresentationFormat>
  <Paragraphs>77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Trebuchet MS</vt:lpstr>
      <vt:lpstr>Wingdings 3</vt:lpstr>
      <vt:lpstr>Грань</vt:lpstr>
      <vt:lpstr>Основная общеобразовательная программа дошкольного образования ГБДОУ №35</vt:lpstr>
      <vt:lpstr>Контингент детей, на которых ориентирована программа</vt:lpstr>
      <vt:lpstr>Модель образовательной программы</vt:lpstr>
      <vt:lpstr>          Содержательный раздел программы          соотношение определено как 60% обязательный и 40% вариативный</vt:lpstr>
      <vt:lpstr>             Образовательные области: Социально-коммуникативное развитие – усвоение норм и ценностей; общение и взаимодействие со взрослыми и сверстниками; развитие самостоятельности, целенаправленности, саморегуляции; развитие социального и эмоционального интеллекта; формирование позитивных установок к труду и творчеству; становление основ безопасного поведения в быту,социуме,природе. Познавательное развитие – развитие интересов, любознательности, познавательной мотивации; формирование познавательных действий, становление сознания; развитие воображения и творческой активности; формирование первичных представлений о себе, окружающих людях, объектах окружающего мира, малой родине и Отечестве, планете Земля. Речевое развитие – овладение речью как средством общения и культуры; обогащение активного словаря; развитие связной, грамматически правильной диалогической и монологической речи; развитие речевого творчества; развитие звуковой и интонационной культуры речи, фонематического слуха; знакомство с книжной культурой; формирование звуковой аналитико-синтетической активности.  </vt:lpstr>
      <vt:lpstr>Художественно-эстетическое развитие – развитие предпосылок ценностно-смыслового восприятия и понимания произведений искусства; становление эстетического отношения к окружающему миру; формирование элементарных представлений о видах искусства; восприятие музыки, художественной литературы, фольклора; стимулирование сопереживания персонажам художественных произведений; реализация самостоятельной творческой деятельности. Физическое развитие – приобретение опыта двигательной деятельности, направленной на развитие координации, гибкости, равновесия, крупной и мелкой моторики; формирование начальных представлений о некоторых видах спорта; овладение подвижными играми с правилами; становление целенаправленности и саморегуляции в двигательной сфере; становление ценностей здорового образа жизни.  Содержание указанных образовательных областей зависит от возрастных и индивидуальных особенностей детей, определяется целями и задачами программы и реализуется в различных видах деятельности  </vt:lpstr>
      <vt:lpstr>Виды детской деятельности:</vt:lpstr>
      <vt:lpstr>Условия реализации программы</vt:lpstr>
      <vt:lpstr>Психолого-педагогические условия - уважительное отношение взрослых к человеческому достоинству детей, формирование и поддержка их положительной самооценки, уверенности в собственных возможностях и способностях - использование в образовательной деятельности форм и методов работы с детьми, соответствующих их возрастным и индивидуальным способностям (недопустимо искусственное замедление) - построение образовательной деятельности на основе взаимодействия взрослых с детьми, ориентированного на интересы и возможности каждого ребенка и учитывающая его социальную ситуацию его  развития -поддержка взрослыми положительного, доброжелательного отношения детей друг к другу - поддержка инициативы и самостоятельности детей - возможность выбора детьми материалов, видов активности - защита детей от всех форм насилия - поддержка родителей (законных представителей) в воспитании детей, вовлечение семей  непосредственно в образовательную деятельность  Кадровые условия Педагоги имеющие высшее профильное образование и первую квалификационную категорию не менее 60%, педагоги детского сада проходят курсы повышения квалификации, участвуют в конкурсах педагогического мастерства и детского творчества Наличие специалистов: - инструктор по физической культуре - музыкальный руководитель - взаимодействие со специалистами ПМС центра Василеостровского района</vt:lpstr>
      <vt:lpstr>Взаимодействие с семьями воспитанников</vt:lpstr>
      <vt:lpstr>Целевые ориентиры на этапе завершения дошкольного образования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Образовательная программа ГБДОУ №35</dc:title>
  <dc:creator>detsad35</dc:creator>
  <cp:lastModifiedBy>Наталья Дмитрик</cp:lastModifiedBy>
  <cp:revision>29</cp:revision>
  <cp:lastPrinted>2015-09-23T14:24:58Z</cp:lastPrinted>
  <dcterms:created xsi:type="dcterms:W3CDTF">2015-02-25T09:50:08Z</dcterms:created>
  <dcterms:modified xsi:type="dcterms:W3CDTF">2015-09-23T14:25:03Z</dcterms:modified>
</cp:coreProperties>
</file>