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5"/>
  </p:notesMasterIdLst>
  <p:sldIdLst>
    <p:sldId id="257" r:id="rId2"/>
    <p:sldId id="258" r:id="rId3"/>
    <p:sldId id="262" r:id="rId4"/>
    <p:sldId id="263" r:id="rId5"/>
    <p:sldId id="264" r:id="rId6"/>
    <p:sldId id="271" r:id="rId7"/>
    <p:sldId id="265" r:id="rId8"/>
    <p:sldId id="259" r:id="rId9"/>
    <p:sldId id="266" r:id="rId10"/>
    <p:sldId id="267" r:id="rId11"/>
    <p:sldId id="261" r:id="rId12"/>
    <p:sldId id="281" r:id="rId13"/>
    <p:sldId id="268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2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54EE3-B4DC-460B-AFB0-D270CD63E52E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35226-FBC6-4798-BFB5-E1C39151F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11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Сегодня мы с вами разберем какие актуальные нормативные документы по дошкольному образованию мы можем использовать в своей работе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49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Для обеспечения введения ФГОС ДО был выделен ряд</a:t>
            </a:r>
            <a:r>
              <a:rPr lang="ru-RU" baseline="0" dirty="0" smtClean="0"/>
              <a:t> мероприятий по следующим направлениям: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нормативно-правового, методического и аналитического обеспечения реализации ФГОС ДО;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кадрового обеспечения введения ФГОС ДО;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финансово-экономического обеспечения введения ФГОС ДО;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информационного обеспечения введения ФГОС ДО.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53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плане действий по обеспечению введения ФГОС ДО определены направления мероприятий, актуальными из которых</a:t>
            </a:r>
            <a:r>
              <a:rPr lang="ru-RU" baseline="0" dirty="0" smtClean="0"/>
              <a:t> в настоящее время остаются:</a:t>
            </a:r>
          </a:p>
          <a:p>
            <a:r>
              <a:rPr lang="ru-RU" dirty="0" smtClean="0"/>
              <a:t>Мониторинг условий реализации ФГОС ДО в субъектах РФ (май 2014г. – декабрь 2016г.)</a:t>
            </a:r>
          </a:p>
          <a:p>
            <a:r>
              <a:rPr lang="ru-RU" dirty="0" smtClean="0"/>
              <a:t>Ведение федерального реестра примерных образовательных программ, используемых в образовательном процессе в соответствии с ФГОС (постоянно после утверждения приказа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РФ).</a:t>
            </a:r>
          </a:p>
          <a:p>
            <a:r>
              <a:rPr lang="ru-RU" dirty="0" smtClean="0"/>
              <a:t>Обеспечение поэтапного повышения квалификации руководителей и педагогов ДОО по вопросам ФГОС ДО (июль 2014г. – декабрь 2016г.).</a:t>
            </a:r>
          </a:p>
          <a:p>
            <a:r>
              <a:rPr lang="ru-RU" dirty="0" smtClean="0"/>
              <a:t>Организация деятельности </a:t>
            </a:r>
            <a:r>
              <a:rPr lang="ru-RU" dirty="0" err="1" smtClean="0"/>
              <a:t>стажировочных</a:t>
            </a:r>
            <a:r>
              <a:rPr lang="ru-RU" dirty="0" smtClean="0"/>
              <a:t> площадок для подготовки </a:t>
            </a:r>
            <a:r>
              <a:rPr lang="ru-RU" dirty="0" err="1" smtClean="0"/>
              <a:t>тьюторов</a:t>
            </a:r>
            <a:r>
              <a:rPr lang="ru-RU" dirty="0" smtClean="0"/>
              <a:t> по сопровождению реализации ФГОС ДО  (2014-2016г.).</a:t>
            </a:r>
          </a:p>
          <a:p>
            <a:r>
              <a:rPr lang="ru-RU" dirty="0" smtClean="0"/>
              <a:t>Научно-практические конференции, педагогические чтения, семинары по вопросам введения ФГОС ДО (2014-2016г.)</a:t>
            </a:r>
          </a:p>
          <a:p>
            <a:r>
              <a:rPr lang="ru-RU" dirty="0" smtClean="0"/>
              <a:t>Информационное сопровождение в СМИ о ходе реализации ФГОС ДО (сентябрь 2013-декабрь 2015г.)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8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Таким образом переходный период предусматривал, что до 1 января 2016 г. появятся примерные образовательные программы, прошедшие экспертизу и одобренные</a:t>
            </a:r>
            <a:r>
              <a:rPr lang="ru-RU" baseline="0" dirty="0" smtClean="0"/>
              <a:t> министерством образования РФ, на которые мы сможем опираться при составлении своих ОП. Но в данный момент на сайте ФИРО размещена только одна одобренная примерная ОП. В то же самое время в соответствии с данным письмом переходный период уже заканчивается и к 1 января 2016 года у нас у всех должна быть своя ОП.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890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smtClean="0"/>
              <a:t>приказе Министерства образования и науки РФ № 1014 </a:t>
            </a:r>
            <a:r>
              <a:rPr lang="ru-RU" dirty="0" smtClean="0"/>
              <a:t>перечислены группы, в которых осуществляется образовательная деятельность по образовательным программам. Это группы с общеразвивающей, компенсирующей, оздоровительной и комбинированной направленностью. Раскрыты особенности функционирования данных групп. Также перечислены группы без реализации образовательных программ: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Группы детей раннего возраста без реализации образовательной программы дошкольного образования,</a:t>
            </a:r>
            <a:r>
              <a:rPr lang="ru-RU" baseline="0" dirty="0" smtClean="0"/>
              <a:t> обеспечивающие развитие, присмотр, уход и оздоровление воспитанников в возрасте от 2 месяцев до 3 лет;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Группы по присмотру и уходу без реализации образовательной программы дошкольного образования для воспитанников в возрасте от 2 месяцев до 7 лет. В группах по присмотру и уходу обеспечивается комплекс мер по организации питания и хозяйственно-бытового обслуживания детей, обеспечению соблюдения ими личной гигиены и режима дня.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Семейные дошкольные группы с целью удовлетворения потребности населения в услугах дошкольного образования в семьях. Семейные дошкольные группы могут иметь общеразвивающую направленность или осуществлять присмотр и уход за детьми без реализации ОП.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В приказе рассматриваются варианты режимов работы дошкольных организаций, а также особенности организации образовательной деятельности для лиц с ограниченными возможностями здоровья.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211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данном приказе раскрываются особенности создания и функционирования психолого-медико-педагогической комиссии.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032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Квалификационные характеристики применяются для разработки должностных инструкций и могут использоваться всеми образовательными организациями.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154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данном письме перечислено какую информацию мы должны донести до сведения родителей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35226-FBC6-4798-BFB5-E1C39151F33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8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96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86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36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348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167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411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037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159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82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18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66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52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87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08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97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26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7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01F740A-8F87-418C-ACBC-7F86EC7F1C50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D9CB79-E662-4C7B-8F01-4535BA44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0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524000"/>
            <a:ext cx="67887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 современного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ошкольного образования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0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6035" y="833735"/>
            <a:ext cx="69873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Постановление Правительства РФ от 5 августа 2013г. № 662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 осуществлении мониторинга системы образования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r>
              <a:rPr lang="ru-RU" sz="1600" dirty="0"/>
              <a:t>Мониторинг  включает сбор, обработку, систематизацию и хранение информации о системе образования. На основе этих сведений проводится непрерывный системный анализ состояния и перспектив развития образования.</a:t>
            </a:r>
            <a:br>
              <a:rPr lang="ru-RU" sz="1600" dirty="0"/>
            </a:br>
            <a:r>
              <a:rPr lang="ru-RU" sz="1600" dirty="0"/>
              <a:t>Распределены полномочия государственных и местных органов по проведению мониторинга. Так, </a:t>
            </a:r>
            <a:r>
              <a:rPr lang="ru-RU" sz="1600" dirty="0" err="1"/>
              <a:t>Рособрнадзор</a:t>
            </a:r>
            <a:r>
              <a:rPr lang="ru-RU" sz="1600" dirty="0"/>
              <a:t> собирает и анализирует информацию в части контроля качества образования и выявления нарушений законодательства.</a:t>
            </a:r>
            <a:br>
              <a:rPr lang="ru-RU" sz="1600" dirty="0"/>
            </a:br>
            <a:r>
              <a:rPr lang="ru-RU" sz="1600" dirty="0"/>
              <a:t>В целях мониторинга используются данные федерального </a:t>
            </a:r>
            <a:r>
              <a:rPr lang="ru-RU" sz="1600" dirty="0" err="1"/>
              <a:t>статнаблюдения</a:t>
            </a:r>
            <a:r>
              <a:rPr lang="ru-RU" sz="1600" dirty="0"/>
              <a:t>, обследований (в т. ч. социологических) образовательных организаций, сведения, размещенные в сети Интернет и СМИ. Также учитывается информация, поступившая от организаций и граждан.</a:t>
            </a:r>
            <a:br>
              <a:rPr lang="ru-RU" sz="1600" dirty="0"/>
            </a:br>
            <a:r>
              <a:rPr lang="ru-RU" sz="1600" dirty="0"/>
              <a:t>Мониторинг проводится не реже 1 раза в год. Его процедура, сроки и показатели устанавливаются уполномоченными органами.</a:t>
            </a:r>
            <a:br>
              <a:rPr lang="ru-RU" sz="1600" dirty="0"/>
            </a:br>
            <a:r>
              <a:rPr lang="ru-RU" sz="1600" dirty="0"/>
              <a:t>Отчет о результатах мониторинга размещается на официальном сайте </a:t>
            </a:r>
            <a:r>
              <a:rPr lang="ru-RU" sz="1600" dirty="0" err="1"/>
              <a:t>Минобрнауки</a:t>
            </a:r>
            <a:r>
              <a:rPr lang="ru-RU" sz="1600" dirty="0"/>
              <a:t> России.</a:t>
            </a:r>
            <a:br>
              <a:rPr lang="ru-RU" sz="1600" dirty="0"/>
            </a:br>
            <a:r>
              <a:rPr lang="ru-RU" sz="1600" dirty="0"/>
              <a:t>Закреплен перечень обязательной информации о системе образования, подлежащей мониторингу.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64299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54182" y="484364"/>
            <a:ext cx="797098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Министерства здравоохранения и социального развития Российской Федерации от 26.08.2010 №761н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«Об утверждении Единого квалификационного справочника должностей руководителей, специалистов и служащих» Раздел «Квалификационные характеристики должностей работников образования».</a:t>
            </a:r>
          </a:p>
          <a:p>
            <a:pPr algn="just"/>
            <a:endParaRPr lang="ru-RU" dirty="0"/>
          </a:p>
          <a:p>
            <a:pPr algn="just"/>
            <a:r>
              <a:rPr lang="ru-RU" sz="1600" dirty="0" smtClean="0"/>
              <a:t>Установлены </a:t>
            </a:r>
            <a:r>
              <a:rPr lang="ru-RU" sz="1600" dirty="0"/>
              <a:t>новые квалификационные характеристики должностей работников образования. Они содержат должностные обязанности, требования к уровню знаний и квалификации работников.</a:t>
            </a:r>
          </a:p>
          <a:p>
            <a:pPr algn="just"/>
            <a:r>
              <a:rPr lang="ru-RU" sz="1600" dirty="0"/>
              <a:t>Характеристики применяются для разработки должностных инструкций и могут использоваться всеми образовательными организациями. Конкретный перечень должностных обязанностей определяется с учетом особенностей организации труда и управления.</a:t>
            </a:r>
          </a:p>
          <a:p>
            <a:pPr algn="just"/>
            <a:r>
              <a:rPr lang="ru-RU" sz="1600" dirty="0"/>
              <a:t>Приведены квалификационные характеристики должностей руководителей, педагогических работников и учебно-вспомогательного персонала.</a:t>
            </a:r>
          </a:p>
          <a:p>
            <a:pPr algn="just"/>
            <a:r>
              <a:rPr lang="ru-RU" sz="1600" dirty="0"/>
              <a:t>Все работники образования независимо от занимаемой должности обязаны знать нормативно-правовые акты, регламентирующие образовательную деятельность; Конвенцию о правах ребенка; психологические и физиологические особенности разных детских возрастов; современные образовательные технологии; компьютерные программы по организации образовательного процесса; правила внутреннего трудового распорядка, охраны труда и пожарной безопасности.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15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6073" y="729673"/>
            <a:ext cx="69180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Минтруда России от 18.10.2013 № 544н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«Педагог» применяется работодателями при формировании кадровой политики и в управлении персоналом, при организации обучения и аттестации работников, заключении трудовых договоров, разработке должностных инструкций и установлении  систем оплаты труда с 1 января 2015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02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775855"/>
            <a:ext cx="72228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Приказ </a:t>
            </a:r>
            <a:r>
              <a:rPr lang="ru-RU" sz="2000" dirty="0" err="1" smtClean="0"/>
              <a:t>Рособрнадзора</a:t>
            </a:r>
            <a:r>
              <a:rPr lang="ru-RU" sz="2000" dirty="0" smtClean="0"/>
              <a:t> от 29.05.2014 № 785 </a:t>
            </a:r>
            <a:r>
              <a:rPr lang="ru-RU" sz="2000" b="1" dirty="0" smtClean="0"/>
              <a:t>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информации»</a:t>
            </a:r>
          </a:p>
          <a:p>
            <a:pPr algn="just"/>
            <a:r>
              <a:rPr lang="ru-RU" sz="2000" dirty="0" smtClean="0"/>
              <a:t>Для размещения информации на сайте должен быть создан специальный раздел «Сведения об образовательной организации»</a:t>
            </a:r>
          </a:p>
          <a:p>
            <a:pPr algn="just"/>
            <a:r>
              <a:rPr lang="ru-RU" sz="2000" dirty="0" smtClean="0"/>
              <a:t>Подразделы: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Основные сведения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Структура и органы управления ОО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Документы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Образование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Образовательные стандарты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Руководство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Материально-техническое обеспечение и оснащенность образовательного процесса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Финансово-хозяйственная деятельность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Вакантные места для приема (перевода)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12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3565" y="639819"/>
            <a:ext cx="760152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Письмо Департамента государственной политики в сфере общего образования Министерства образования и науки РФ от </a:t>
            </a:r>
            <a:r>
              <a:rPr lang="ru-RU" sz="1600" dirty="0" smtClean="0"/>
              <a:t>18.07.2013г</a:t>
            </a:r>
            <a:r>
              <a:rPr lang="ru-RU" sz="1600" dirty="0"/>
              <a:t>. № </a:t>
            </a:r>
            <a:r>
              <a:rPr lang="ru-RU" sz="1600" dirty="0" smtClean="0"/>
              <a:t>08-950</a:t>
            </a:r>
          </a:p>
          <a:p>
            <a:pPr algn="just"/>
            <a:r>
              <a:rPr lang="ru-RU" sz="1400" b="1" dirty="0" smtClean="0"/>
              <a:t>«РЕКОМЕНДАЦИИ ПО ПРЕДОСТАВЛЕНИЮ ГРАЖДАНАМ –ПОТРЕБИТЕЛЯМ УСЛУГ ДОПОЛНИТЕЛЬНОЙ НЕОБХОДИМОЙ И ДОСТОВЕРНОЙ ИНФОРМАЦИИ О ДЕЯТЕЛЬНОСТИ ГОСУДАРСТВЕННЫХ (МУНИЦИПАЛЬНЫХ) ДОШКОЛЬНЫХ ОБРАЗОВАТЕЛЬНЫХ ОРГАНИЗАЦИЙ И ОБЩЕОБРАЗОВАТЕЛЬНЫХ ОРГАНИЗАЦИЙ»</a:t>
            </a:r>
          </a:p>
          <a:p>
            <a:pPr algn="just"/>
            <a:endParaRPr lang="ru-RU" sz="1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Наличие и состав органов общественно-государственного управления ДОУ (совет ДОУ, попечительский совет, родительский совет и т.д.), их компетенция, полномочия, состав, график проведения заседаний, контактная информация.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Сроки, повестка, решения заседаний </a:t>
            </a:r>
            <a:r>
              <a:rPr lang="ru-RU" sz="1400" b="1" dirty="0" err="1" smtClean="0"/>
              <a:t>пед.советов</a:t>
            </a:r>
            <a:r>
              <a:rPr lang="ru-RU" sz="1400" b="1" dirty="0" smtClean="0"/>
              <a:t>, советов трудового коллектива, других коллегиальных органов ДОУ.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Организация </a:t>
            </a:r>
            <a:r>
              <a:rPr lang="ru-RU" sz="1400" b="1" dirty="0" err="1" smtClean="0"/>
              <a:t>внеучебной</a:t>
            </a:r>
            <a:r>
              <a:rPr lang="ru-RU" sz="1400" b="1" dirty="0" smtClean="0"/>
              <a:t> деятельности обучающихся (экскурсии, походы и </a:t>
            </a:r>
            <a:r>
              <a:rPr lang="ru-RU" sz="1400" b="1" dirty="0" err="1" smtClean="0"/>
              <a:t>т.д</a:t>
            </a:r>
            <a:r>
              <a:rPr lang="ru-RU" sz="1400" b="1" dirty="0" smtClean="0"/>
              <a:t>) и отчеты по итогам проведения таких мероприятий.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Мероприятия, проводимые ДОУ во </a:t>
            </a:r>
            <a:r>
              <a:rPr lang="ru-RU" sz="1400" b="1" dirty="0" err="1" smtClean="0"/>
              <a:t>внеучебное</a:t>
            </a:r>
            <a:r>
              <a:rPr lang="ru-RU" sz="1400" b="1" dirty="0" smtClean="0"/>
              <a:t> время (работа кружков, секций, клубов и т.д.)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Исчерпывающий перечень услуг, оказываемых ДОУ гражданам бесплатно в рамках реализации ОП в соответствии с ФГОС.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Сведения о возможности, порядке и условиях внесения добровольных пожертвований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Сроки, места и условия проведения конкурсных мероприятий различного уровня, а также информация о результатах участия детей и родителей в данных мероприятиях.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Проведение в ДОУ праздничных мероприятий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Телефоны, адреса регионального представителя Уполномоченного по правам детей, региональной Общественной палаты, региональной и муниципальной службы социальной защиты, службы психологической поддержки детей и родителей.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850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0036" y="1016000"/>
            <a:ext cx="65578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b="1" dirty="0" smtClean="0"/>
          </a:p>
          <a:p>
            <a:pPr algn="ctr"/>
            <a:r>
              <a:rPr lang="ru-RU" sz="4800" b="1" dirty="0" smtClean="0"/>
              <a:t>Локальные акты </a:t>
            </a:r>
          </a:p>
          <a:p>
            <a:pPr algn="ctr"/>
            <a:r>
              <a:rPr lang="ru-RU" sz="4800" b="1" dirty="0" smtClean="0"/>
              <a:t>дошкольной образовательной организации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86860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научно-методическому обеспечению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Приказ </a:t>
            </a:r>
            <a:r>
              <a:rPr lang="ru-RU" dirty="0"/>
              <a:t>об утверждении основной образовательной программы дошкольного образования образовательного учреждения (Федеральный закон от 29.12.2012 №273-ФЗ, ст.12)</a:t>
            </a:r>
          </a:p>
          <a:p>
            <a:r>
              <a:rPr lang="ru-RU" dirty="0" smtClean="0"/>
              <a:t>Положение </a:t>
            </a:r>
            <a:r>
              <a:rPr lang="ru-RU" dirty="0"/>
              <a:t>о системе внутреннего мониторинга качества образования в образовательном учреждении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организационному обеспечению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5" y="2388535"/>
            <a:ext cx="6798736" cy="3444997"/>
          </a:xfrm>
        </p:spPr>
        <p:txBody>
          <a:bodyPr>
            <a:noAutofit/>
          </a:bodyPr>
          <a:lstStyle/>
          <a:p>
            <a:r>
              <a:rPr lang="ru-RU" sz="1800" dirty="0" smtClean="0"/>
              <a:t>Устав </a:t>
            </a:r>
            <a:r>
              <a:rPr lang="ru-RU" sz="1800" dirty="0"/>
              <a:t>образовательного учреждения (Федеральный закон от 29.12.2012 №273-ФЗ, ст.25)</a:t>
            </a:r>
          </a:p>
          <a:p>
            <a:r>
              <a:rPr lang="ru-RU" sz="1800" dirty="0" smtClean="0"/>
              <a:t>Правила </a:t>
            </a:r>
            <a:r>
              <a:rPr lang="ru-RU" sz="1800" dirty="0"/>
              <a:t>внутреннего распорядка образовательного учреждения.</a:t>
            </a:r>
          </a:p>
          <a:p>
            <a:r>
              <a:rPr lang="ru-RU" sz="1800" dirty="0" smtClean="0"/>
              <a:t>Договор </a:t>
            </a:r>
            <a:r>
              <a:rPr lang="ru-RU" sz="1800" dirty="0"/>
              <a:t>образовательного учреждения с учредителем.</a:t>
            </a:r>
          </a:p>
          <a:p>
            <a:r>
              <a:rPr lang="ru-RU" sz="1800" dirty="0" smtClean="0"/>
              <a:t>Договор </a:t>
            </a:r>
            <a:r>
              <a:rPr lang="ru-RU" sz="1800" dirty="0"/>
              <a:t>образовательного учреждения с родителями (законными представителями) воспитанников.</a:t>
            </a:r>
          </a:p>
          <a:p>
            <a:r>
              <a:rPr lang="ru-RU" sz="1800" dirty="0" smtClean="0"/>
              <a:t>Приказ </a:t>
            </a:r>
            <a:r>
              <a:rPr lang="ru-RU" sz="1800" dirty="0"/>
              <a:t>об утверждении плана-графика (сетевого графика, дорожной карты) введения ФГОС ДО в образовательном учреждении.</a:t>
            </a:r>
          </a:p>
          <a:p>
            <a:r>
              <a:rPr lang="ru-RU" sz="1800" dirty="0" smtClean="0"/>
              <a:t>Приказ </a:t>
            </a:r>
            <a:r>
              <a:rPr lang="ru-RU" sz="1800" dirty="0"/>
              <a:t>о создании в образовательном учреждении рабочей группы по введению ФГОС ДО.</a:t>
            </a:r>
          </a:p>
        </p:txBody>
      </p:sp>
    </p:spTree>
    <p:extLst>
      <p:ext uri="{BB962C8B-B14F-4D97-AF65-F5344CB8AC3E}">
        <p14:creationId xmlns:p14="http://schemas.microsoft.com/office/powerpoint/2010/main" val="403261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кадровому обеспечению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Должностные </a:t>
            </a:r>
            <a:r>
              <a:rPr lang="ru-RU" dirty="0"/>
              <a:t>инструкции работников образовательного учреждения (приказ Министерства здравоохранения и социального развития Российской Федерации от 26.08.2010 №761н «Об утверждении Единого квалификационного справочника должностей руководителей, специалистов и служащих»).</a:t>
            </a:r>
          </a:p>
          <a:p>
            <a:r>
              <a:rPr lang="ru-RU" dirty="0" smtClean="0"/>
              <a:t>Приказ </a:t>
            </a:r>
            <a:r>
              <a:rPr lang="ru-RU" dirty="0"/>
              <a:t>об утверждении плана-графика повышения квалификации педагогических и руководящих работников образовательного учреждения в связи с введением ФГОС ДО.</a:t>
            </a:r>
          </a:p>
        </p:txBody>
      </p:sp>
    </p:spTree>
    <p:extLst>
      <p:ext uri="{BB962C8B-B14F-4D97-AF65-F5344CB8AC3E}">
        <p14:creationId xmlns:p14="http://schemas.microsoft.com/office/powerpoint/2010/main" val="41926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информационному обеспечению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1.Положение об организации и проведении публичного отчета образовательного учреждения.</a:t>
            </a:r>
          </a:p>
          <a:p>
            <a:r>
              <a:rPr lang="ru-RU" dirty="0"/>
              <a:t>2.Положение об Интернет-сайте образовательного учреждения (Федеральный закон от 29.12.2012 №273-ФЗ, ст.29; </a:t>
            </a:r>
            <a:r>
              <a:rPr lang="ru-RU" dirty="0" smtClean="0"/>
              <a:t>приказ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от 29.05.2014 № 785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5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3091" y="1191491"/>
            <a:ext cx="660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ФЕДЕРАЦИИ» 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29 декабря 2012 года 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273- ФЗ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0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финансовому обеспечению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669" y="2370062"/>
            <a:ext cx="7195127" cy="3444997"/>
          </a:xfrm>
        </p:spPr>
        <p:txBody>
          <a:bodyPr>
            <a:noAutofit/>
          </a:bodyPr>
          <a:lstStyle/>
          <a:p>
            <a:r>
              <a:rPr lang="ru-RU" sz="1800" dirty="0" smtClean="0"/>
              <a:t>Положение </a:t>
            </a:r>
            <a:r>
              <a:rPr lang="ru-RU" sz="1800" dirty="0"/>
              <a:t>об оплате труда и материальном стимулировании работников образовательного </a:t>
            </a:r>
            <a:r>
              <a:rPr lang="ru-RU" sz="1800" dirty="0" smtClean="0"/>
              <a:t>учреждения.</a:t>
            </a:r>
            <a:endParaRPr lang="ru-RU" sz="1800" dirty="0"/>
          </a:p>
          <a:p>
            <a:r>
              <a:rPr lang="ru-RU" sz="1800" dirty="0" smtClean="0"/>
              <a:t>Положение </a:t>
            </a:r>
            <a:r>
              <a:rPr lang="ru-RU" sz="1800" dirty="0"/>
              <a:t>о распределении стимулирующей части фонда оплаты труда работников образовательного учреждения.</a:t>
            </a:r>
          </a:p>
          <a:p>
            <a:r>
              <a:rPr lang="ru-RU" sz="1800" dirty="0" smtClean="0"/>
              <a:t>Положение </a:t>
            </a:r>
            <a:r>
              <a:rPr lang="ru-RU" sz="1800" dirty="0"/>
              <a:t>об оказании платных дополнительных образовательных услуг (постановление Правительства РФ от 15 августа 2013 г. N 706 "Об утверждении Правил оказания платных образовательных услуг").</a:t>
            </a:r>
          </a:p>
        </p:txBody>
      </p:sp>
    </p:spTree>
    <p:extLst>
      <p:ext uri="{BB962C8B-B14F-4D97-AF65-F5344CB8AC3E}">
        <p14:creationId xmlns:p14="http://schemas.microsoft.com/office/powerpoint/2010/main" val="3267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материально-техническому обеспечению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Положения о различных объектах инфраструктуры учреждения с учетом требований ФГОС ДО к образовательным учреждениям в части минимальной оснащенности  </a:t>
            </a:r>
            <a:r>
              <a:rPr lang="ru-RU" sz="1800" dirty="0" err="1"/>
              <a:t>воспитательно</a:t>
            </a:r>
            <a:r>
              <a:rPr lang="ru-RU" sz="1800" dirty="0"/>
              <a:t>-образовательного процесса и оборудования помещений. </a:t>
            </a:r>
          </a:p>
          <a:p>
            <a:r>
              <a:rPr lang="ru-RU" sz="1800" dirty="0"/>
              <a:t>-Положение о методическом кабинете (общие положения, задачи и направления деятельности методического кабинета, руководство и планирование работы методического кабинета, оснащение методического кабинета)</a:t>
            </a:r>
          </a:p>
          <a:p>
            <a:r>
              <a:rPr lang="ru-RU" sz="1800" dirty="0"/>
              <a:t>-Положение о музыкальном зале.</a:t>
            </a:r>
          </a:p>
          <a:p>
            <a:r>
              <a:rPr lang="ru-RU" sz="1800" dirty="0"/>
              <a:t>-Положение о физкультурном зале.</a:t>
            </a:r>
          </a:p>
          <a:p>
            <a:r>
              <a:rPr lang="ru-RU" sz="1800" dirty="0"/>
              <a:t>-Положение об </a:t>
            </a:r>
            <a:r>
              <a:rPr lang="ru-RU" sz="1800" dirty="0" smtClean="0"/>
              <a:t>изостудии   и </a:t>
            </a:r>
            <a:r>
              <a:rPr lang="ru-RU" sz="1800" dirty="0"/>
              <a:t>т.д.</a:t>
            </a:r>
          </a:p>
        </p:txBody>
      </p:sp>
    </p:spTree>
    <p:extLst>
      <p:ext uri="{BB962C8B-B14F-4D97-AF65-F5344CB8AC3E}">
        <p14:creationId xmlns:p14="http://schemas.microsoft.com/office/powerpoint/2010/main" val="40747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7600" y="822036"/>
            <a:ext cx="70750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 современного дошкольного образования: Закон об образовании, ФГОС ДО, порядок организации образовательной деятельности. – М.: Просвещение, 2014. – 112с.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федеральных нормативных документов для руководителей дошкольной образовательной организации / авт.-сост.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Т.В.Волосовец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ООО «Русское слово – учебник», 2015. – 456 с.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08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7563" y="2392218"/>
            <a:ext cx="63730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32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2945" y="877455"/>
            <a:ext cx="70473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ДОШКОЛЬНОГО ОБРАЗОВАНИЯ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приказом Министерства образования и науки РФ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17.10.2013г. №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1155</a:t>
            </a:r>
          </a:p>
          <a:p>
            <a:pPr algn="ctr"/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и науки РФ от 28.02.2014г. № 08-249</a:t>
            </a:r>
          </a:p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 к ФГОС дошкольного образования </a:t>
            </a: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674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8218" y="738909"/>
            <a:ext cx="75738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000" b="1" dirty="0" smtClean="0"/>
          </a:p>
          <a:p>
            <a:pPr algn="just"/>
            <a:r>
              <a:rPr lang="ru-RU" b="1" dirty="0" smtClean="0"/>
              <a:t>Письмо Министерства образования и науки Российской Федерации от 10 января 2014 года № 08-10</a:t>
            </a:r>
          </a:p>
          <a:p>
            <a:pPr algn="just"/>
            <a:r>
              <a:rPr lang="ru-RU" b="1" dirty="0" smtClean="0"/>
              <a:t>«О ПЛАНЕ ДЕЙСТВИЙ ПО ОБЕСПЕЧЕНИЮ ВВЕДЕНИЯ ФЕДЕРАЛЬНОГО ГОСУДАРСТВЕННОГО ОБРАЗОВАТЕЛЬНОГО СТАНДАРТА ДОШКОЛЬНОГО ОРБРАЗОВАНИЯ»</a:t>
            </a:r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нормативно-правового, методического и аналитического обеспечения реализации ФГОС ДО;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кадрового обеспечения введения ФГОС ДО;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финансово-экономического обеспечения введения ФГОС ДО;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Создание информационного обеспечения введения ФГОС ДО.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1919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Актуальные направления мероприятий по реализации ФГОС ДО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5164" y="2490135"/>
            <a:ext cx="7407563" cy="366128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Мониторинг условий реализации ФГОС ДО в субъектах РФ (май 2014г. – декабрь 2016г.)</a:t>
            </a:r>
          </a:p>
          <a:p>
            <a:r>
              <a:rPr lang="ru-RU" dirty="0" smtClean="0"/>
              <a:t>Ведение федерального реестра примерных образовательных программ, используемых в образовательном процессе в соответствии с ФГОС (постоянно после утверждения приказа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РФ).</a:t>
            </a:r>
          </a:p>
          <a:p>
            <a:r>
              <a:rPr lang="ru-RU" dirty="0" smtClean="0"/>
              <a:t>Обеспечение поэтапного повышения квалификации руководителей и педагогов ДОО по вопросам ФГОС ДО (июль 2014г. – декабрь 2016г.).</a:t>
            </a:r>
          </a:p>
          <a:p>
            <a:r>
              <a:rPr lang="ru-RU" dirty="0" smtClean="0"/>
              <a:t>Организация деятельности </a:t>
            </a:r>
            <a:r>
              <a:rPr lang="ru-RU" dirty="0" err="1" smtClean="0"/>
              <a:t>стажировочных</a:t>
            </a:r>
            <a:r>
              <a:rPr lang="ru-RU" dirty="0" smtClean="0"/>
              <a:t> площадок для подготовки </a:t>
            </a:r>
            <a:r>
              <a:rPr lang="ru-RU" dirty="0" err="1" smtClean="0"/>
              <a:t>тьюторов</a:t>
            </a:r>
            <a:r>
              <a:rPr lang="ru-RU" dirty="0" smtClean="0"/>
              <a:t> по сопровождению реализации ФГОС ДО  (2014-2016г.).</a:t>
            </a:r>
          </a:p>
          <a:p>
            <a:r>
              <a:rPr lang="ru-RU" dirty="0" smtClean="0"/>
              <a:t>Научно-практические конференции, педагогические чтения, семинары по вопросам введения ФГОС ДО (2014-2016г.)</a:t>
            </a:r>
          </a:p>
          <a:p>
            <a:r>
              <a:rPr lang="ru-RU" dirty="0" smtClean="0"/>
              <a:t>Информационное сопровождение в СМИ о ходе реализации ФГОС ДО (сентябрь 2013-декабрь 2015г.)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1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775855"/>
            <a:ext cx="729672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Письмо Министерства образования и науки Российской Федерации от 07.02.2014г. № 01-52-22/05-382</a:t>
            </a:r>
          </a:p>
          <a:p>
            <a:endParaRPr lang="ru-RU" sz="2400" b="1" dirty="0"/>
          </a:p>
          <a:p>
            <a:endParaRPr lang="ru-RU" dirty="0" smtClean="0"/>
          </a:p>
          <a:p>
            <a:r>
              <a:rPr lang="ru-RU" dirty="0" smtClean="0"/>
              <a:t>Учитывая, что Законом устанавливается переходный период до 1 января 2016 года, в течение которого образовательными организациями должны быть приведены наименования и уставы ОУ (часть 5 статьи 108) в соответствие с требованиями федерального законодательства в сфере образования, Департамент государственной политики в сфере общего образования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и </a:t>
            </a:r>
            <a:r>
              <a:rPr lang="ru-RU" dirty="0" err="1" smtClean="0"/>
              <a:t>Рособрнадзор</a:t>
            </a:r>
            <a:r>
              <a:rPr lang="ru-RU" dirty="0" smtClean="0"/>
              <a:t> обращают внимание на недопустимость требования от  организаций, осуществляющих образовательную деятельность по программам дошкольного образования, немедленного приведения своих уставных документов и образовательных программ в соответствие с ФГОС ДО в условиях незавершенного цикла проведения экспертизы и формирования реестра примерных основных образовательных программ, которые призваны создать методическую базу полноценного внедрения ФГОС в системе дошкольного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2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739" y="701964"/>
            <a:ext cx="6798734" cy="1609604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Приказ Министерства образования и науки РФ от 30.08.2013г.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Признан утратившим силу приказ Министерства образования и науки РФ от 27.10.2011г. № 2562 «Об утверждении Типового положения о дошкольном образовательном учреждении».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0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8509" y="655782"/>
            <a:ext cx="641927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Письмо Департамента государственной политики в сфере общего образования Министерства образования и науки РФ от 05.08.2013г. № 08-1049</a:t>
            </a:r>
          </a:p>
          <a:p>
            <a:r>
              <a:rPr lang="ru-RU" dirty="0" smtClean="0"/>
              <a:t>«ОБ ОРГАНИЗАЦИИ РАЗЛИЧНЫХ ФОРМ ПРИСМОТРА И УХОДА ЗА ДЕТЬМИ С ЦЕЛЬЮ РЕАЛИЗАЦИИ ПРАВА НА ДОСТУПНОЕ ДОШКОЛЬНОЕ ОБРАЗОВАНИЕ»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Форма присмотра и ухода за детьми в группах полного дня, удлиненного дня и круглосуточного пребывания в государственных и муниципальных ОУ (группы общеразвивающей, компенсирующей, комбинированной и оздоровительной направленности)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Семейные дошкольные группы (на дому у воспитателя государственных и муниципальных ДОУ).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Группы кратковременного пребывания на базе ДОУ, школ, учреждений </a:t>
            </a:r>
            <a:r>
              <a:rPr lang="ru-RU" dirty="0" err="1" smtClean="0"/>
              <a:t>доп.образования</a:t>
            </a:r>
            <a:r>
              <a:rPr lang="ru-RU" dirty="0" smtClean="0"/>
              <a:t> (группы адаптации для детей от 6 мес. до 2 лет, группы развития, группы «Особый ребенок» для детей инвалидов, группы для подготовки детей к школе и др.)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Присмотр и уход за детьми с привлечением ИП (</a:t>
            </a:r>
            <a:r>
              <a:rPr lang="ru-RU" dirty="0" err="1" smtClean="0"/>
              <a:t>гувернерство</a:t>
            </a:r>
            <a:r>
              <a:rPr lang="ru-RU" dirty="0" smtClean="0"/>
              <a:t>, семейные клубы, детские центры, домашние д/с и т.д.)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2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5928" y="704592"/>
            <a:ext cx="750916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России) от 20 сентября 2013 г. N 1082 г. Москва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"Об утверждении Положения о психолого-медико-педагогической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комиссии»</a:t>
            </a:r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200" dirty="0" smtClean="0"/>
              <a:t>Психолого-медико-педагогическая </a:t>
            </a:r>
            <a:r>
              <a:rPr lang="ru-RU" sz="1200" dirty="0"/>
              <a:t>комиссия  создается, чтобы своевременно выявлять детей с особенностями в физическом и (или) психическом развитии и (или) отклонениями в поведении. Комиссия проводит их комплексное психолого-медико-педагогическое обследование и дает рекомендации по оказанию им психолого-медико-педагогической помощи, организации их обучения и воспитания.</a:t>
            </a:r>
          </a:p>
          <a:p>
            <a:r>
              <a:rPr lang="ru-RU" sz="1200" dirty="0"/>
              <a:t>Состав комиссии и порядок ее формирования не изменились.</a:t>
            </a:r>
          </a:p>
          <a:p>
            <a:r>
              <a:rPr lang="ru-RU" sz="1200" dirty="0"/>
              <a:t>Расширены полномочия комиссии. Она вправе проводить мониторинг, как учитываются ее рекомендации по обучению и воспитанию детей в образовательных организациях и в семье (с согласия родителей). Также на комиссию возложен учет данных о детях с ограниченными возможностями здоровья и (или) </a:t>
            </a:r>
            <a:r>
              <a:rPr lang="ru-RU" sz="1200" dirty="0" err="1"/>
              <a:t>девиантным</a:t>
            </a:r>
            <a:r>
              <a:rPr lang="ru-RU" sz="1200" dirty="0"/>
              <a:t> (общественно опасным) поведением, проживающих на подведомственной территории.</a:t>
            </a:r>
          </a:p>
          <a:p>
            <a:r>
              <a:rPr lang="ru-RU" sz="1200" dirty="0"/>
              <a:t>Прописана процедура обследования детей в комиссии. Это возможно по письменному заявлению родителей или по направлению соответствующей организации с письменного согласия родителей. Медицинское обследование детей 15 лет и старше допускается только с их согласия. Все обследования и консультации бесплатны.</a:t>
            </a:r>
          </a:p>
          <a:p>
            <a:r>
              <a:rPr lang="ru-RU" sz="1200" dirty="0"/>
              <a:t>Родители могут присутствовать при обследовании, обсуждать его результаты. Заключение комиссии носит для родителей рекомендательный характер. При несогласии с ним они вправе его обжаловать.</a:t>
            </a:r>
          </a:p>
          <a:p>
            <a:r>
              <a:rPr lang="ru-RU" sz="1200" dirty="0"/>
              <a:t>Для остальных органов и организаций заключение комиссии является основанием для создания соответствующих условий обучения и воспитания ребенка.</a:t>
            </a:r>
          </a:p>
          <a:p>
            <a:r>
              <a:rPr lang="ru-RU" sz="1200" dirty="0"/>
              <a:t>Вся информация, связанная с обследованием детей в комиссии, является конфиденциальной. Предоставлять ее кому бы то ни было без письменного согласия родителей запрещено (исключение - предусмотренные законом случаи).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7656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752</TotalTime>
  <Words>2268</Words>
  <Application>Microsoft Office PowerPoint</Application>
  <PresentationFormat>Экран (4:3)</PresentationFormat>
  <Paragraphs>158</Paragraphs>
  <Slides>23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Garamond</vt:lpstr>
      <vt:lpstr>Times New Roman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Актуальные направления мероприятий по реализации ФГОС ДО</vt:lpstr>
      <vt:lpstr>Презентация PowerPoint</vt:lpstr>
      <vt:lpstr>Приказ Министерства образования и науки РФ от 30.08.2013г.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 научно-методическому обеспечению</vt:lpstr>
      <vt:lpstr>По организационному обеспечению</vt:lpstr>
      <vt:lpstr>По кадровому обеспечению</vt:lpstr>
      <vt:lpstr>По информационному обеспечению</vt:lpstr>
      <vt:lpstr>По финансовому обеспечению</vt:lpstr>
      <vt:lpstr>По материально-техническому обеспечению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44</cp:revision>
  <dcterms:created xsi:type="dcterms:W3CDTF">2015-10-14T13:26:53Z</dcterms:created>
  <dcterms:modified xsi:type="dcterms:W3CDTF">2015-10-28T08:07:38Z</dcterms:modified>
</cp:coreProperties>
</file>