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7" r:id="rId4"/>
    <p:sldId id="260" r:id="rId5"/>
    <p:sldId id="284" r:id="rId6"/>
    <p:sldId id="279" r:id="rId7"/>
    <p:sldId id="307" r:id="rId8"/>
    <p:sldId id="286" r:id="rId9"/>
    <p:sldId id="298" r:id="rId10"/>
    <p:sldId id="304" r:id="rId11"/>
    <p:sldId id="301" r:id="rId12"/>
    <p:sldId id="302" r:id="rId13"/>
    <p:sldId id="266" r:id="rId14"/>
    <p:sldId id="267" r:id="rId15"/>
    <p:sldId id="303" r:id="rId16"/>
    <p:sldId id="299" r:id="rId17"/>
    <p:sldId id="283" r:id="rId18"/>
    <p:sldId id="305" r:id="rId19"/>
    <p:sldId id="308" r:id="rId20"/>
    <p:sldId id="309" r:id="rId21"/>
    <p:sldId id="310" r:id="rId22"/>
    <p:sldId id="306" r:id="rId23"/>
    <p:sldId id="311" r:id="rId24"/>
    <p:sldId id="300" r:id="rId25"/>
    <p:sldId id="276" r:id="rId26"/>
    <p:sldId id="277" r:id="rId27"/>
    <p:sldId id="278" r:id="rId28"/>
    <p:sldId id="287" r:id="rId29"/>
    <p:sldId id="312" r:id="rId30"/>
    <p:sldId id="31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9B925-3586-42CF-8163-A457FAB1D052}" type="datetimeFigureOut">
              <a:rPr lang="ru-RU" smtClean="0"/>
              <a:t>04.01.2013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83ECF-A9F8-4B66-8666-FE0E49A6C01A}" type="slidenum">
              <a:rPr lang="ru-RU" smtClean="0"/>
              <a:t>‹#›</a:t>
            </a:fld>
            <a:endParaRPr lang="ru-RU"/>
          </a:p>
        </p:txBody>
      </p:sp>
    </p:spTree>
    <p:extLst>
      <p:ext uri="{BB962C8B-B14F-4D97-AF65-F5344CB8AC3E}">
        <p14:creationId xmlns:p14="http://schemas.microsoft.com/office/powerpoint/2010/main" val="254021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A2BC030-D282-41BD-B08E-4D141A7CD749}" type="slidenum">
              <a:rPr lang="ru-RU"/>
              <a:pPr fontAlgn="base">
                <a:spcBef>
                  <a:spcPct val="0"/>
                </a:spcBef>
                <a:spcAft>
                  <a:spcPct val="0"/>
                </a:spcAft>
              </a:pPr>
              <a:t>29</a:t>
            </a:fld>
            <a:endParaRPr lang="ru-RU"/>
          </a:p>
        </p:txBody>
      </p:sp>
      <p:sp>
        <p:nvSpPr>
          <p:cNvPr id="41987" name="Rectangle 1"/>
          <p:cNvSpPr>
            <a:spLocks noGrp="1" noRot="1" noChangeAspect="1" noChangeArrowheads="1" noTextEdit="1"/>
          </p:cNvSpPr>
          <p:nvPr>
            <p:ph type="sldImg"/>
          </p:nvPr>
        </p:nvSpPr>
        <p:spPr bwMode="auto">
          <a:xfrm>
            <a:off x="1133475" y="677863"/>
            <a:ext cx="4591050" cy="3444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2B9CB1-0E31-4069-A065-7C732D5B439F}" type="datetimeFigureOut">
              <a:rPr lang="ru-RU" smtClean="0"/>
              <a:t>04.01.2013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42271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2B9CB1-0E31-4069-A065-7C732D5B439F}" type="datetimeFigureOut">
              <a:rPr lang="ru-RU" smtClean="0"/>
              <a:t>04.01.2013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63765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2B9CB1-0E31-4069-A065-7C732D5B439F}" type="datetimeFigureOut">
              <a:rPr lang="ru-RU" smtClean="0"/>
              <a:t>04.01.2013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89540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2B9CB1-0E31-4069-A065-7C732D5B439F}" type="datetimeFigureOut">
              <a:rPr lang="ru-RU" smtClean="0"/>
              <a:t>04.01.2013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362207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2B9CB1-0E31-4069-A065-7C732D5B439F}" type="datetimeFigureOut">
              <a:rPr lang="ru-RU" smtClean="0"/>
              <a:t>04.01.2013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393511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2B9CB1-0E31-4069-A065-7C732D5B439F}" type="datetimeFigureOut">
              <a:rPr lang="ru-RU" smtClean="0"/>
              <a:t>04.01.2013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198496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2B9CB1-0E31-4069-A065-7C732D5B439F}" type="datetimeFigureOut">
              <a:rPr lang="ru-RU" smtClean="0"/>
              <a:t>04.01.2013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279285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2B9CB1-0E31-4069-A065-7C732D5B439F}" type="datetimeFigureOut">
              <a:rPr lang="ru-RU" smtClean="0"/>
              <a:t>04.01.2013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326727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2B9CB1-0E31-4069-A065-7C732D5B439F}" type="datetimeFigureOut">
              <a:rPr lang="ru-RU" smtClean="0"/>
              <a:t>04.01.2013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400255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2B9CB1-0E31-4069-A065-7C732D5B439F}" type="datetimeFigureOut">
              <a:rPr lang="ru-RU" smtClean="0"/>
              <a:t>04.01.2013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77858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2B9CB1-0E31-4069-A065-7C732D5B439F}" type="datetimeFigureOut">
              <a:rPr lang="ru-RU" smtClean="0"/>
              <a:t>04.01.2013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431152-9538-4AE8-9F7F-656BC6F6A376}" type="slidenum">
              <a:rPr lang="ru-RU" smtClean="0"/>
              <a:t>‹#›</a:t>
            </a:fld>
            <a:endParaRPr lang="ru-RU"/>
          </a:p>
        </p:txBody>
      </p:sp>
    </p:spTree>
    <p:extLst>
      <p:ext uri="{BB962C8B-B14F-4D97-AF65-F5344CB8AC3E}">
        <p14:creationId xmlns:p14="http://schemas.microsoft.com/office/powerpoint/2010/main" val="132237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B9CB1-0E31-4069-A065-7C732D5B439F}" type="datetimeFigureOut">
              <a:rPr lang="ru-RU" smtClean="0"/>
              <a:t>04.01.2013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31152-9538-4AE8-9F7F-656BC6F6A376}" type="slidenum">
              <a:rPr lang="ru-RU" smtClean="0"/>
              <a:t>‹#›</a:t>
            </a:fld>
            <a:endParaRPr lang="ru-RU"/>
          </a:p>
        </p:txBody>
      </p:sp>
    </p:spTree>
    <p:extLst>
      <p:ext uri="{BB962C8B-B14F-4D97-AF65-F5344CB8AC3E}">
        <p14:creationId xmlns:p14="http://schemas.microsoft.com/office/powerpoint/2010/main" val="329177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indfoto.ru/" TargetMode="External"/><Relationship Id="rId2" Type="http://schemas.openxmlformats.org/officeDocument/2006/relationships/hyperlink" Target="http://elmm.livejournal.com/233592.html" TargetMode="External"/><Relationship Id="rId1" Type="http://schemas.openxmlformats.org/officeDocument/2006/relationships/slideLayout" Target="../slideLayouts/slideLayout2.xml"/><Relationship Id="rId6" Type="http://schemas.openxmlformats.org/officeDocument/2006/relationships/hyperlink" Target="http://festival.1september.ru/" TargetMode="External"/><Relationship Id="rId5" Type="http://schemas.openxmlformats.org/officeDocument/2006/relationships/hyperlink" Target="http://sevzapnedra.nw.ru/" TargetMode="External"/><Relationship Id="rId4" Type="http://schemas.openxmlformats.org/officeDocument/2006/relationships/hyperlink" Target="http://www.photosight.r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001"/>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179512" y="0"/>
            <a:ext cx="8907669" cy="6741368"/>
          </a:xfrm>
          <a:prstGeom prst="rect">
            <a:avLst/>
          </a:prstGeom>
          <a:noFill/>
        </p:spPr>
      </p:pic>
      <p:sp>
        <p:nvSpPr>
          <p:cNvPr id="2" name="Заголовок 1"/>
          <p:cNvSpPr>
            <a:spLocks noGrp="1"/>
          </p:cNvSpPr>
          <p:nvPr>
            <p:ph type="ctrTitle"/>
          </p:nvPr>
        </p:nvSpPr>
        <p:spPr/>
        <p:txBody>
          <a:bodyPr/>
          <a:lstStyle/>
          <a:p>
            <a:r>
              <a:rPr lang="ru-RU" b="1" dirty="0">
                <a:solidFill>
                  <a:srgbClr val="FF0000"/>
                </a:solidFill>
              </a:rPr>
              <a:t>Наши пред­ки - древес­ные жители</a:t>
            </a:r>
          </a:p>
        </p:txBody>
      </p:sp>
      <p:sp>
        <p:nvSpPr>
          <p:cNvPr id="3" name="Подзаголовок 2"/>
          <p:cNvSpPr>
            <a:spLocks noGrp="1"/>
          </p:cNvSpPr>
          <p:nvPr>
            <p:ph type="subTitle" idx="1"/>
          </p:nvPr>
        </p:nvSpPr>
        <p:spPr/>
        <p:txBody>
          <a:bodyPr/>
          <a:lstStyle/>
          <a:p>
            <a:endParaRPr lang="ru-RU"/>
          </a:p>
        </p:txBody>
      </p:sp>
      <p:sp>
        <p:nvSpPr>
          <p:cNvPr id="6" name="Прямоугольник 5"/>
          <p:cNvSpPr/>
          <p:nvPr/>
        </p:nvSpPr>
        <p:spPr>
          <a:xfrm>
            <a:off x="2889250" y="3789363"/>
            <a:ext cx="3384550" cy="922337"/>
          </a:xfrm>
          <a:prstGeom prst="rect">
            <a:avLst/>
          </a:prstGeom>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ru-RU" b="1" i="1" cap="small" dirty="0">
                <a:solidFill>
                  <a:srgbClr val="C00000"/>
                </a:solidFill>
                <a:cs typeface="Arial" charset="0"/>
              </a:rPr>
              <a:t>окружающий мир</a:t>
            </a:r>
            <a:br>
              <a:rPr lang="ru-RU" b="1" i="1" cap="small" dirty="0">
                <a:solidFill>
                  <a:srgbClr val="C00000"/>
                </a:solidFill>
                <a:cs typeface="Arial" charset="0"/>
              </a:rPr>
            </a:br>
            <a:r>
              <a:rPr lang="ru-RU" b="1" i="1" cap="small" dirty="0" smtClean="0">
                <a:solidFill>
                  <a:srgbClr val="C00000"/>
                </a:solidFill>
                <a:cs typeface="Arial" charset="0"/>
              </a:rPr>
              <a:t>4 </a:t>
            </a:r>
            <a:r>
              <a:rPr lang="ru-RU" b="1" i="1" cap="small" dirty="0">
                <a:solidFill>
                  <a:srgbClr val="C00000"/>
                </a:solidFill>
                <a:cs typeface="Arial" charset="0"/>
              </a:rPr>
              <a:t>класс</a:t>
            </a:r>
            <a:br>
              <a:rPr lang="ru-RU" b="1" i="1" cap="small" dirty="0">
                <a:solidFill>
                  <a:srgbClr val="C00000"/>
                </a:solidFill>
                <a:cs typeface="Arial" charset="0"/>
              </a:rPr>
            </a:br>
            <a:r>
              <a:rPr lang="ru-RU" b="1" i="1" cap="small" dirty="0">
                <a:solidFill>
                  <a:srgbClr val="C00000"/>
                </a:solidFill>
                <a:cs typeface="Arial" charset="0"/>
              </a:rPr>
              <a:t>«Школа 2100»</a:t>
            </a:r>
            <a:endParaRPr lang="ru-RU" b="1" dirty="0">
              <a:solidFill>
                <a:srgbClr val="C00000"/>
              </a:solidFill>
              <a:cs typeface="Arial" charset="0"/>
            </a:endParaRPr>
          </a:p>
        </p:txBody>
      </p:sp>
      <p:sp>
        <p:nvSpPr>
          <p:cNvPr id="7" name="Прямоугольник 4"/>
          <p:cNvSpPr>
            <a:spLocks noChangeArrowheads="1"/>
          </p:cNvSpPr>
          <p:nvPr/>
        </p:nvSpPr>
        <p:spPr bwMode="auto">
          <a:xfrm>
            <a:off x="4284663" y="4941888"/>
            <a:ext cx="45720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ru-RU" sz="2000" b="1" dirty="0"/>
              <a:t>Автор: </a:t>
            </a:r>
            <a:r>
              <a:rPr lang="ru-RU" sz="2000" b="1" dirty="0" err="1"/>
              <a:t>Северина</a:t>
            </a:r>
            <a:r>
              <a:rPr lang="ru-RU" sz="2000" b="1" dirty="0"/>
              <a:t> Ольга Анатольевна</a:t>
            </a:r>
          </a:p>
          <a:p>
            <a:pPr algn="r"/>
            <a:r>
              <a:rPr lang="ru-RU" sz="2000" b="1" dirty="0"/>
              <a:t>учитель начальных классов</a:t>
            </a:r>
          </a:p>
          <a:p>
            <a:pPr algn="r"/>
            <a:r>
              <a:rPr lang="ru-RU" sz="2000" b="1" dirty="0"/>
              <a:t>г. Ростов-на-Дону </a:t>
            </a:r>
          </a:p>
          <a:p>
            <a:pPr algn="r"/>
            <a:r>
              <a:rPr lang="ru-RU" sz="2000" b="1" dirty="0"/>
              <a:t>МБОУ СОШ №107</a:t>
            </a:r>
          </a:p>
          <a:p>
            <a:pPr algn="r"/>
            <a:r>
              <a:rPr lang="ru-RU" sz="2000" b="1" dirty="0"/>
              <a:t>«Экология и диалектика»</a:t>
            </a:r>
          </a:p>
        </p:txBody>
      </p:sp>
    </p:spTree>
    <p:extLst>
      <p:ext uri="{BB962C8B-B14F-4D97-AF65-F5344CB8AC3E}">
        <p14:creationId xmlns:p14="http://schemas.microsoft.com/office/powerpoint/2010/main" val="366710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35896" y="188640"/>
            <a:ext cx="5194920" cy="6264696"/>
          </a:xfrm>
        </p:spPr>
        <p:txBody>
          <a:bodyPr>
            <a:normAutofit fontScale="85000" lnSpcReduction="10000"/>
          </a:bodyPr>
          <a:lstStyle/>
          <a:p>
            <a:pPr marL="0" indent="0">
              <a:buNone/>
            </a:pPr>
            <a:r>
              <a:rPr lang="ru-RU" b="1" dirty="0" smtClean="0"/>
              <a:t>Человекообразным </a:t>
            </a:r>
            <a:r>
              <a:rPr lang="ru-RU" b="1" dirty="0"/>
              <a:t>обезьянам свойственен принципиально отличный способ передвижения по деревьям: вместо бега по веткам на всех четырёх конечностях они преимущественно передвигаются на руках, под ветками. </a:t>
            </a:r>
            <a:r>
              <a:rPr lang="ru-RU" b="1" dirty="0" smtClean="0"/>
              <a:t>Приспособление </a:t>
            </a:r>
            <a:r>
              <a:rPr lang="ru-RU" b="1" dirty="0"/>
              <a:t>к нему вызвало ряд анатомических изменений: более гибкие и длинные руки, подвижный плечевой сустав, уплощённую в </a:t>
            </a:r>
            <a:r>
              <a:rPr lang="ru-RU" b="1" dirty="0" err="1"/>
              <a:t>передне</a:t>
            </a:r>
            <a:r>
              <a:rPr lang="ru-RU" b="1" dirty="0"/>
              <a:t>-заднем направлении грудную клетку.</a:t>
            </a:r>
          </a:p>
        </p:txBody>
      </p:sp>
      <p:pic>
        <p:nvPicPr>
          <p:cNvPr id="3074" name="Picture 2" descr="https://encrypted-tbn3.gstatic.com/images?q=tbn:ANd9GcQqXUAt7nJIsU6ETsJgI62vWvJBQWrs9ZLM1eJCW-udyyk6VOd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262716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1.gstatic.com/images?q=tbn:ANd9GcR9e0LEMePsiH0UCdAlbgNUEQmj4WA5HTDHCMg4mVrg41FNlj76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06" y="3717032"/>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15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4978896" cy="5721499"/>
          </a:xfrm>
        </p:spPr>
        <p:txBody>
          <a:bodyPr>
            <a:normAutofit/>
          </a:bodyPr>
          <a:lstStyle/>
          <a:p>
            <a:pPr marL="0" indent="0">
              <a:buNone/>
            </a:pPr>
            <a:r>
              <a:rPr lang="ru-RU" sz="2400" b="1" dirty="0" smtClean="0"/>
              <a:t>Для того, чтобы цепляться за ветки, обезьянам требуется особая хватательная конечность, отличающаяся  от конечностей других млекопитающих сложной мускулатурой кисти и удивительной подвижностью пальцев, почти так же, как у человека. На коже пальцев обезьян имеется множество чувствительных клеток – рецепторов осязания, что позволяет им манипулировать предметами. </a:t>
            </a:r>
            <a:endParaRPr lang="ru-RU" sz="2400" b="1" dirty="0"/>
          </a:p>
        </p:txBody>
      </p:sp>
      <p:pic>
        <p:nvPicPr>
          <p:cNvPr id="1026" name="Picture 2" descr="http://clasno.com/gallery/National_Geographic/National_Geographic_08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068" t="5645" b="12180"/>
          <a:stretch/>
        </p:blipFill>
        <p:spPr bwMode="auto">
          <a:xfrm>
            <a:off x="5378824" y="764704"/>
            <a:ext cx="3450049" cy="2312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allgrad.ru/_ph/7/65948640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4990" y="3284984"/>
            <a:ext cx="333388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53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1920" y="332656"/>
            <a:ext cx="4834880" cy="5793507"/>
          </a:xfrm>
        </p:spPr>
        <p:txBody>
          <a:bodyPr/>
          <a:lstStyle/>
          <a:p>
            <a:pPr marL="0" indent="0">
              <a:buNone/>
            </a:pPr>
            <a:r>
              <a:rPr lang="ru-RU" b="1" dirty="0" smtClean="0"/>
              <a:t>Хватательные конечности не нуждаются в когтях, поэтому они заменяются на плоские ногти.</a:t>
            </a:r>
            <a:endParaRPr lang="ru-RU" b="1" dirty="0"/>
          </a:p>
        </p:txBody>
      </p:sp>
      <p:pic>
        <p:nvPicPr>
          <p:cNvPr id="2050" name="Picture 2" descr="https://encrypted-tbn0.gstatic.com/images?q=tbn:ANd9GcQh5_pti8lG1UdpRDEw7pOcQ9qfoKo-UauWxqB0dgJptRrHXOf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2835242" cy="31134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TdO4iBisrFWTbKy9e3WbCRW4SHnr4dLJkiw-lJjnRX6unLpL1q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86992" y="2113808"/>
            <a:ext cx="1765155" cy="266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64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3635896" y="1083695"/>
            <a:ext cx="525658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600" b="1" dirty="0"/>
              <a:t>Чтобы ухватиться за ветку, </a:t>
            </a:r>
          </a:p>
          <a:p>
            <a:r>
              <a:rPr lang="ru-RU" sz="2600" b="1" dirty="0"/>
              <a:t>«рука обезьяны» должна её чувствовать</a:t>
            </a:r>
          </a:p>
        </p:txBody>
      </p:sp>
      <p:sp>
        <p:nvSpPr>
          <p:cNvPr id="41991" name="Text Box 7"/>
          <p:cNvSpPr txBox="1">
            <a:spLocks noChangeArrowheads="1"/>
          </p:cNvSpPr>
          <p:nvPr/>
        </p:nvSpPr>
        <p:spPr bwMode="auto">
          <a:xfrm>
            <a:off x="549501" y="3068960"/>
            <a:ext cx="5472607"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ru-RU" sz="2600" b="1" dirty="0"/>
              <a:t>Рука человека ещё </a:t>
            </a:r>
          </a:p>
          <a:p>
            <a:pPr algn="r"/>
            <a:r>
              <a:rPr lang="ru-RU" sz="2600" b="1" dirty="0"/>
              <a:t>более чувствительный и ловкий орган</a:t>
            </a:r>
            <a:r>
              <a:rPr lang="ru-RU" sz="2400" b="1" dirty="0"/>
              <a:t> </a:t>
            </a:r>
          </a:p>
        </p:txBody>
      </p:sp>
      <p:sp>
        <p:nvSpPr>
          <p:cNvPr id="41992" name="WordArt 8"/>
          <p:cNvSpPr>
            <a:spLocks noChangeArrowheads="1" noChangeShapeType="1" noTextEdit="1"/>
          </p:cNvSpPr>
          <p:nvPr/>
        </p:nvSpPr>
        <p:spPr bwMode="auto">
          <a:xfrm>
            <a:off x="549501" y="301680"/>
            <a:ext cx="8077200" cy="58715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8861"/>
              </a:avLst>
            </a:prstTxWarp>
          </a:bodyPr>
          <a:lstStyle/>
          <a:p>
            <a:pPr algn="ctr"/>
            <a:r>
              <a:rPr lang="ru-RU" sz="3600" b="1" kern="10" dirty="0">
                <a:ln w="9525">
                  <a:solidFill>
                    <a:srgbClr val="000000"/>
                  </a:solidFill>
                  <a:round/>
                  <a:headEnd/>
                  <a:tailEnd/>
                </a:ln>
                <a:solidFill>
                  <a:srgbClr val="FF0000"/>
                </a:solidFill>
                <a:latin typeface="Arial"/>
                <a:cs typeface="Arial"/>
              </a:rPr>
              <a:t>Почему произошли изменения руки?</a:t>
            </a:r>
          </a:p>
        </p:txBody>
      </p:sp>
      <p:pic>
        <p:nvPicPr>
          <p:cNvPr id="41993" name="Picture 9" descr="лапа"/>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9501" y="1083695"/>
            <a:ext cx="2797696" cy="1822741"/>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pic>
        <p:nvPicPr>
          <p:cNvPr id="41994" name="Picture 10" descr="рука"/>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2363" y="2376357"/>
            <a:ext cx="2599200" cy="1698848"/>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6" descr="горилла"/>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7544" y="4149080"/>
            <a:ext cx="1866647" cy="22322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2555775" y="4351660"/>
            <a:ext cx="61357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800" b="1" dirty="0"/>
              <a:t>Спускаясь с деревьев на землю, </a:t>
            </a:r>
          </a:p>
          <a:p>
            <a:r>
              <a:rPr lang="ru-RU" sz="2800" b="1" dirty="0"/>
              <a:t>обезьяны обычно передвигаются </a:t>
            </a:r>
            <a:r>
              <a:rPr lang="ru-RU" sz="2800" b="1" dirty="0" smtClean="0"/>
              <a:t>на  </a:t>
            </a:r>
            <a:endParaRPr lang="ru-RU" sz="2800" b="1" dirty="0"/>
          </a:p>
        </p:txBody>
      </p:sp>
      <p:sp>
        <p:nvSpPr>
          <p:cNvPr id="10" name="Text Box 7"/>
          <p:cNvSpPr txBox="1">
            <a:spLocks noChangeArrowheads="1"/>
          </p:cNvSpPr>
          <p:nvPr/>
        </p:nvSpPr>
        <p:spPr bwMode="auto">
          <a:xfrm>
            <a:off x="2771800" y="5317421"/>
            <a:ext cx="4781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dirty="0">
                <a:solidFill>
                  <a:srgbClr val="CC0000"/>
                </a:solidFill>
              </a:rPr>
              <a:t>ЧЕТЫРЁХ КОНЕЧНОСТЯХ</a:t>
            </a:r>
          </a:p>
        </p:txBody>
      </p:sp>
    </p:spTree>
    <p:extLst>
      <p:ext uri="{BB962C8B-B14F-4D97-AF65-F5344CB8AC3E}">
        <p14:creationId xmlns:p14="http://schemas.microsoft.com/office/powerpoint/2010/main" val="209508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ox(in)">
                                      <p:cBhvr>
                                        <p:cTn id="7" dur="500"/>
                                        <p:tgtEl>
                                          <p:spTgt spid="419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1993"/>
                                        </p:tgtEl>
                                        <p:attrNameLst>
                                          <p:attrName>style.visibility</p:attrName>
                                        </p:attrNameLst>
                                      </p:cBhvr>
                                      <p:to>
                                        <p:strVal val="visible"/>
                                      </p:to>
                                    </p:set>
                                    <p:anim calcmode="lin" valueType="num">
                                      <p:cBhvr additive="base">
                                        <p:cTn id="12" dur="500" fill="hold"/>
                                        <p:tgtEl>
                                          <p:spTgt spid="41993"/>
                                        </p:tgtEl>
                                        <p:attrNameLst>
                                          <p:attrName>ppt_x</p:attrName>
                                        </p:attrNameLst>
                                      </p:cBhvr>
                                      <p:tavLst>
                                        <p:tav tm="0">
                                          <p:val>
                                            <p:strVal val="0-#ppt_w/2"/>
                                          </p:val>
                                        </p:tav>
                                        <p:tav tm="100000">
                                          <p:val>
                                            <p:strVal val="#ppt_x"/>
                                          </p:val>
                                        </p:tav>
                                      </p:tavLst>
                                    </p:anim>
                                    <p:anim calcmode="lin" valueType="num">
                                      <p:cBhvr additive="base">
                                        <p:cTn id="13" dur="500" fill="hold"/>
                                        <p:tgtEl>
                                          <p:spTgt spid="4199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1989"/>
                                        </p:tgtEl>
                                        <p:attrNameLst>
                                          <p:attrName>style.visibility</p:attrName>
                                        </p:attrNameLst>
                                      </p:cBhvr>
                                      <p:to>
                                        <p:strVal val="visible"/>
                                      </p:to>
                                    </p:set>
                                    <p:anim calcmode="lin" valueType="num">
                                      <p:cBhvr additive="base">
                                        <p:cTn id="16" dur="500" fill="hold"/>
                                        <p:tgtEl>
                                          <p:spTgt spid="41989"/>
                                        </p:tgtEl>
                                        <p:attrNameLst>
                                          <p:attrName>ppt_x</p:attrName>
                                        </p:attrNameLst>
                                      </p:cBhvr>
                                      <p:tavLst>
                                        <p:tav tm="0">
                                          <p:val>
                                            <p:strVal val="1+#ppt_w/2"/>
                                          </p:val>
                                        </p:tav>
                                        <p:tav tm="100000">
                                          <p:val>
                                            <p:strVal val="#ppt_x"/>
                                          </p:val>
                                        </p:tav>
                                      </p:tavLst>
                                    </p:anim>
                                    <p:anim calcmode="lin" valueType="num">
                                      <p:cBhvr additive="base">
                                        <p:cTn id="17"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 calcmode="lin" valueType="num">
                                      <p:cBhvr additive="base">
                                        <p:cTn id="22" dur="500" fill="hold"/>
                                        <p:tgtEl>
                                          <p:spTgt spid="41991"/>
                                        </p:tgtEl>
                                        <p:attrNameLst>
                                          <p:attrName>ppt_x</p:attrName>
                                        </p:attrNameLst>
                                      </p:cBhvr>
                                      <p:tavLst>
                                        <p:tav tm="0">
                                          <p:val>
                                            <p:strVal val="0-#ppt_w/2"/>
                                          </p:val>
                                        </p:tav>
                                        <p:tav tm="100000">
                                          <p:val>
                                            <p:strVal val="#ppt_x"/>
                                          </p:val>
                                        </p:tav>
                                      </p:tavLst>
                                    </p:anim>
                                    <p:anim calcmode="lin" valueType="num">
                                      <p:cBhvr additive="base">
                                        <p:cTn id="23" dur="500" fill="hold"/>
                                        <p:tgtEl>
                                          <p:spTgt spid="4199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1994"/>
                                        </p:tgtEl>
                                        <p:attrNameLst>
                                          <p:attrName>style.visibility</p:attrName>
                                        </p:attrNameLst>
                                      </p:cBhvr>
                                      <p:to>
                                        <p:strVal val="visible"/>
                                      </p:to>
                                    </p:set>
                                    <p:anim calcmode="lin" valueType="num">
                                      <p:cBhvr additive="base">
                                        <p:cTn id="26" dur="500" fill="hold"/>
                                        <p:tgtEl>
                                          <p:spTgt spid="41994"/>
                                        </p:tgtEl>
                                        <p:attrNameLst>
                                          <p:attrName>ppt_x</p:attrName>
                                        </p:attrNameLst>
                                      </p:cBhvr>
                                      <p:tavLst>
                                        <p:tav tm="0">
                                          <p:val>
                                            <p:strVal val="1+#ppt_w/2"/>
                                          </p:val>
                                        </p:tav>
                                        <p:tav tm="100000">
                                          <p:val>
                                            <p:strVal val="#ppt_x"/>
                                          </p:val>
                                        </p:tav>
                                      </p:tavLst>
                                    </p:anim>
                                    <p:anim calcmode="lin" valueType="num">
                                      <p:cBhvr additive="base">
                                        <p:cTn id="27" dur="500" fill="hold"/>
                                        <p:tgtEl>
                                          <p:spTgt spid="4199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1" grpId="0"/>
      <p:bldP spid="41992"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457200" y="1527175"/>
            <a:ext cx="58429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400" b="1" dirty="0"/>
              <a:t>Прыгая по веткам, обезьяны оценивают </a:t>
            </a:r>
            <a:r>
              <a:rPr lang="ru-RU" sz="2400" b="1" dirty="0" smtClean="0"/>
              <a:t>расстояние с </a:t>
            </a:r>
            <a:r>
              <a:rPr lang="ru-RU" sz="2400" b="1" dirty="0"/>
              <a:t>помощью </a:t>
            </a:r>
            <a:r>
              <a:rPr lang="ru-RU" sz="2400" b="1" dirty="0" smtClean="0">
                <a:solidFill>
                  <a:srgbClr val="FF0000"/>
                </a:solidFill>
              </a:rPr>
              <a:t>глаз</a:t>
            </a:r>
            <a:r>
              <a:rPr lang="ru-RU" sz="2400" dirty="0" smtClean="0"/>
              <a:t> </a:t>
            </a:r>
            <a:endParaRPr lang="ru-RU" sz="2400" dirty="0"/>
          </a:p>
        </p:txBody>
      </p:sp>
      <p:sp>
        <p:nvSpPr>
          <p:cNvPr id="48133" name="Text Box 5"/>
          <p:cNvSpPr txBox="1">
            <a:spLocks noChangeArrowheads="1"/>
          </p:cNvSpPr>
          <p:nvPr/>
        </p:nvSpPr>
        <p:spPr bwMode="auto">
          <a:xfrm>
            <a:off x="568153" y="2521496"/>
            <a:ext cx="81334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ru-RU" sz="2400" b="1" dirty="0"/>
              <a:t>Вспомни неудобства при игре в «жмурки». </a:t>
            </a:r>
            <a:r>
              <a:rPr lang="ru-RU" sz="2400" b="1" dirty="0" smtClean="0"/>
              <a:t>Они </a:t>
            </a:r>
            <a:r>
              <a:rPr lang="ru-RU" sz="2400" b="1" dirty="0"/>
              <a:t>связаны с тем, </a:t>
            </a:r>
            <a:r>
              <a:rPr lang="ru-RU" sz="2400" b="1" dirty="0" smtClean="0"/>
              <a:t>что </a:t>
            </a:r>
            <a:r>
              <a:rPr lang="ru-RU" sz="2400" b="1" dirty="0"/>
              <a:t>у человека этот орган чувств </a:t>
            </a:r>
            <a:r>
              <a:rPr lang="ru-RU" sz="2400" b="1" dirty="0" smtClean="0"/>
              <a:t>– самый </a:t>
            </a:r>
            <a:r>
              <a:rPr lang="ru-RU" sz="2400" b="1" dirty="0" smtClean="0">
                <a:solidFill>
                  <a:srgbClr val="FF0000"/>
                </a:solidFill>
              </a:rPr>
              <a:t>главный</a:t>
            </a:r>
            <a:endParaRPr lang="ru-RU" sz="2400" b="1" dirty="0">
              <a:solidFill>
                <a:srgbClr val="FF0000"/>
              </a:solidFill>
            </a:endParaRPr>
          </a:p>
        </p:txBody>
      </p:sp>
      <p:pic>
        <p:nvPicPr>
          <p:cNvPr id="48135" name="Picture 7" descr="глаз"/>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34638" y="1124744"/>
            <a:ext cx="2042205" cy="1396752"/>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sp>
        <p:nvSpPr>
          <p:cNvPr id="48136" name="WordArt 8"/>
          <p:cNvSpPr>
            <a:spLocks noChangeArrowheads="1" noChangeShapeType="1" noTextEdit="1"/>
          </p:cNvSpPr>
          <p:nvPr/>
        </p:nvSpPr>
        <p:spPr bwMode="auto">
          <a:xfrm>
            <a:off x="457200" y="457200"/>
            <a:ext cx="8305800" cy="6675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8861"/>
              </a:avLst>
            </a:prstTxWarp>
          </a:bodyPr>
          <a:lstStyle/>
          <a:p>
            <a:pPr algn="ctr"/>
            <a:r>
              <a:rPr lang="ru-RU" sz="3600" b="1" kern="10" dirty="0">
                <a:ln w="9525">
                  <a:solidFill>
                    <a:srgbClr val="000000"/>
                  </a:solidFill>
                  <a:round/>
                  <a:headEnd/>
                  <a:tailEnd/>
                </a:ln>
                <a:solidFill>
                  <a:srgbClr val="FF0000"/>
                </a:solidFill>
                <a:latin typeface="Arial"/>
                <a:cs typeface="Arial"/>
              </a:rPr>
              <a:t>Почему зрение важно для человека?</a:t>
            </a:r>
          </a:p>
          <a:p>
            <a:pPr algn="ctr"/>
            <a:r>
              <a:rPr lang="ru-RU" sz="3600" b="1" kern="10" dirty="0">
                <a:ln w="9525">
                  <a:solidFill>
                    <a:srgbClr val="000000"/>
                  </a:solidFill>
                  <a:round/>
                  <a:headEnd/>
                  <a:tailEnd/>
                </a:ln>
                <a:solidFill>
                  <a:srgbClr val="FF0000"/>
                </a:solidFill>
                <a:latin typeface="Arial"/>
                <a:cs typeface="Arial"/>
              </a:rPr>
              <a:t>Для обезьяны?</a:t>
            </a:r>
          </a:p>
        </p:txBody>
      </p:sp>
      <p:sp>
        <p:nvSpPr>
          <p:cNvPr id="8" name="Text Box 5"/>
          <p:cNvSpPr txBox="1">
            <a:spLocks noChangeArrowheads="1"/>
          </p:cNvSpPr>
          <p:nvPr/>
        </p:nvSpPr>
        <p:spPr bwMode="auto">
          <a:xfrm>
            <a:off x="590570" y="3501008"/>
            <a:ext cx="70208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dirty="0">
                <a:solidFill>
                  <a:srgbClr val="FF0000"/>
                </a:solidFill>
              </a:rPr>
              <a:t>Почему </a:t>
            </a:r>
            <a:r>
              <a:rPr lang="ru-RU" sz="2800" b="1" dirty="0" smtClean="0">
                <a:solidFill>
                  <a:srgbClr val="FF0000"/>
                </a:solidFill>
              </a:rPr>
              <a:t> </a:t>
            </a:r>
            <a:r>
              <a:rPr lang="ru-RU" sz="2800" b="1" dirty="0">
                <a:solidFill>
                  <a:srgbClr val="FF0000"/>
                </a:solidFill>
              </a:rPr>
              <a:t>обезьяны так поздно взрослеют?</a:t>
            </a:r>
          </a:p>
        </p:txBody>
      </p:sp>
      <p:sp>
        <p:nvSpPr>
          <p:cNvPr id="9" name="Text Box 8"/>
          <p:cNvSpPr txBox="1">
            <a:spLocks noChangeArrowheads="1"/>
          </p:cNvSpPr>
          <p:nvPr/>
        </p:nvSpPr>
        <p:spPr bwMode="auto">
          <a:xfrm>
            <a:off x="3352412" y="4365104"/>
            <a:ext cx="55970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2800" b="1" dirty="0"/>
              <a:t>Сложное поведение обезьян </a:t>
            </a:r>
          </a:p>
          <a:p>
            <a:pPr algn="ctr"/>
            <a:r>
              <a:rPr lang="ru-RU" sz="2800" b="1" dirty="0"/>
              <a:t>требует </a:t>
            </a:r>
          </a:p>
          <a:p>
            <a:pPr algn="ctr"/>
            <a:r>
              <a:rPr lang="ru-RU" sz="2800" b="1" dirty="0"/>
              <a:t>длительного обучения</a:t>
            </a:r>
          </a:p>
        </p:txBody>
      </p:sp>
      <p:pic>
        <p:nvPicPr>
          <p:cNvPr id="10" name="Picture 9" descr="детеныш"/>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1818" y="4379650"/>
            <a:ext cx="1749182" cy="2284138"/>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28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3970784" cy="5649491"/>
          </a:xfrm>
        </p:spPr>
        <p:txBody>
          <a:bodyPr>
            <a:normAutofit lnSpcReduction="10000"/>
          </a:bodyPr>
          <a:lstStyle/>
          <a:p>
            <a:pPr marL="0" indent="0">
              <a:buNone/>
            </a:pPr>
            <a:r>
              <a:rPr lang="ru-RU" b="1" dirty="0" smtClean="0"/>
              <a:t>Обезьяны ведут древесный образ жизни и не строят постоянных гнёзд.  Поэтому у них  бывает 1-2 детёныша.</a:t>
            </a:r>
          </a:p>
          <a:p>
            <a:pPr marL="0" indent="0">
              <a:buNone/>
            </a:pPr>
            <a:r>
              <a:rPr lang="ru-RU" b="1" dirty="0" smtClean="0"/>
              <a:t>Почти все обезьяны ведут стайный образ жизни. Именно в стае они получают свои знания.</a:t>
            </a:r>
            <a:endParaRPr lang="ru-RU" b="1" dirty="0"/>
          </a:p>
        </p:txBody>
      </p:sp>
      <p:pic>
        <p:nvPicPr>
          <p:cNvPr id="13314" name="Picture 2" descr="https://encrypted-tbn3.gstatic.com/images?q=tbn:ANd9GcQwHrMmQHBLS2gHnqBIzmh8DieF6e2WWOwp1TMAHHoCdxOuP0Jvw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5229200"/>
            <a:ext cx="3711061"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encrypted-tbn2.gstatic.com/images?q=tbn:ANd9GcS7827vBljJR6pRLy-mza6ZivOghBBmNQsjQky2j61m2PeFN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2656"/>
            <a:ext cx="267652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encrypted-tbn0.gstatic.com/images?q=tbn:ANd9GcTIKtfKy_M7okmoleq-JZb1-VN9GPjjrjXjRHSClu99XKV5Hr4y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636912"/>
            <a:ext cx="1698333" cy="132743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s://encrypted-tbn2.gstatic.com/images?q=tbn:ANd9GcRigE76NM9D2woLD-qhGomBWr3hgofSUjGkdXWSPijqmYU2bh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972" y="2204864"/>
            <a:ext cx="1704975"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4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3.gstatic.com/images?q=tbn:ANd9GcQ3WRLxjK-vTzHsfltG4d7q6QiFSR7zVrAIrDPJZ_hO4bZSw1g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65" y="1124744"/>
            <a:ext cx="2161945"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l"/>
            <a:r>
              <a:rPr lang="ru-RU" b="1" dirty="0" smtClean="0">
                <a:solidFill>
                  <a:srgbClr val="FF0000"/>
                </a:solidFill>
              </a:rPr>
              <a:t>Вывод:</a:t>
            </a:r>
            <a:endParaRPr lang="ru-RU" b="1" dirty="0">
              <a:solidFill>
                <a:srgbClr val="FF0000"/>
              </a:solidFill>
            </a:endParaRPr>
          </a:p>
        </p:txBody>
      </p:sp>
      <p:sp>
        <p:nvSpPr>
          <p:cNvPr id="3" name="Объект 2"/>
          <p:cNvSpPr>
            <a:spLocks noGrp="1"/>
          </p:cNvSpPr>
          <p:nvPr>
            <p:ph idx="1"/>
          </p:nvPr>
        </p:nvSpPr>
        <p:spPr>
          <a:xfrm>
            <a:off x="2267744" y="1600200"/>
            <a:ext cx="6419056" cy="4925144"/>
          </a:xfrm>
        </p:spPr>
        <p:txBody>
          <a:bodyPr>
            <a:normAutofit fontScale="92500" lnSpcReduction="10000"/>
          </a:bodyPr>
          <a:lstStyle/>
          <a:p>
            <a:pPr marL="0" indent="0">
              <a:buNone/>
            </a:pPr>
            <a:r>
              <a:rPr lang="ru-RU" b="1" dirty="0" smtClean="0"/>
              <a:t>Множество особенностей человека становятся понятными, если мы вспомним, что наши древние предки жили на деревьях. Хорошо развитые руки, зрение и сложный мозг позволили древним людям выполнять разнообразный труд. А длительный период детства давал возможность обучаться труду и усваивать опыт, накопленный другими людьми. </a:t>
            </a:r>
            <a:endParaRPr lang="ru-RU" b="1" dirty="0"/>
          </a:p>
        </p:txBody>
      </p:sp>
    </p:spTree>
    <p:extLst>
      <p:ext uri="{BB962C8B-B14F-4D97-AF65-F5344CB8AC3E}">
        <p14:creationId xmlns:p14="http://schemas.microsoft.com/office/powerpoint/2010/main" val="29569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323528" y="444500"/>
            <a:ext cx="3670236" cy="863600"/>
          </a:xfrm>
        </p:spPr>
        <p:txBody>
          <a:bodyPr>
            <a:normAutofit fontScale="77500" lnSpcReduction="20000"/>
          </a:bodyPr>
          <a:lstStyle/>
          <a:p>
            <a:pPr>
              <a:buNone/>
            </a:pPr>
            <a:r>
              <a:rPr lang="ru-RU" b="1" dirty="0" smtClean="0">
                <a:solidFill>
                  <a:schemeClr val="accent2"/>
                </a:solidFill>
              </a:rPr>
              <a:t>Главное отличие </a:t>
            </a:r>
            <a:r>
              <a:rPr lang="ru-RU" b="1" dirty="0" smtClean="0"/>
              <a:t> </a:t>
            </a:r>
            <a:r>
              <a:rPr lang="ru-RU" b="1" dirty="0" smtClean="0">
                <a:solidFill>
                  <a:srgbClr val="336600"/>
                </a:solidFill>
              </a:rPr>
              <a:t>людей от животных -</a:t>
            </a:r>
            <a:r>
              <a:rPr lang="ru-RU" sz="3600" b="1" dirty="0" smtClean="0">
                <a:solidFill>
                  <a:srgbClr val="CC0000"/>
                </a:solidFill>
              </a:rPr>
              <a:t>разум.</a:t>
            </a:r>
          </a:p>
        </p:txBody>
      </p:sp>
      <p:pic>
        <p:nvPicPr>
          <p:cNvPr id="12292" name="Picture 4" descr="lastscan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93764" y="260350"/>
            <a:ext cx="4970849" cy="208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о1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4293096"/>
            <a:ext cx="1446312" cy="2136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о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79712" y="4309686"/>
            <a:ext cx="1492266" cy="22398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о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79912" y="4412783"/>
            <a:ext cx="1426422" cy="2136791"/>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5"/>
          <p:cNvSpPr>
            <a:spLocks noChangeArrowheads="1" noChangeShapeType="1" noTextEdit="1"/>
          </p:cNvSpPr>
          <p:nvPr/>
        </p:nvSpPr>
        <p:spPr bwMode="auto">
          <a:xfrm>
            <a:off x="5508104" y="5481178"/>
            <a:ext cx="3312368" cy="94870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8861"/>
              </a:avLst>
            </a:prstTxWarp>
          </a:bodyPr>
          <a:lstStyle/>
          <a:p>
            <a:pPr algn="ctr"/>
            <a:r>
              <a:rPr lang="ru-RU" sz="3600" b="1" kern="10" dirty="0">
                <a:ln w="9525">
                  <a:solidFill>
                    <a:srgbClr val="000000"/>
                  </a:solidFill>
                  <a:round/>
                  <a:headEnd/>
                  <a:tailEnd/>
                </a:ln>
                <a:latin typeface="Arial"/>
                <a:cs typeface="Arial"/>
              </a:rPr>
              <a:t>Мозг обезьяны </a:t>
            </a:r>
            <a:endParaRPr lang="ru-RU" sz="3600" b="1" kern="10" dirty="0" smtClean="0">
              <a:ln w="9525">
                <a:solidFill>
                  <a:srgbClr val="000000"/>
                </a:solidFill>
                <a:round/>
                <a:headEnd/>
                <a:tailEnd/>
              </a:ln>
              <a:latin typeface="Arial"/>
              <a:cs typeface="Arial"/>
            </a:endParaRPr>
          </a:p>
          <a:p>
            <a:pPr algn="ctr"/>
            <a:r>
              <a:rPr lang="ru-RU" sz="3600" b="1" kern="10" dirty="0" smtClean="0">
                <a:ln w="9525">
                  <a:solidFill>
                    <a:srgbClr val="000000"/>
                  </a:solidFill>
                  <a:round/>
                  <a:headEnd/>
                  <a:tailEnd/>
                </a:ln>
                <a:latin typeface="Arial"/>
                <a:cs typeface="Arial"/>
              </a:rPr>
              <a:t>хорошо </a:t>
            </a:r>
            <a:r>
              <a:rPr lang="ru-RU" sz="3600" b="1" kern="10" dirty="0">
                <a:ln w="9525">
                  <a:solidFill>
                    <a:srgbClr val="000000"/>
                  </a:solidFill>
                  <a:round/>
                  <a:headEnd/>
                  <a:tailEnd/>
                </a:ln>
                <a:latin typeface="Arial"/>
                <a:cs typeface="Arial"/>
              </a:rPr>
              <a:t>развит</a:t>
            </a:r>
          </a:p>
        </p:txBody>
      </p:sp>
      <p:sp>
        <p:nvSpPr>
          <p:cNvPr id="9" name="Text Box 5"/>
          <p:cNvSpPr txBox="1">
            <a:spLocks noChangeArrowheads="1"/>
          </p:cNvSpPr>
          <p:nvPr/>
        </p:nvSpPr>
        <p:spPr bwMode="auto">
          <a:xfrm>
            <a:off x="274895" y="1293108"/>
            <a:ext cx="350501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200" b="1" dirty="0"/>
              <a:t>Продумывает и предсказывает </a:t>
            </a:r>
          </a:p>
          <a:p>
            <a:r>
              <a:rPr lang="ru-RU" sz="2200" b="1" dirty="0"/>
              <a:t>результаты своих действий</a:t>
            </a:r>
          </a:p>
        </p:txBody>
      </p:sp>
      <p:sp>
        <p:nvSpPr>
          <p:cNvPr id="10" name="Text Box 6"/>
          <p:cNvSpPr txBox="1">
            <a:spLocks noChangeArrowheads="1"/>
          </p:cNvSpPr>
          <p:nvPr/>
        </p:nvSpPr>
        <p:spPr bwMode="auto">
          <a:xfrm>
            <a:off x="380906" y="2568521"/>
            <a:ext cx="75283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200" b="1" dirty="0"/>
              <a:t>Речь</a:t>
            </a:r>
          </a:p>
        </p:txBody>
      </p:sp>
      <p:sp>
        <p:nvSpPr>
          <p:cNvPr id="11" name="Text Box 7"/>
          <p:cNvSpPr txBox="1">
            <a:spLocks noChangeArrowheads="1"/>
          </p:cNvSpPr>
          <p:nvPr/>
        </p:nvSpPr>
        <p:spPr bwMode="auto">
          <a:xfrm>
            <a:off x="183633" y="3123882"/>
            <a:ext cx="359215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200" b="1" dirty="0"/>
              <a:t>Восприятие, использование и расширение опыта</a:t>
            </a:r>
          </a:p>
        </p:txBody>
      </p:sp>
      <p:pic>
        <p:nvPicPr>
          <p:cNvPr id="12" name="Picture 8" descr="дума"/>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49233" y="2326020"/>
            <a:ext cx="1807535" cy="1295400"/>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общение 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67172" y="3279054"/>
            <a:ext cx="1544890" cy="1337567"/>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0" descr="опыт"/>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14647" y="2594837"/>
            <a:ext cx="1167300" cy="1559024"/>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980728"/>
            <a:ext cx="6264696" cy="5355312"/>
          </a:xfrm>
          <a:prstGeom prst="rect">
            <a:avLst/>
          </a:prstGeom>
        </p:spPr>
        <p:txBody>
          <a:bodyPr wrap="square">
            <a:spAutoFit/>
          </a:bodyPr>
          <a:lstStyle/>
          <a:p>
            <a:r>
              <a:rPr lang="ru-RU" b="1" dirty="0" smtClean="0"/>
              <a:t>Когда </a:t>
            </a:r>
            <a:r>
              <a:rPr lang="ru-RU" b="1" dirty="0"/>
              <a:t>исследователи поставили в клетку к гиббону зеркало, произошло неожиданное. Обезьяна с интересом приблизилась к нему, увидела свое отражение и, громко вереща, отбежала в угол. Затем схватила зеркало и стала швырять его из стороны в сторону. Нет никакого сомнения: она не узнала себя и, скорее всего, подумала, что какой-то другой гиббон намерен ей сделать что-то плохое. </a:t>
            </a:r>
            <a:endParaRPr lang="ru-RU" b="1" dirty="0" smtClean="0"/>
          </a:p>
          <a:p>
            <a:r>
              <a:rPr lang="ru-RU" b="1" dirty="0" smtClean="0"/>
              <a:t>Лишь </a:t>
            </a:r>
            <a:r>
              <a:rPr lang="ru-RU" b="1" dirty="0"/>
              <a:t>человекообразные обезьяны, оказавшись перед зеркалом, поступают как разумные существа. Это подтвердил и опыт с </a:t>
            </a:r>
            <a:r>
              <a:rPr lang="ru-RU" b="1" dirty="0" err="1"/>
              <a:t>орангутанихой</a:t>
            </a:r>
            <a:r>
              <a:rPr lang="ru-RU" b="1" dirty="0"/>
              <a:t> Сумой. Сначала она тоже испугалась своего отражения в зеркале. Затем стала корчить рожицы, закрывать руками глаза, подглядывая в щелки между пальцами. Встав на голову, она внимательно изучала в зеркале перевернутый мир. Во время еды Сума прилепила к щеке кожицу помидора. Когда она увидела себя в зеркале, то дотронулась до кожицы пальцем и стряхнула ее. Это однозначно доказывало, что Сума узнала себя в зеркале, а это высокое интеллектуальное достижение для животного. </a:t>
            </a:r>
          </a:p>
        </p:txBody>
      </p:sp>
      <p:sp>
        <p:nvSpPr>
          <p:cNvPr id="5" name="Заголовок 4"/>
          <p:cNvSpPr>
            <a:spLocks noGrp="1"/>
          </p:cNvSpPr>
          <p:nvPr>
            <p:ph type="title"/>
          </p:nvPr>
        </p:nvSpPr>
        <p:spPr>
          <a:xfrm>
            <a:off x="446856" y="188640"/>
            <a:ext cx="8229600" cy="850106"/>
          </a:xfrm>
        </p:spPr>
        <p:txBody>
          <a:bodyPr/>
          <a:lstStyle/>
          <a:p>
            <a:r>
              <a:rPr lang="ru-RU" b="1" dirty="0" smtClean="0">
                <a:solidFill>
                  <a:srgbClr val="FF0000"/>
                </a:solidFill>
              </a:rPr>
              <a:t>Интеллект обезьяны</a:t>
            </a:r>
            <a:endParaRPr lang="ru-RU" b="1" dirty="0">
              <a:solidFill>
                <a:srgbClr val="FF0000"/>
              </a:solidFill>
            </a:endParaRPr>
          </a:p>
        </p:txBody>
      </p:sp>
      <p:pic>
        <p:nvPicPr>
          <p:cNvPr id="8194" name="Picture 2" descr="https://encrypted-tbn3.gstatic.com/images?q=tbn:ANd9GcRB6hepCgz8JpOV8lU6TuwJjDQ8B0S8W4-NW3FM6D4LJFv3AjEO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130" y="1052736"/>
            <a:ext cx="2255632" cy="22456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tihi.ru/pics/2012/06/02/365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84790" y="4088139"/>
            <a:ext cx="2179971" cy="142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92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dirty="0" smtClean="0">
                <a:solidFill>
                  <a:srgbClr val="FF0000"/>
                </a:solidFill>
              </a:rPr>
              <a:t>Язык обезьян</a:t>
            </a:r>
            <a:endParaRPr lang="ru-RU" b="1" dirty="0">
              <a:solidFill>
                <a:srgbClr val="FF0000"/>
              </a:solidFill>
            </a:endParaRPr>
          </a:p>
        </p:txBody>
      </p:sp>
      <p:sp>
        <p:nvSpPr>
          <p:cNvPr id="4" name="Прямоугольник 3"/>
          <p:cNvSpPr/>
          <p:nvPr/>
        </p:nvSpPr>
        <p:spPr>
          <a:xfrm>
            <a:off x="2915816" y="908720"/>
            <a:ext cx="5760640" cy="5632311"/>
          </a:xfrm>
          <a:prstGeom prst="rect">
            <a:avLst/>
          </a:prstGeom>
        </p:spPr>
        <p:txBody>
          <a:bodyPr wrap="square">
            <a:spAutoFit/>
          </a:bodyPr>
          <a:lstStyle/>
          <a:p>
            <a:r>
              <a:rPr lang="ru-RU" sz="2000" b="1" dirty="0"/>
              <a:t>Люди издавна мечтали о возможности говорить с животными. </a:t>
            </a:r>
            <a:r>
              <a:rPr lang="ru-RU" sz="2000" b="1" dirty="0" smtClean="0"/>
              <a:t>Но </a:t>
            </a:r>
            <a:r>
              <a:rPr lang="ru-RU" sz="2000" b="1" dirty="0"/>
              <a:t>успеха никто не добился. Обезьянам никогда не удавалось произнести ничего, кроме отдельных невнятных </a:t>
            </a:r>
            <a:r>
              <a:rPr lang="ru-RU" sz="2000" b="1" dirty="0" smtClean="0"/>
              <a:t>слов. </a:t>
            </a:r>
            <a:r>
              <a:rPr lang="ru-RU" sz="2000" b="1" dirty="0"/>
              <a:t/>
            </a:r>
            <a:br>
              <a:rPr lang="ru-RU" sz="2000" b="1" dirty="0"/>
            </a:br>
            <a:r>
              <a:rPr lang="ru-RU" sz="2000" b="1" dirty="0"/>
              <a:t>Во рту и полости зева человекообразных обезьян отсутствуют некоторые звукообразующие элементы </a:t>
            </a:r>
            <a:r>
              <a:rPr lang="ru-RU" sz="2000" b="1" dirty="0" smtClean="0"/>
              <a:t>органов. Свои </a:t>
            </a:r>
            <a:r>
              <a:rPr lang="ru-RU" sz="2000" b="1" dirty="0"/>
              <a:t>эмоции они выражают по-разному (всего эти обезьяны издают не больше 30 видов звуков): испуг или угрозу – резкими, пронзительными криками, страстное желание – пыхтением, призыв к вниманию – звуком «э-э-э», недовольство – брюзжанием и радость – визгом. Обезьяна узнает о настроении другого животного и перенимает его навыки, наблюдая за ним. Мимика, жесты, осанка – вот средства, с помощью которых человекообразные обезьяны передают друг другу существенную </a:t>
            </a:r>
            <a:r>
              <a:rPr lang="ru-RU" sz="2000" b="1" dirty="0" smtClean="0"/>
              <a:t>информацию. </a:t>
            </a:r>
            <a:endParaRPr lang="ru-RU" sz="2000" b="1" dirty="0"/>
          </a:p>
        </p:txBody>
      </p:sp>
      <p:pic>
        <p:nvPicPr>
          <p:cNvPr id="5122" name="Picture 2" descr="https://encrypted-tbn0.gstatic.com/images?q=tbn:ANd9GcQkN0EdIYdTT9RqH8XGzLDnFl6oQHq2A_HHvN8x-VzTS9qP-oX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48" y="260648"/>
            <a:ext cx="246697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3.gstatic.com/images?q=tbn:ANd9GcS7pffxKEgW5v_BKhF_N9CaAe59pIcbGcyBOSD7QoecBdRn4ghW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82" y="2276872"/>
            <a:ext cx="228600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SQRqFVaJxvkbBrXx862WjcYfQl_c6JQZ_QLoV-mYR2uLNnXR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82" y="4293096"/>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3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467544" y="922948"/>
            <a:ext cx="475252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600" b="1" dirty="0" smtClean="0"/>
              <a:t>Прочитайте диалог Миши и Лены в учебнике на стр.60</a:t>
            </a:r>
            <a:endParaRPr lang="ru-RU" sz="2600" b="1" dirty="0"/>
          </a:p>
        </p:txBody>
      </p:sp>
      <p:pic>
        <p:nvPicPr>
          <p:cNvPr id="38917" name="Picture 5" descr="миша"/>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60032" y="347402"/>
            <a:ext cx="3954760" cy="2129084"/>
          </a:xfrm>
          <a:prstGeom prst="rect">
            <a:avLst/>
          </a:prstGeom>
          <a:noFill/>
          <a:ln w="9525">
            <a:solidFill>
              <a:srgbClr val="0EB216"/>
            </a:solidFill>
            <a:miter lim="800000"/>
            <a:headEnd/>
            <a:tailEnd/>
          </a:ln>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half" idx="4294967295"/>
          </p:nvPr>
        </p:nvSpPr>
        <p:spPr>
          <a:xfrm>
            <a:off x="467544" y="2636912"/>
            <a:ext cx="8139113" cy="3465512"/>
          </a:xfrm>
        </p:spPr>
        <p:txBody>
          <a:bodyPr>
            <a:normAutofit lnSpcReduction="10000"/>
          </a:bodyPr>
          <a:lstStyle/>
          <a:p>
            <a:r>
              <a:rPr lang="ru-RU" b="1" dirty="0" smtClean="0"/>
              <a:t>Чем человек похож на обезьяну, а чем отличается от неё?</a:t>
            </a:r>
          </a:p>
          <a:p>
            <a:r>
              <a:rPr lang="ru-RU" b="1" dirty="0" smtClean="0"/>
              <a:t>Рассмотрите рисунки Лены и Миши. Правы ли дети?</a:t>
            </a:r>
          </a:p>
          <a:p>
            <a:r>
              <a:rPr lang="ru-RU" b="1" dirty="0" smtClean="0">
                <a:solidFill>
                  <a:srgbClr val="FF0000"/>
                </a:solidFill>
              </a:rPr>
              <a:t>У нас есть сходные черты, поэтому мы родственники. Но есть и отличия, ведь мы живём в разных местах.</a:t>
            </a:r>
            <a:endParaRPr lang="ru-RU" b="1" dirty="0">
              <a:solidFill>
                <a:srgbClr val="FF0000"/>
              </a:solidFill>
            </a:endParaRPr>
          </a:p>
        </p:txBody>
      </p:sp>
    </p:spTree>
    <p:extLst>
      <p:ext uri="{BB962C8B-B14F-4D97-AF65-F5344CB8AC3E}">
        <p14:creationId xmlns:p14="http://schemas.microsoft.com/office/powerpoint/2010/main" val="3342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ox(in)">
                                      <p:cBhvr>
                                        <p:cTn id="7" dur="500"/>
                                        <p:tgtEl>
                                          <p:spTgt spid="389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box(in)">
                                      <p:cBhvr>
                                        <p:cTn id="10" dur="500"/>
                                        <p:tgtEl>
                                          <p:spTgt spid="389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4392488" cy="5324535"/>
          </a:xfrm>
          <a:prstGeom prst="rect">
            <a:avLst/>
          </a:prstGeom>
        </p:spPr>
        <p:txBody>
          <a:bodyPr wrap="square">
            <a:spAutoFit/>
          </a:bodyPr>
          <a:lstStyle/>
          <a:p>
            <a:r>
              <a:rPr lang="ru-RU" sz="2000" b="1" dirty="0"/>
              <a:t>Исследователи попытались «заговорить» с обезьянами на языке жестов, которыми пользуются для общения между собой глухонемые люди. Спустя короткое время молодые обезьяны выучили целый ряд знаков, и с ними можно было уже вести настоящие беседы. </a:t>
            </a:r>
            <a:br>
              <a:rPr lang="ru-RU" sz="2000" b="1" dirty="0"/>
            </a:br>
            <a:r>
              <a:rPr lang="ru-RU" sz="2000" b="1" dirty="0"/>
              <a:t>Профессор </a:t>
            </a:r>
            <a:r>
              <a:rPr lang="ru-RU" sz="2000" b="1" dirty="0" err="1"/>
              <a:t>Аллан</a:t>
            </a:r>
            <a:r>
              <a:rPr lang="ru-RU" sz="2000" b="1" dirty="0"/>
              <a:t> </a:t>
            </a:r>
            <a:r>
              <a:rPr lang="ru-RU" sz="2000" b="1" dirty="0" err="1"/>
              <a:t>Гарднер</a:t>
            </a:r>
            <a:r>
              <a:rPr lang="ru-RU" sz="2000" b="1" dirty="0"/>
              <a:t> говорит четырехлетней шимпанзе </a:t>
            </a:r>
            <a:r>
              <a:rPr lang="ru-RU" sz="2000" b="1" dirty="0" err="1"/>
              <a:t>Уошо</a:t>
            </a:r>
            <a:r>
              <a:rPr lang="ru-RU" sz="2000" b="1" dirty="0"/>
              <a:t> на языке глухонемых: «Пожалуйста – дай – мне - газету». Прежде чем выполнить приказ, обезьяна отвечает: «Пожалуйста – дай – мне - яблоко». То есть она заранее просит вознаграждение, но после этого делает именно то, что от нее требуют. </a:t>
            </a:r>
          </a:p>
        </p:txBody>
      </p:sp>
      <p:pic>
        <p:nvPicPr>
          <p:cNvPr id="6146" name="Picture 2" descr="https://encrypted-tbn1.gstatic.com/images?q=tbn:ANd9GcT55k3t93tOiiCHmfZJk7vPBFFj7mLSUdHuEff4WNOxKFrvwU4Z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118" y="3140968"/>
            <a:ext cx="277103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3.gstatic.com/images?q=tbn:ANd9GcTSimNQw2u_-uy91yF3Fin4lc8t9HTCMY38yG0iSbbvicDbsl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32656"/>
            <a:ext cx="3059066" cy="229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87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16632"/>
            <a:ext cx="6552700" cy="707886"/>
          </a:xfrm>
          <a:prstGeom prst="rect">
            <a:avLst/>
          </a:prstGeom>
        </p:spPr>
        <p:txBody>
          <a:bodyPr wrap="square">
            <a:spAutoFit/>
          </a:bodyPr>
          <a:lstStyle/>
          <a:p>
            <a:r>
              <a:rPr lang="ru-RU" sz="4000" b="1" dirty="0">
                <a:solidFill>
                  <a:srgbClr val="FF0000"/>
                </a:solidFill>
              </a:rPr>
              <a:t>Восприятие </a:t>
            </a:r>
            <a:r>
              <a:rPr lang="ru-RU" sz="4000" b="1" dirty="0" smtClean="0">
                <a:solidFill>
                  <a:srgbClr val="FF0000"/>
                </a:solidFill>
              </a:rPr>
              <a:t>прекрасного </a:t>
            </a:r>
            <a:endParaRPr lang="ru-RU" sz="4000" b="1" dirty="0">
              <a:solidFill>
                <a:srgbClr val="FF0000"/>
              </a:solidFill>
            </a:endParaRPr>
          </a:p>
        </p:txBody>
      </p:sp>
      <p:sp>
        <p:nvSpPr>
          <p:cNvPr id="3" name="Прямоугольник 2"/>
          <p:cNvSpPr/>
          <p:nvPr/>
        </p:nvSpPr>
        <p:spPr>
          <a:xfrm>
            <a:off x="3419872" y="799182"/>
            <a:ext cx="5229088" cy="5940088"/>
          </a:xfrm>
          <a:prstGeom prst="rect">
            <a:avLst/>
          </a:prstGeom>
        </p:spPr>
        <p:txBody>
          <a:bodyPr wrap="square">
            <a:spAutoFit/>
          </a:bodyPr>
          <a:lstStyle/>
          <a:p>
            <a:r>
              <a:rPr lang="ru-RU" sz="2000" b="1" dirty="0"/>
              <a:t>Если дать обезьянам бумагу, краски и кисть, то большинство из них тотчас с огромным воодушевлением примутся рисовать. При этом обезьяны действуют очень аккуратно. Рисуя, они редко залезают за край листа, довольно искусно делят плоскость бумаги на части. Возникают картины, довольно сильно напоминающие произведения современного абстрактного искусства. </a:t>
            </a:r>
            <a:br>
              <a:rPr lang="ru-RU" sz="2000" b="1" dirty="0"/>
            </a:br>
            <a:r>
              <a:rPr lang="ru-RU" sz="2000" b="1" dirty="0"/>
              <a:t>Неоднократно удавалось выставлять такие работы на художественных выставках, и никто и не догадывался, что авторами их были человекообразные обезьяны. Специалисты-искусствоведы вынесли следующий вердикт произведениям шимпанзе Конго: «Эти композиции выделяются поразительным ритмом, исполнены динамики и гармонии и по форме, и по колориту». </a:t>
            </a:r>
          </a:p>
        </p:txBody>
      </p:sp>
      <p:pic>
        <p:nvPicPr>
          <p:cNvPr id="7170" name="Picture 2" descr="https://encrypted-tbn3.gstatic.com/images?q=tbn:ANd9GcRx_t4r0rVin_HCS0RgFTCrFN6Ldnd8-zo-n5XXF26DyPtEEMFq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63" y="1268760"/>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1.gstatic.com/images?q=tbn:ANd9GcRwXcsOs1vt8NLrson32mbAdxWoOCYXzrnluwUPTk_TbxoHi9Wv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76" y="3805039"/>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436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337866"/>
            <a:ext cx="6192688" cy="5355312"/>
          </a:xfrm>
          <a:prstGeom prst="rect">
            <a:avLst/>
          </a:prstGeom>
        </p:spPr>
        <p:txBody>
          <a:bodyPr wrap="square">
            <a:spAutoFit/>
          </a:bodyPr>
          <a:lstStyle/>
          <a:p>
            <a:pPr marL="285750" indent="-285750">
              <a:buFont typeface="Arial" pitchFamily="34" charset="0"/>
              <a:buChar char="•"/>
            </a:pPr>
            <a:r>
              <a:rPr lang="ru-RU" b="1" dirty="0" smtClean="0"/>
              <a:t>Мозг </a:t>
            </a:r>
            <a:r>
              <a:rPr lang="ru-RU" b="1" dirty="0"/>
              <a:t>крупнее (600 и 1600 см3).</a:t>
            </a:r>
          </a:p>
          <a:p>
            <a:pPr marL="285750" indent="-285750">
              <a:buFont typeface="Arial" pitchFamily="34" charset="0"/>
              <a:buChar char="•"/>
            </a:pPr>
            <a:r>
              <a:rPr lang="ru-RU" b="1" dirty="0"/>
              <a:t>Площадь коры мозга у человека в 3,5 раза больше, чем у обезьян.</a:t>
            </a:r>
          </a:p>
          <a:p>
            <a:pPr marL="285750" indent="-285750">
              <a:buFont typeface="Arial" pitchFamily="34" charset="0"/>
              <a:buChar char="•"/>
            </a:pPr>
            <a:r>
              <a:rPr lang="ru-RU" b="1" dirty="0" smtClean="0"/>
              <a:t>Человек </a:t>
            </a:r>
            <a:r>
              <a:rPr lang="ru-RU" b="1" dirty="0"/>
              <a:t>имеет вывернутые губы, так что видна слизистая оболочка.</a:t>
            </a:r>
          </a:p>
          <a:p>
            <a:pPr marL="285750" indent="-285750">
              <a:buFont typeface="Arial" pitchFamily="34" charset="0"/>
              <a:buChar char="•"/>
            </a:pPr>
            <a:r>
              <a:rPr lang="ru-RU" b="1" dirty="0"/>
              <a:t>Человек имеет подбородок.</a:t>
            </a:r>
          </a:p>
          <a:p>
            <a:pPr marL="285750" indent="-285750">
              <a:buFont typeface="Arial" pitchFamily="34" charset="0"/>
              <a:buChar char="•"/>
            </a:pPr>
            <a:r>
              <a:rPr lang="ru-RU" b="1" dirty="0"/>
              <a:t>Клыки у человека не выступают из ряда остальных зубов.</a:t>
            </a:r>
          </a:p>
          <a:p>
            <a:pPr marL="285750" indent="-285750">
              <a:buFont typeface="Arial" pitchFamily="34" charset="0"/>
              <a:buChar char="•"/>
            </a:pPr>
            <a:r>
              <a:rPr lang="ru-RU" b="1" dirty="0"/>
              <a:t>В середине верхней губы у человека есть ямка.</a:t>
            </a:r>
          </a:p>
          <a:p>
            <a:pPr marL="285750" indent="-285750">
              <a:buFont typeface="Arial" pitchFamily="34" charset="0"/>
              <a:buChar char="•"/>
            </a:pPr>
            <a:r>
              <a:rPr lang="ru-RU" b="1" dirty="0" smtClean="0"/>
              <a:t>Туловище </a:t>
            </a:r>
            <a:r>
              <a:rPr lang="ru-RU" b="1" dirty="0"/>
              <a:t>у человека короче, а у обезьян длиннее нижних конечностей.</a:t>
            </a:r>
          </a:p>
          <a:p>
            <a:pPr marL="285750" indent="-285750">
              <a:buFont typeface="Arial" pitchFamily="34" charset="0"/>
              <a:buChar char="•"/>
            </a:pPr>
            <a:r>
              <a:rPr lang="ru-RU" b="1" dirty="0"/>
              <a:t>Ноги у человека длиннее рук, у обезьян — наоборот.</a:t>
            </a:r>
          </a:p>
          <a:p>
            <a:pPr marL="285750" indent="-285750">
              <a:buFont typeface="Arial" pitchFamily="34" charset="0"/>
              <a:buChar char="•"/>
            </a:pPr>
            <a:r>
              <a:rPr lang="ru-RU" b="1" dirty="0"/>
              <a:t>Ноги у человека более мощные, выпрямленные в коленном суставе.</a:t>
            </a:r>
          </a:p>
          <a:p>
            <a:pPr marL="285750" indent="-285750">
              <a:buFont typeface="Arial" pitchFamily="34" charset="0"/>
              <a:buChar char="•"/>
            </a:pPr>
            <a:r>
              <a:rPr lang="ru-RU" b="1" dirty="0"/>
              <a:t>Стопа у человека не плоская, а куполообразная - сводчатая, пружинистая, не приспособленная для хватания.</a:t>
            </a:r>
          </a:p>
          <a:p>
            <a:pPr marL="285750" indent="-285750">
              <a:buFont typeface="Arial" pitchFamily="34" charset="0"/>
              <a:buChar char="•"/>
            </a:pPr>
            <a:r>
              <a:rPr lang="ru-RU" b="1" dirty="0"/>
              <a:t>Большой палец ноги не противопоставлен остальным, а параллелен им</a:t>
            </a:r>
            <a:r>
              <a:rPr lang="ru-RU" b="1" dirty="0" smtClean="0"/>
              <a:t>.</a:t>
            </a:r>
            <a:endParaRPr lang="ru-RU" b="1" dirty="0"/>
          </a:p>
        </p:txBody>
      </p:sp>
      <p:sp>
        <p:nvSpPr>
          <p:cNvPr id="3" name="Прямоугольник 2"/>
          <p:cNvSpPr/>
          <p:nvPr/>
        </p:nvSpPr>
        <p:spPr>
          <a:xfrm>
            <a:off x="683568" y="260648"/>
            <a:ext cx="7848872" cy="1077218"/>
          </a:xfrm>
          <a:prstGeom prst="rect">
            <a:avLst/>
          </a:prstGeom>
        </p:spPr>
        <p:txBody>
          <a:bodyPr wrap="square">
            <a:spAutoFit/>
          </a:bodyPr>
          <a:lstStyle/>
          <a:p>
            <a:pPr algn="ctr"/>
            <a:r>
              <a:rPr lang="ru-RU" sz="3200" b="1" dirty="0">
                <a:solidFill>
                  <a:srgbClr val="FF0000"/>
                </a:solidFill>
              </a:rPr>
              <a:t>Отличия человека от человекообразных обезьян</a:t>
            </a:r>
          </a:p>
        </p:txBody>
      </p:sp>
      <p:pic>
        <p:nvPicPr>
          <p:cNvPr id="9218" name="Picture 2" descr="http://seno.by/sites/default/files/flash1/post-60948-127255421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28184" y="1318869"/>
            <a:ext cx="245474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2.gstatic.com/images?q=tbn:ANd9GcQn8FB0r0WkSc2-oIYYI5LmIgCmvZYLTG_npJqIRxnkJbIoi67f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466" y="4365104"/>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08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352928" cy="1200329"/>
          </a:xfrm>
          <a:prstGeom prst="rect">
            <a:avLst/>
          </a:prstGeom>
        </p:spPr>
        <p:txBody>
          <a:bodyPr wrap="square">
            <a:spAutoFit/>
          </a:bodyPr>
          <a:lstStyle/>
          <a:p>
            <a:pPr algn="ctr"/>
            <a:r>
              <a:rPr lang="ru-RU" sz="3600" b="1" dirty="0">
                <a:solidFill>
                  <a:srgbClr val="FF0000"/>
                </a:solidFill>
              </a:rPr>
              <a:t>Отличия человека от человекообразных обезьян</a:t>
            </a:r>
          </a:p>
        </p:txBody>
      </p:sp>
      <p:sp>
        <p:nvSpPr>
          <p:cNvPr id="3" name="Прямоугольник 2"/>
          <p:cNvSpPr/>
          <p:nvPr/>
        </p:nvSpPr>
        <p:spPr>
          <a:xfrm>
            <a:off x="3923928" y="1389818"/>
            <a:ext cx="4572000" cy="5016758"/>
          </a:xfrm>
          <a:prstGeom prst="rect">
            <a:avLst/>
          </a:prstGeom>
        </p:spPr>
        <p:txBody>
          <a:bodyPr>
            <a:spAutoFit/>
          </a:bodyPr>
          <a:lstStyle/>
          <a:p>
            <a:pPr marL="285750" indent="-285750">
              <a:buFont typeface="Arial" pitchFamily="34" charset="0"/>
              <a:buChar char="•"/>
            </a:pPr>
            <a:r>
              <a:rPr lang="ru-RU" sz="2000" b="1" dirty="0"/>
              <a:t>Человек имеет языковую форму общения.</a:t>
            </a:r>
          </a:p>
          <a:p>
            <a:pPr marL="285750" indent="-285750">
              <a:buFont typeface="Arial" pitchFamily="34" charset="0"/>
              <a:buChar char="•"/>
            </a:pPr>
            <a:r>
              <a:rPr lang="ru-RU" sz="2000" b="1" dirty="0"/>
              <a:t>Человек обладает не только конкретным, но и отвлеченным мышлением.</a:t>
            </a:r>
          </a:p>
          <a:p>
            <a:pPr marL="285750" indent="-285750">
              <a:buFont typeface="Arial" pitchFamily="34" charset="0"/>
              <a:buChar char="•"/>
            </a:pPr>
            <a:r>
              <a:rPr lang="ru-RU" sz="2000" b="1" dirty="0"/>
              <a:t>Человек способен обобщать, абстрагировать.</a:t>
            </a:r>
          </a:p>
          <a:p>
            <a:pPr marL="285750" indent="-285750">
              <a:buFont typeface="Arial" pitchFamily="34" charset="0"/>
              <a:buChar char="•"/>
            </a:pPr>
            <a:r>
              <a:rPr lang="ru-RU" sz="2000" b="1" dirty="0"/>
              <a:t>Человек обладает сознанием.</a:t>
            </a:r>
          </a:p>
          <a:p>
            <a:pPr marL="285750" indent="-285750">
              <a:buFont typeface="Arial" pitchFamily="34" charset="0"/>
              <a:buChar char="•"/>
            </a:pPr>
            <a:r>
              <a:rPr lang="ru-RU" sz="2000" b="1" dirty="0"/>
              <a:t>Основу жизни человека составляет труд в коллективе.</a:t>
            </a:r>
          </a:p>
          <a:p>
            <a:pPr marL="285750" indent="-285750">
              <a:buFont typeface="Arial" pitchFamily="34" charset="0"/>
              <a:buChar char="•"/>
            </a:pPr>
            <a:r>
              <a:rPr lang="ru-RU" sz="2000" b="1" dirty="0"/>
              <a:t>Обезьяны не могут изготовлять орудия.</a:t>
            </a:r>
          </a:p>
          <a:p>
            <a:pPr marL="285750" indent="-285750">
              <a:buFont typeface="Arial" pitchFamily="34" charset="0"/>
              <a:buChar char="•"/>
            </a:pPr>
            <a:r>
              <a:rPr lang="ru-RU" sz="2000" b="1" dirty="0"/>
              <a:t>Человек подчиняется общественным законам.</a:t>
            </a:r>
          </a:p>
          <a:p>
            <a:pPr marL="285750" indent="-285750">
              <a:buFont typeface="Arial" pitchFamily="34" charset="0"/>
              <a:buChar char="•"/>
            </a:pPr>
            <a:r>
              <a:rPr lang="ru-RU" sz="2000" b="1" dirty="0"/>
              <a:t>Человек развивает науку и искусство.</a:t>
            </a:r>
          </a:p>
        </p:txBody>
      </p:sp>
      <p:pic>
        <p:nvPicPr>
          <p:cNvPr id="10242" name="Picture 2" descr="https://encrypted-tbn3.gstatic.com/images?q=tbn:ANd9GcQbIbpohBZJxpQtUOW4wxq-JD2B-EuLeKzZp5tsvHk4-_2d2k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2842783" cy="35655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encrypted-tbn2.gstatic.com/images?q=tbn:ANd9GcQn8FB0r0WkSc2-oIYYI5LmIgCmvZYLTG_npJqIRxnkJbIoi67f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86" y="4618266"/>
            <a:ext cx="3096344" cy="200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81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TK8O9WTKJsFZ_UQEWTfwd01GVyzkvORmeMIiEnNW2x29ZqDna9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777" y="980728"/>
            <a:ext cx="3168349"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l"/>
            <a:r>
              <a:rPr lang="ru-RU" b="1" dirty="0" smtClean="0">
                <a:solidFill>
                  <a:srgbClr val="FF0000"/>
                </a:solidFill>
              </a:rPr>
              <a:t>Вывод:</a:t>
            </a:r>
            <a:endParaRPr lang="ru-RU" b="1" dirty="0">
              <a:solidFill>
                <a:srgbClr val="FF0000"/>
              </a:solidFill>
            </a:endParaRPr>
          </a:p>
        </p:txBody>
      </p:sp>
      <p:sp>
        <p:nvSpPr>
          <p:cNvPr id="3" name="Объект 2"/>
          <p:cNvSpPr>
            <a:spLocks noGrp="1"/>
          </p:cNvSpPr>
          <p:nvPr>
            <p:ph idx="1"/>
          </p:nvPr>
        </p:nvSpPr>
        <p:spPr>
          <a:xfrm>
            <a:off x="457200" y="1600200"/>
            <a:ext cx="5770984" cy="4525963"/>
          </a:xfrm>
        </p:spPr>
        <p:txBody>
          <a:bodyPr/>
          <a:lstStyle/>
          <a:p>
            <a:pPr marL="0" indent="0">
              <a:buNone/>
            </a:pPr>
            <a:r>
              <a:rPr lang="ru-RU" b="1" dirty="0" smtClean="0"/>
              <a:t>Люди отличаются от обезьян способностью к </a:t>
            </a:r>
            <a:r>
              <a:rPr lang="ru-RU" b="1" dirty="0" err="1" smtClean="0"/>
              <a:t>прямохождению</a:t>
            </a:r>
            <a:r>
              <a:rPr lang="ru-RU" b="1" dirty="0" smtClean="0"/>
              <a:t>, опорой на стопу и развитием конечностей. Люди могут предвидеть события, продумать свои действия. Общаются люди с помощью речи.</a:t>
            </a:r>
            <a:endParaRPr lang="ru-RU" b="1" dirty="0"/>
          </a:p>
        </p:txBody>
      </p:sp>
    </p:spTree>
    <p:extLst>
      <p:ext uri="{BB962C8B-B14F-4D97-AF65-F5344CB8AC3E}">
        <p14:creationId xmlns:p14="http://schemas.microsoft.com/office/powerpoint/2010/main" val="31486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5"/>
          <p:cNvSpPr txBox="1">
            <a:spLocks noChangeArrowheads="1"/>
          </p:cNvSpPr>
          <p:nvPr/>
        </p:nvSpPr>
        <p:spPr bwMode="auto">
          <a:xfrm>
            <a:off x="457200" y="1712913"/>
            <a:ext cx="83820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dirty="0"/>
              <a:t>          </a:t>
            </a:r>
            <a:r>
              <a:rPr lang="ru-RU" sz="2800" b="1" dirty="0"/>
              <a:t>Наши предки вели древесный образ жизни. Поэтому люди теперь ходят на двух ногах. У них широкие плечи и хорошо развито зрение. Детство людей длится очень долго, и они многому обучаются у своих родителей. Как и у обитателей деревьев, у них есть речь. </a:t>
            </a:r>
          </a:p>
          <a:p>
            <a:r>
              <a:rPr lang="ru-RU" sz="2800" b="1" dirty="0"/>
              <a:t>         В отличие от обезьян люди хорошо видят и имеют ловкие руки с подвижными пальцами.</a:t>
            </a:r>
          </a:p>
          <a:p>
            <a:endParaRPr lang="ru-RU" sz="2800" b="1" dirty="0"/>
          </a:p>
        </p:txBody>
      </p:sp>
      <p:sp>
        <p:nvSpPr>
          <p:cNvPr id="55306" name="Line 10"/>
          <p:cNvSpPr>
            <a:spLocks noChangeShapeType="1"/>
          </p:cNvSpPr>
          <p:nvPr/>
        </p:nvSpPr>
        <p:spPr bwMode="auto">
          <a:xfrm>
            <a:off x="457200" y="2438400"/>
            <a:ext cx="6347048"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307" name="Line 11"/>
          <p:cNvSpPr>
            <a:spLocks noChangeShapeType="1"/>
          </p:cNvSpPr>
          <p:nvPr/>
        </p:nvSpPr>
        <p:spPr bwMode="auto">
          <a:xfrm>
            <a:off x="381000" y="4114800"/>
            <a:ext cx="4000500"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308" name="Line 12"/>
          <p:cNvSpPr>
            <a:spLocks noChangeShapeType="1"/>
          </p:cNvSpPr>
          <p:nvPr/>
        </p:nvSpPr>
        <p:spPr bwMode="auto">
          <a:xfrm>
            <a:off x="1371600" y="4572000"/>
            <a:ext cx="6553200"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309" name="Line 13"/>
          <p:cNvSpPr>
            <a:spLocks noChangeShapeType="1"/>
          </p:cNvSpPr>
          <p:nvPr/>
        </p:nvSpPr>
        <p:spPr bwMode="auto">
          <a:xfrm>
            <a:off x="762000" y="5029200"/>
            <a:ext cx="7239000"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310" name="Line 14"/>
          <p:cNvSpPr>
            <a:spLocks noChangeShapeType="1"/>
          </p:cNvSpPr>
          <p:nvPr/>
        </p:nvSpPr>
        <p:spPr bwMode="auto">
          <a:xfrm>
            <a:off x="5280248" y="3708328"/>
            <a:ext cx="2949352"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311" name="WordArt 15"/>
          <p:cNvSpPr>
            <a:spLocks noChangeArrowheads="1" noChangeShapeType="1" noTextEdit="1"/>
          </p:cNvSpPr>
          <p:nvPr/>
        </p:nvSpPr>
        <p:spPr bwMode="auto">
          <a:xfrm>
            <a:off x="609600" y="533400"/>
            <a:ext cx="8077200" cy="76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8861"/>
              </a:avLst>
            </a:prstTxWarp>
          </a:bodyPr>
          <a:lstStyle/>
          <a:p>
            <a:pPr algn="ctr"/>
            <a:r>
              <a:rPr lang="ru-RU" sz="3600" b="1" kern="10">
                <a:ln w="9525">
                  <a:solidFill>
                    <a:srgbClr val="000000"/>
                  </a:solidFill>
                  <a:round/>
                  <a:headEnd/>
                  <a:tailEnd/>
                </a:ln>
                <a:solidFill>
                  <a:srgbClr val="333399"/>
                </a:solidFill>
                <a:latin typeface="Arial"/>
                <a:cs typeface="Arial"/>
              </a:rPr>
              <a:t>Найдите в тексте ошибки</a:t>
            </a:r>
          </a:p>
        </p:txBody>
      </p:sp>
    </p:spTree>
    <p:extLst>
      <p:ext uri="{BB962C8B-B14F-4D97-AF65-F5344CB8AC3E}">
        <p14:creationId xmlns:p14="http://schemas.microsoft.com/office/powerpoint/2010/main" val="175644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anim calcmode="lin" valueType="num">
                                      <p:cBhvr additive="base">
                                        <p:cTn id="7" dur="500" fill="hold"/>
                                        <p:tgtEl>
                                          <p:spTgt spid="55306"/>
                                        </p:tgtEl>
                                        <p:attrNameLst>
                                          <p:attrName>ppt_x</p:attrName>
                                        </p:attrNameLst>
                                      </p:cBhvr>
                                      <p:tavLst>
                                        <p:tav tm="0">
                                          <p:val>
                                            <p:strVal val="0-#ppt_w/2"/>
                                          </p:val>
                                        </p:tav>
                                        <p:tav tm="100000">
                                          <p:val>
                                            <p:strVal val="#ppt_x"/>
                                          </p:val>
                                        </p:tav>
                                      </p:tavLst>
                                    </p:anim>
                                    <p:anim calcmode="lin" valueType="num">
                                      <p:cBhvr additive="base">
                                        <p:cTn id="8" dur="500" fill="hold"/>
                                        <p:tgtEl>
                                          <p:spTgt spid="553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5310"/>
                                        </p:tgtEl>
                                        <p:attrNameLst>
                                          <p:attrName>style.visibility</p:attrName>
                                        </p:attrNameLst>
                                      </p:cBhvr>
                                      <p:to>
                                        <p:strVal val="visible"/>
                                      </p:to>
                                    </p:set>
                                    <p:anim calcmode="lin" valueType="num">
                                      <p:cBhvr additive="base">
                                        <p:cTn id="13" dur="500" fill="hold"/>
                                        <p:tgtEl>
                                          <p:spTgt spid="55310"/>
                                        </p:tgtEl>
                                        <p:attrNameLst>
                                          <p:attrName>ppt_x</p:attrName>
                                        </p:attrNameLst>
                                      </p:cBhvr>
                                      <p:tavLst>
                                        <p:tav tm="0">
                                          <p:val>
                                            <p:strVal val="1+#ppt_w/2"/>
                                          </p:val>
                                        </p:tav>
                                        <p:tav tm="100000">
                                          <p:val>
                                            <p:strVal val="#ppt_x"/>
                                          </p:val>
                                        </p:tav>
                                      </p:tavLst>
                                    </p:anim>
                                    <p:anim calcmode="lin" valueType="num">
                                      <p:cBhvr additive="base">
                                        <p:cTn id="14" dur="500" fill="hold"/>
                                        <p:tgtEl>
                                          <p:spTgt spid="553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5307"/>
                                        </p:tgtEl>
                                        <p:attrNameLst>
                                          <p:attrName>style.visibility</p:attrName>
                                        </p:attrNameLst>
                                      </p:cBhvr>
                                      <p:to>
                                        <p:strVal val="visible"/>
                                      </p:to>
                                    </p:set>
                                    <p:anim calcmode="lin" valueType="num">
                                      <p:cBhvr additive="base">
                                        <p:cTn id="17" dur="500" fill="hold"/>
                                        <p:tgtEl>
                                          <p:spTgt spid="55307"/>
                                        </p:tgtEl>
                                        <p:attrNameLst>
                                          <p:attrName>ppt_x</p:attrName>
                                        </p:attrNameLst>
                                      </p:cBhvr>
                                      <p:tavLst>
                                        <p:tav tm="0">
                                          <p:val>
                                            <p:strVal val="0-#ppt_w/2"/>
                                          </p:val>
                                        </p:tav>
                                        <p:tav tm="100000">
                                          <p:val>
                                            <p:strVal val="#ppt_x"/>
                                          </p:val>
                                        </p:tav>
                                      </p:tavLst>
                                    </p:anim>
                                    <p:anim calcmode="lin" valueType="num">
                                      <p:cBhvr additive="base">
                                        <p:cTn id="18" dur="500" fill="hold"/>
                                        <p:tgtEl>
                                          <p:spTgt spid="5530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5308"/>
                                        </p:tgtEl>
                                        <p:attrNameLst>
                                          <p:attrName>style.visibility</p:attrName>
                                        </p:attrNameLst>
                                      </p:cBhvr>
                                      <p:to>
                                        <p:strVal val="visible"/>
                                      </p:to>
                                    </p:set>
                                    <p:anim calcmode="lin" valueType="num">
                                      <p:cBhvr additive="base">
                                        <p:cTn id="23" dur="500" fill="hold"/>
                                        <p:tgtEl>
                                          <p:spTgt spid="55308"/>
                                        </p:tgtEl>
                                        <p:attrNameLst>
                                          <p:attrName>ppt_x</p:attrName>
                                        </p:attrNameLst>
                                      </p:cBhvr>
                                      <p:tavLst>
                                        <p:tav tm="0">
                                          <p:val>
                                            <p:strVal val="1+#ppt_w/2"/>
                                          </p:val>
                                        </p:tav>
                                        <p:tav tm="100000">
                                          <p:val>
                                            <p:strVal val="#ppt_x"/>
                                          </p:val>
                                        </p:tav>
                                      </p:tavLst>
                                    </p:anim>
                                    <p:anim calcmode="lin" valueType="num">
                                      <p:cBhvr additive="base">
                                        <p:cTn id="24" dur="500" fill="hold"/>
                                        <p:tgtEl>
                                          <p:spTgt spid="5530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5309"/>
                                        </p:tgtEl>
                                        <p:attrNameLst>
                                          <p:attrName>style.visibility</p:attrName>
                                        </p:attrNameLst>
                                      </p:cBhvr>
                                      <p:to>
                                        <p:strVal val="visible"/>
                                      </p:to>
                                    </p:set>
                                    <p:anim calcmode="lin" valueType="num">
                                      <p:cBhvr additive="base">
                                        <p:cTn id="27" dur="500" fill="hold"/>
                                        <p:tgtEl>
                                          <p:spTgt spid="55309"/>
                                        </p:tgtEl>
                                        <p:attrNameLst>
                                          <p:attrName>ppt_x</p:attrName>
                                        </p:attrNameLst>
                                      </p:cBhvr>
                                      <p:tavLst>
                                        <p:tav tm="0">
                                          <p:val>
                                            <p:strVal val="0-#ppt_w/2"/>
                                          </p:val>
                                        </p:tav>
                                        <p:tav tm="100000">
                                          <p:val>
                                            <p:strVal val="#ppt_x"/>
                                          </p:val>
                                        </p:tav>
                                      </p:tavLst>
                                    </p:anim>
                                    <p:anim calcmode="lin" valueType="num">
                                      <p:cBhvr additive="base">
                                        <p:cTn id="28" dur="500" fill="hold"/>
                                        <p:tgtEl>
                                          <p:spTgt spid="55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animBg="1"/>
      <p:bldP spid="55307" grpId="0" animBg="1"/>
      <p:bldP spid="55308" grpId="0" animBg="1"/>
      <p:bldP spid="55309" grpId="0" animBg="1"/>
      <p:bldP spid="553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2286000" y="1828800"/>
            <a:ext cx="4246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a:solidFill>
                  <a:srgbClr val="CC0000"/>
                </a:solidFill>
              </a:rPr>
              <a:t>Задание № 6 на стр. 71</a:t>
            </a:r>
          </a:p>
        </p:txBody>
      </p:sp>
      <p:sp>
        <p:nvSpPr>
          <p:cNvPr id="57349" name="WordArt 5"/>
          <p:cNvSpPr>
            <a:spLocks noChangeArrowheads="1" noChangeShapeType="1" noTextEdit="1"/>
          </p:cNvSpPr>
          <p:nvPr/>
        </p:nvSpPr>
        <p:spPr bwMode="auto">
          <a:xfrm>
            <a:off x="457200" y="457200"/>
            <a:ext cx="8077200" cy="1066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8861"/>
              </a:avLst>
            </a:prstTxWarp>
          </a:bodyPr>
          <a:lstStyle/>
          <a:p>
            <a:pPr algn="ctr"/>
            <a:r>
              <a:rPr lang="ru-RU" sz="3600" b="1" kern="10">
                <a:ln w="9525">
                  <a:solidFill>
                    <a:srgbClr val="000000"/>
                  </a:solidFill>
                  <a:round/>
                  <a:headEnd/>
                  <a:tailEnd/>
                </a:ln>
                <a:solidFill>
                  <a:srgbClr val="333399"/>
                </a:solidFill>
                <a:latin typeface="Arial"/>
                <a:cs typeface="Arial"/>
              </a:rPr>
              <a:t>Какие действия доступны</a:t>
            </a:r>
          </a:p>
          <a:p>
            <a:pPr algn="ctr"/>
            <a:r>
              <a:rPr lang="ru-RU" sz="3600" b="1" kern="10">
                <a:ln w="9525">
                  <a:solidFill>
                    <a:srgbClr val="000000"/>
                  </a:solidFill>
                  <a:round/>
                  <a:headEnd/>
                  <a:tailEnd/>
                </a:ln>
                <a:solidFill>
                  <a:srgbClr val="333399"/>
                </a:solidFill>
                <a:latin typeface="Arial"/>
                <a:cs typeface="Arial"/>
              </a:rPr>
              <a:t>только рукам человека?</a:t>
            </a:r>
          </a:p>
        </p:txBody>
      </p:sp>
      <p:pic>
        <p:nvPicPr>
          <p:cNvPr id="57350" name="Picture 6" descr="перо"/>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9000" y="2895600"/>
            <a:ext cx="2438400" cy="2405063"/>
          </a:xfrm>
          <a:prstGeom prst="rect">
            <a:avLst/>
          </a:prstGeom>
          <a:noFill/>
          <a:extLst>
            <a:ext uri="{909E8E84-426E-40DD-AFC4-6F175D3DCCD1}">
              <a14:hiddenFill xmlns:a14="http://schemas.microsoft.com/office/drawing/2010/main">
                <a:solidFill>
                  <a:srgbClr val="FFFFFF"/>
                </a:solidFill>
              </a14:hiddenFill>
            </a:ext>
          </a:extLst>
        </p:spPr>
      </p:pic>
      <p:pic>
        <p:nvPicPr>
          <p:cNvPr id="57351" name="Picture 7" descr="часы"/>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2819400"/>
            <a:ext cx="246538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7352" name="Picture 8" descr="руль"/>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2895600"/>
            <a:ext cx="238283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7348"/>
                                        </p:tgtEl>
                                        <p:attrNameLst>
                                          <p:attrName>style.visibility</p:attrName>
                                        </p:attrNameLst>
                                      </p:cBhvr>
                                      <p:to>
                                        <p:strVal val="visible"/>
                                      </p:to>
                                    </p:set>
                                    <p:anim calcmode="lin" valueType="num">
                                      <p:cBhvr additive="base">
                                        <p:cTn id="10" dur="500" fill="hold"/>
                                        <p:tgtEl>
                                          <p:spTgt spid="57348"/>
                                        </p:tgtEl>
                                        <p:attrNameLst>
                                          <p:attrName>ppt_x</p:attrName>
                                        </p:attrNameLst>
                                      </p:cBhvr>
                                      <p:tavLst>
                                        <p:tav tm="0">
                                          <p:val>
                                            <p:strVal val="#ppt_x"/>
                                          </p:val>
                                        </p:tav>
                                        <p:tav tm="100000">
                                          <p:val>
                                            <p:strVal val="#ppt_x"/>
                                          </p:val>
                                        </p:tav>
                                      </p:tavLst>
                                    </p:anim>
                                    <p:anim calcmode="lin" valueType="num">
                                      <p:cBhvr additive="base">
                                        <p:cTn id="11"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57351"/>
                                        </p:tgtEl>
                                        <p:attrNameLst>
                                          <p:attrName>style.visibility</p:attrName>
                                        </p:attrNameLst>
                                      </p:cBhvr>
                                      <p:to>
                                        <p:strVal val="visible"/>
                                      </p:to>
                                    </p:set>
                                    <p:animEffect transition="in" filter="strips(downLeft)">
                                      <p:cBhvr>
                                        <p:cTn id="16" dur="500"/>
                                        <p:tgtEl>
                                          <p:spTgt spid="573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57350"/>
                                        </p:tgtEl>
                                        <p:attrNameLst>
                                          <p:attrName>style.visibility</p:attrName>
                                        </p:attrNameLst>
                                      </p:cBhvr>
                                      <p:to>
                                        <p:strVal val="visible"/>
                                      </p:to>
                                    </p:set>
                                    <p:animEffect transition="in" filter="strips(downLeft)">
                                      <p:cBhvr>
                                        <p:cTn id="21" dur="500"/>
                                        <p:tgtEl>
                                          <p:spTgt spid="573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nodeType="clickEffect">
                                  <p:stCondLst>
                                    <p:cond delay="0"/>
                                  </p:stCondLst>
                                  <p:childTnLst>
                                    <p:set>
                                      <p:cBhvr>
                                        <p:cTn id="25" dur="1" fill="hold">
                                          <p:stCondLst>
                                            <p:cond delay="0"/>
                                          </p:stCondLst>
                                        </p:cTn>
                                        <p:tgtEl>
                                          <p:spTgt spid="57352"/>
                                        </p:tgtEl>
                                        <p:attrNameLst>
                                          <p:attrName>style.visibility</p:attrName>
                                        </p:attrNameLst>
                                      </p:cBhvr>
                                      <p:to>
                                        <p:strVal val="visible"/>
                                      </p:to>
                                    </p:set>
                                    <p:animEffect transition="in" filter="strips(downLeft)">
                                      <p:cBhvr>
                                        <p:cTn id="26"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древние люд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953000" cy="3452813"/>
          </a:xfrm>
          <a:prstGeom prst="rect">
            <a:avLst/>
          </a:prstGeom>
          <a:noFill/>
          <a:ln w="19050">
            <a:solidFill>
              <a:srgbClr val="0EB216"/>
            </a:solidFill>
            <a:miter lim="800000"/>
            <a:headEnd/>
            <a:tailEnd/>
          </a:ln>
          <a:extLst>
            <a:ext uri="{909E8E84-426E-40DD-AFC4-6F175D3DCCD1}">
              <a14:hiddenFill xmlns:a14="http://schemas.microsoft.com/office/drawing/2010/main">
                <a:solidFill>
                  <a:srgbClr val="FFFFFF"/>
                </a:solidFill>
              </a14:hiddenFill>
            </a:ext>
          </a:extLst>
        </p:spPr>
      </p:pic>
      <p:sp>
        <p:nvSpPr>
          <p:cNvPr id="58374" name="WordArt 6"/>
          <p:cNvSpPr>
            <a:spLocks noChangeArrowheads="1" noChangeShapeType="1" noTextEdit="1"/>
          </p:cNvSpPr>
          <p:nvPr/>
        </p:nvSpPr>
        <p:spPr bwMode="auto">
          <a:xfrm>
            <a:off x="609600" y="685800"/>
            <a:ext cx="8077200" cy="1066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48861"/>
              </a:avLst>
            </a:prstTxWarp>
          </a:bodyPr>
          <a:lstStyle/>
          <a:p>
            <a:pPr algn="ctr"/>
            <a:r>
              <a:rPr lang="ru-RU" sz="3600" b="1" kern="10">
                <a:ln w="9525">
                  <a:solidFill>
                    <a:srgbClr val="000000"/>
                  </a:solidFill>
                  <a:round/>
                  <a:headEnd/>
                  <a:tailEnd/>
                </a:ln>
                <a:solidFill>
                  <a:srgbClr val="333399"/>
                </a:solidFill>
                <a:latin typeface="Arial"/>
                <a:cs typeface="Arial"/>
              </a:rPr>
              <a:t>Кто является нашими предками?</a:t>
            </a:r>
          </a:p>
        </p:txBody>
      </p:sp>
    </p:spTree>
    <p:extLst>
      <p:ext uri="{BB962C8B-B14F-4D97-AF65-F5344CB8AC3E}">
        <p14:creationId xmlns:p14="http://schemas.microsoft.com/office/powerpoint/2010/main" val="195942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box(in)">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strips(downLeft)">
                                      <p:cBhvr>
                                        <p:cTn id="12"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solidFill>
                  <a:srgbClr val="FF0000"/>
                </a:solidFill>
              </a:rPr>
              <a:t>Итог урока:</a:t>
            </a:r>
            <a:endParaRPr lang="ru-RU" b="1" dirty="0">
              <a:solidFill>
                <a:srgbClr val="FF0000"/>
              </a:solidFill>
            </a:endParaRPr>
          </a:p>
        </p:txBody>
      </p:sp>
      <p:sp>
        <p:nvSpPr>
          <p:cNvPr id="3" name="Объект 2"/>
          <p:cNvSpPr>
            <a:spLocks noGrp="1"/>
          </p:cNvSpPr>
          <p:nvPr>
            <p:ph idx="1"/>
          </p:nvPr>
        </p:nvSpPr>
        <p:spPr>
          <a:xfrm>
            <a:off x="179512" y="980728"/>
            <a:ext cx="6347048" cy="4525963"/>
          </a:xfrm>
        </p:spPr>
        <p:txBody>
          <a:bodyPr>
            <a:noAutofit/>
          </a:bodyPr>
          <a:lstStyle/>
          <a:p>
            <a:pPr marL="0" indent="0">
              <a:buNone/>
            </a:pPr>
            <a:r>
              <a:rPr lang="ru-RU" sz="2400" b="1" dirty="0" smtClean="0"/>
              <a:t>- Кто </a:t>
            </a:r>
            <a:r>
              <a:rPr lang="ru-RU" sz="2400" b="1" dirty="0"/>
              <a:t>были наши предки?</a:t>
            </a:r>
          </a:p>
          <a:p>
            <a:pPr marL="0" indent="0">
              <a:buNone/>
            </a:pPr>
            <a:r>
              <a:rPr lang="ru-RU" sz="2400" b="1" dirty="0"/>
              <a:t>-  Чем мы похожи?  Чем отличаемся?</a:t>
            </a:r>
          </a:p>
          <a:p>
            <a:pPr marL="0" indent="0">
              <a:buNone/>
            </a:pPr>
            <a:r>
              <a:rPr lang="ru-RU" sz="2400" b="1" dirty="0"/>
              <a:t>-  Какие особенности строения тела свойственны только человеку?</a:t>
            </a:r>
          </a:p>
          <a:p>
            <a:pPr marL="0" indent="0">
              <a:buNone/>
            </a:pPr>
            <a:r>
              <a:rPr lang="ru-RU" sz="2400" b="1" dirty="0"/>
              <a:t>-  Какие особенности человека позволяют ему учиться?</a:t>
            </a:r>
          </a:p>
          <a:p>
            <a:pPr marL="0" indent="0">
              <a:buNone/>
            </a:pPr>
            <a:r>
              <a:rPr lang="ru-RU" sz="2400" b="1" dirty="0"/>
              <a:t>-  Чем речь людей отличается от звуковых сигналов животных?</a:t>
            </a:r>
          </a:p>
          <a:p>
            <a:pPr marL="0" indent="0">
              <a:buNone/>
            </a:pPr>
            <a:r>
              <a:rPr lang="ru-RU" sz="2400" b="1" dirty="0"/>
              <a:t>-  Какое на ваш взгляд главное отличие человека от животного?</a:t>
            </a:r>
          </a:p>
          <a:p>
            <a:pPr marL="0" indent="0">
              <a:buNone/>
            </a:pPr>
            <a:r>
              <a:rPr lang="ru-RU" sz="2400" b="1" dirty="0"/>
              <a:t>-  А в какой момент человека могут сравнить с животным?</a:t>
            </a:r>
          </a:p>
          <a:p>
            <a:pPr marL="0" indent="0">
              <a:buNone/>
            </a:pPr>
            <a:r>
              <a:rPr lang="ru-RU" sz="2400" b="1" dirty="0"/>
              <a:t>-  А всегда ли получается прогнозировать своё поведение человеку?</a:t>
            </a:r>
          </a:p>
          <a:p>
            <a:pPr marL="0" indent="0">
              <a:buNone/>
            </a:pPr>
            <a:endParaRPr lang="ru-RU" sz="2400" b="1" dirty="0"/>
          </a:p>
        </p:txBody>
      </p:sp>
      <p:pic>
        <p:nvPicPr>
          <p:cNvPr id="14338" name="Picture 2" descr="https://encrypted-tbn0.gstatic.com/images?q=tbn:ANd9GcTIKtfKy_M7okmoleq-JZb1-VN9GPjjrjXjRHSClu99XKV5Hr4y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908720"/>
            <a:ext cx="221106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49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
          <p:cNvGrpSpPr>
            <a:grpSpLocks/>
          </p:cNvGrpSpPr>
          <p:nvPr/>
        </p:nvGrpSpPr>
        <p:grpSpPr bwMode="auto">
          <a:xfrm>
            <a:off x="347663" y="-30163"/>
            <a:ext cx="8112125" cy="2314576"/>
            <a:chOff x="219" y="-19"/>
            <a:chExt cx="5110" cy="1458"/>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 y="-19"/>
              <a:ext cx="5110" cy="1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3"/>
            <p:cNvSpPr txBox="1">
              <a:spLocks noChangeArrowheads="1"/>
            </p:cNvSpPr>
            <p:nvPr/>
          </p:nvSpPr>
          <p:spPr bwMode="auto">
            <a:xfrm>
              <a:off x="219" y="-19"/>
              <a:ext cx="5110" cy="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p>
          </p:txBody>
        </p:sp>
      </p:grpSp>
      <p:sp>
        <p:nvSpPr>
          <p:cNvPr id="36867" name="Text Box 4"/>
          <p:cNvSpPr txBox="1">
            <a:spLocks noChangeArrowheads="1"/>
          </p:cNvSpPr>
          <p:nvPr/>
        </p:nvSpPr>
        <p:spPr bwMode="auto">
          <a:xfrm>
            <a:off x="420688" y="2060575"/>
            <a:ext cx="76327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5pPr>
            <a:lvl6pPr marL="25146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6pPr>
            <a:lvl7pPr marL="29718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7pPr>
            <a:lvl8pPr marL="34290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8pPr>
            <a:lvl9pPr marL="3886200" indent="-228600"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itchFamily="34" charset="0"/>
              </a:defRPr>
            </a:lvl9pPr>
          </a:lstStyle>
          <a:p>
            <a:pPr>
              <a:spcBef>
                <a:spcPts val="600"/>
              </a:spcBef>
              <a:buSzPct val="70000"/>
            </a:pPr>
            <a:r>
              <a:rPr lang="ru-RU" sz="2400" b="1" i="1">
                <a:solidFill>
                  <a:srgbClr val="00B050"/>
                </a:solidFill>
                <a:latin typeface="Franklin Gothic Book"/>
                <a:ea typeface="Microsoft YaHei" pitchFamily="34" charset="-122"/>
              </a:rPr>
              <a:t>Зелёный</a:t>
            </a:r>
            <a:r>
              <a:rPr lang="ru-RU" sz="2400" b="1" i="1">
                <a:solidFill>
                  <a:srgbClr val="443329"/>
                </a:solidFill>
                <a:latin typeface="Franklin Gothic Book"/>
                <a:ea typeface="Microsoft YaHei" pitchFamily="34" charset="-122"/>
              </a:rPr>
              <a:t> – я был активен и доволен своей работой.</a:t>
            </a:r>
          </a:p>
          <a:p>
            <a:pPr>
              <a:spcBef>
                <a:spcPts val="600"/>
              </a:spcBef>
              <a:buSzPct val="70000"/>
            </a:pPr>
            <a:r>
              <a:rPr lang="ru-RU" sz="2400" b="1" i="1">
                <a:solidFill>
                  <a:srgbClr val="FFFF00"/>
                </a:solidFill>
                <a:latin typeface="Franklin Gothic Book"/>
                <a:ea typeface="Microsoft YaHei" pitchFamily="34" charset="-122"/>
              </a:rPr>
              <a:t>Жёлтый </a:t>
            </a:r>
            <a:r>
              <a:rPr lang="ru-RU" sz="2400" b="1" i="1">
                <a:solidFill>
                  <a:srgbClr val="443329"/>
                </a:solidFill>
                <a:latin typeface="Franklin Gothic Book"/>
                <a:ea typeface="Microsoft YaHei" pitchFamily="34" charset="-122"/>
              </a:rPr>
              <a:t>– я старался, но у меня её не всё получилось.</a:t>
            </a:r>
          </a:p>
          <a:p>
            <a:pPr>
              <a:spcBef>
                <a:spcPts val="600"/>
              </a:spcBef>
              <a:buSzPct val="70000"/>
            </a:pPr>
            <a:r>
              <a:rPr lang="ru-RU" sz="2400" b="1" i="1">
                <a:solidFill>
                  <a:srgbClr val="FF0000"/>
                </a:solidFill>
                <a:latin typeface="Franklin Gothic Book"/>
                <a:ea typeface="Microsoft YaHei" pitchFamily="34" charset="-122"/>
              </a:rPr>
              <a:t>Красный</a:t>
            </a:r>
            <a:r>
              <a:rPr lang="ru-RU" sz="2400" b="1" i="1">
                <a:solidFill>
                  <a:srgbClr val="443329"/>
                </a:solidFill>
                <a:latin typeface="Franklin Gothic Book"/>
                <a:ea typeface="Microsoft YaHei" pitchFamily="34" charset="-122"/>
              </a:rPr>
              <a:t> –  я работал не достаточно хорошо.</a:t>
            </a:r>
          </a:p>
          <a:p>
            <a:pPr>
              <a:spcBef>
                <a:spcPts val="600"/>
              </a:spcBef>
              <a:buSzPct val="70000"/>
            </a:pPr>
            <a:r>
              <a:rPr lang="ru-RU" sz="2400" b="1" i="1">
                <a:solidFill>
                  <a:srgbClr val="443329"/>
                </a:solidFill>
                <a:latin typeface="Franklin Gothic Book"/>
                <a:ea typeface="Microsoft YaHei" pitchFamily="34" charset="-122"/>
              </a:rPr>
              <a:t>Нарисовать кружок выбранного цвета  рядом с темой урока в «Рабочей тетради»</a:t>
            </a:r>
          </a:p>
          <a:p>
            <a:pPr>
              <a:spcBef>
                <a:spcPts val="600"/>
              </a:spcBef>
              <a:buSzPct val="70000"/>
            </a:pPr>
            <a:endParaRPr lang="ru-RU" sz="2400" b="1" i="1">
              <a:solidFill>
                <a:srgbClr val="443329"/>
              </a:solidFill>
              <a:latin typeface="Franklin Gothic Book"/>
              <a:ea typeface="Microsoft YaHei" pitchFamily="34" charset="-122"/>
            </a:endParaRPr>
          </a:p>
        </p:txBody>
      </p:sp>
      <p:pic>
        <p:nvPicPr>
          <p:cNvPr id="3686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96138" y="981075"/>
            <a:ext cx="1716087" cy="1671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85817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r>
              <a:rPr lang="ru-RU" dirty="0" smtClean="0"/>
              <a:t>Какие группы животных вам известны?</a:t>
            </a:r>
          </a:p>
          <a:p>
            <a:r>
              <a:rPr lang="ru-RU" dirty="0" smtClean="0"/>
              <a:t>Чем млекопитающие отличаются от других животных?</a:t>
            </a:r>
          </a:p>
          <a:p>
            <a:pPr marL="0" indent="0">
              <a:buNone/>
            </a:pPr>
            <a:endParaRPr lang="ru-RU" dirty="0" smtClean="0"/>
          </a:p>
          <a:p>
            <a:r>
              <a:rPr lang="ru-RU" dirty="0" smtClean="0"/>
              <a:t>Какие органы чувств позволяют нам играть в жмурки?</a:t>
            </a:r>
          </a:p>
          <a:p>
            <a:pPr marL="0" indent="0">
              <a:buNone/>
            </a:pPr>
            <a:endParaRPr lang="ru-RU" dirty="0" smtClean="0"/>
          </a:p>
          <a:p>
            <a:r>
              <a:rPr lang="ru-RU" dirty="0" smtClean="0"/>
              <a:t>Из каких частей состоит нога? Как люди ходят?</a:t>
            </a:r>
            <a:endParaRPr lang="ru-RU" dirty="0"/>
          </a:p>
        </p:txBody>
      </p:sp>
      <p:sp>
        <p:nvSpPr>
          <p:cNvPr id="4" name="Text Box 6"/>
          <p:cNvSpPr txBox="1">
            <a:spLocks noChangeArrowheads="1"/>
          </p:cNvSpPr>
          <p:nvPr/>
        </p:nvSpPr>
        <p:spPr bwMode="auto">
          <a:xfrm>
            <a:off x="3059832" y="1501333"/>
            <a:ext cx="51132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smtClean="0">
                <a:solidFill>
                  <a:srgbClr val="FF0000"/>
                </a:solidFill>
              </a:rPr>
              <a:t>Живорождение, забота о потомстве,</a:t>
            </a:r>
          </a:p>
          <a:p>
            <a:r>
              <a:rPr lang="ru-RU" sz="2400" b="1" dirty="0" smtClean="0">
                <a:solidFill>
                  <a:srgbClr val="FF0000"/>
                </a:solidFill>
              </a:rPr>
              <a:t> наличие зубов, шерстяной покров</a:t>
            </a:r>
            <a:endParaRPr lang="ru-RU" sz="2400" b="1" dirty="0">
              <a:solidFill>
                <a:srgbClr val="FF0000"/>
              </a:solidFill>
            </a:endParaRPr>
          </a:p>
        </p:txBody>
      </p:sp>
      <p:sp>
        <p:nvSpPr>
          <p:cNvPr id="5" name="Text Box 5"/>
          <p:cNvSpPr txBox="1">
            <a:spLocks noChangeArrowheads="1"/>
          </p:cNvSpPr>
          <p:nvPr/>
        </p:nvSpPr>
        <p:spPr bwMode="auto">
          <a:xfrm>
            <a:off x="2915816" y="3356992"/>
            <a:ext cx="30374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dirty="0" smtClean="0">
                <a:solidFill>
                  <a:srgbClr val="FF0000"/>
                </a:solidFill>
              </a:rPr>
              <a:t>ЗРЕНИЕ, ОСЯЗАНИЕ, СЛУХ</a:t>
            </a:r>
            <a:endParaRPr lang="ru-RU" sz="2000" b="1" dirty="0">
              <a:solidFill>
                <a:srgbClr val="FF0000"/>
              </a:solidFill>
            </a:endParaRPr>
          </a:p>
        </p:txBody>
      </p:sp>
    </p:spTree>
    <p:extLst>
      <p:ext uri="{BB962C8B-B14F-4D97-AF65-F5344CB8AC3E}">
        <p14:creationId xmlns:p14="http://schemas.microsoft.com/office/powerpoint/2010/main" val="413195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rtlCol="0">
            <a:normAutofit/>
          </a:bodyPr>
          <a:lstStyle/>
          <a:p>
            <a:pPr fontAlgn="auto">
              <a:spcAft>
                <a:spcPts val="0"/>
              </a:spcAft>
              <a:defRPr/>
            </a:pPr>
            <a:r>
              <a:rPr lang="ru-RU" sz="3600" b="1" dirty="0" smtClean="0">
                <a:solidFill>
                  <a:srgbClr val="008000"/>
                </a:solidFill>
                <a:effectLst>
                  <a:outerShdw blurRad="38100" dist="38100" dir="2700000" algn="tl">
                    <a:srgbClr val="000000"/>
                  </a:outerShdw>
                </a:effectLst>
                <a:latin typeface="Bookman Old Style" pitchFamily="18" charset="0"/>
              </a:rPr>
              <a:t>Использованные материалы:</a:t>
            </a:r>
          </a:p>
        </p:txBody>
      </p:sp>
      <p:sp>
        <p:nvSpPr>
          <p:cNvPr id="17411" name="Rectangle 3"/>
          <p:cNvSpPr>
            <a:spLocks noGrp="1" noChangeArrowheads="1"/>
          </p:cNvSpPr>
          <p:nvPr>
            <p:ph type="body" idx="1"/>
          </p:nvPr>
        </p:nvSpPr>
        <p:spPr/>
        <p:txBody>
          <a:bodyPr rtlCol="0">
            <a:normAutofit fontScale="70000" lnSpcReduction="20000"/>
          </a:bodyPr>
          <a:lstStyle/>
          <a:p>
            <a:pPr fontAlgn="auto">
              <a:spcAft>
                <a:spcPts val="0"/>
              </a:spcAft>
              <a:defRPr/>
            </a:pPr>
            <a:r>
              <a:rPr lang="ru-RU" dirty="0">
                <a:cs typeface="Arial" charset="0"/>
              </a:rPr>
              <a:t>Использован материал учебника «Окружающий мир, </a:t>
            </a:r>
            <a:r>
              <a:rPr lang="ru-RU" dirty="0" smtClean="0">
                <a:cs typeface="Arial" charset="0"/>
              </a:rPr>
              <a:t>«Человек и природа» </a:t>
            </a:r>
            <a:r>
              <a:rPr lang="ru-RU" dirty="0">
                <a:cs typeface="Arial" charset="0"/>
              </a:rPr>
              <a:t>4</a:t>
            </a:r>
            <a:r>
              <a:rPr lang="ru-RU" dirty="0" smtClean="0">
                <a:cs typeface="Arial" charset="0"/>
              </a:rPr>
              <a:t> </a:t>
            </a:r>
            <a:r>
              <a:rPr lang="ru-RU" dirty="0">
                <a:cs typeface="Arial" charset="0"/>
              </a:rPr>
              <a:t>класс». Издательства М.: </a:t>
            </a:r>
            <a:r>
              <a:rPr lang="ru-RU" dirty="0" err="1">
                <a:cs typeface="Arial" charset="0"/>
              </a:rPr>
              <a:t>Баласс</a:t>
            </a:r>
            <a:r>
              <a:rPr lang="ru-RU" dirty="0">
                <a:cs typeface="Arial" charset="0"/>
              </a:rPr>
              <a:t>, </a:t>
            </a:r>
            <a:r>
              <a:rPr lang="ru-RU" dirty="0" smtClean="0">
                <a:cs typeface="Arial" charset="0"/>
              </a:rPr>
              <a:t>2012г</a:t>
            </a:r>
            <a:r>
              <a:rPr lang="ru-RU" dirty="0">
                <a:cs typeface="Arial" charset="0"/>
              </a:rPr>
              <a:t>. </a:t>
            </a:r>
          </a:p>
          <a:p>
            <a:pPr fontAlgn="auto">
              <a:spcAft>
                <a:spcPts val="0"/>
              </a:spcAft>
              <a:defRPr/>
            </a:pPr>
            <a:r>
              <a:rPr lang="ru-RU" dirty="0">
                <a:cs typeface="Arial" charset="0"/>
              </a:rPr>
              <a:t>Энциклопедия «</a:t>
            </a:r>
            <a:r>
              <a:rPr lang="ru-RU" dirty="0" err="1">
                <a:cs typeface="Arial" charset="0"/>
              </a:rPr>
              <a:t>Аванта</a:t>
            </a:r>
            <a:r>
              <a:rPr lang="ru-RU" dirty="0">
                <a:cs typeface="Arial" charset="0"/>
              </a:rPr>
              <a:t> +», Москва, изд-во </a:t>
            </a:r>
            <a:r>
              <a:rPr lang="ru-RU" dirty="0" err="1">
                <a:cs typeface="Arial" charset="0"/>
              </a:rPr>
              <a:t>Аванта</a:t>
            </a:r>
            <a:r>
              <a:rPr lang="ru-RU" dirty="0">
                <a:cs typeface="Arial" charset="0"/>
              </a:rPr>
              <a:t>+, 2001г.</a:t>
            </a:r>
          </a:p>
          <a:p>
            <a:pPr marL="0" indent="0" fontAlgn="auto">
              <a:spcAft>
                <a:spcPts val="0"/>
              </a:spcAft>
              <a:buFont typeface="Arial" pitchFamily="34" charset="0"/>
              <a:buNone/>
              <a:defRPr/>
            </a:pPr>
            <a:endParaRPr lang="ru-RU" dirty="0" smtClean="0">
              <a:hlinkClick r:id="rId2"/>
            </a:endParaRPr>
          </a:p>
          <a:p>
            <a:pPr fontAlgn="auto">
              <a:spcAft>
                <a:spcPts val="0"/>
              </a:spcAft>
              <a:defRPr/>
            </a:pPr>
            <a:r>
              <a:rPr lang="en-US" u="sng" dirty="0" smtClean="0">
                <a:solidFill>
                  <a:srgbClr val="0070C0"/>
                </a:solidFill>
                <a:hlinkClick r:id="rId3"/>
              </a:rPr>
              <a:t>http://www.findfoto.ru</a:t>
            </a:r>
            <a:endParaRPr lang="en-US" u="sng" dirty="0" smtClean="0">
              <a:solidFill>
                <a:srgbClr val="0070C0"/>
              </a:solidFill>
            </a:endParaRPr>
          </a:p>
          <a:p>
            <a:pPr fontAlgn="auto">
              <a:spcAft>
                <a:spcPts val="0"/>
              </a:spcAft>
              <a:defRPr/>
            </a:pPr>
            <a:r>
              <a:rPr lang="en-US" u="sng" dirty="0" smtClean="0">
                <a:solidFill>
                  <a:srgbClr val="0070C0"/>
                </a:solidFill>
                <a:hlinkClick r:id="rId4"/>
              </a:rPr>
              <a:t>http://www.photosight.ru</a:t>
            </a:r>
            <a:endParaRPr lang="en-US" u="sng" dirty="0" smtClean="0">
              <a:solidFill>
                <a:srgbClr val="0070C0"/>
              </a:solidFill>
              <a:hlinkClick r:id="rId2"/>
            </a:endParaRPr>
          </a:p>
          <a:p>
            <a:pPr fontAlgn="auto">
              <a:spcAft>
                <a:spcPts val="0"/>
              </a:spcAft>
              <a:defRPr/>
            </a:pPr>
            <a:r>
              <a:rPr lang="ru-RU" u="sng" dirty="0" smtClean="0">
                <a:solidFill>
                  <a:srgbClr val="0070C0"/>
                </a:solidFill>
                <a:hlinkClick r:id="rId5"/>
              </a:rPr>
              <a:t>http://sevzapnedra.nw.ru</a:t>
            </a:r>
            <a:endParaRPr lang="ru-RU" u="sng" dirty="0" smtClean="0">
              <a:solidFill>
                <a:srgbClr val="0070C0"/>
              </a:solidFill>
            </a:endParaRPr>
          </a:p>
          <a:p>
            <a:pPr fontAlgn="auto">
              <a:spcAft>
                <a:spcPts val="0"/>
              </a:spcAft>
              <a:defRPr/>
            </a:pPr>
            <a:r>
              <a:rPr lang="en-US" u="sng" dirty="0">
                <a:solidFill>
                  <a:srgbClr val="0070C0"/>
                </a:solidFill>
                <a:hlinkClick r:id="rId6"/>
              </a:rPr>
              <a:t>http://</a:t>
            </a:r>
            <a:r>
              <a:rPr lang="en-US" u="sng" dirty="0" smtClean="0">
                <a:solidFill>
                  <a:srgbClr val="0070C0"/>
                </a:solidFill>
                <a:hlinkClick r:id="rId6"/>
              </a:rPr>
              <a:t>festival.1september.ru</a:t>
            </a:r>
            <a:endParaRPr lang="ru-RU" u="sng" dirty="0" smtClean="0">
              <a:solidFill>
                <a:srgbClr val="0070C0"/>
              </a:solidFill>
            </a:endParaRPr>
          </a:p>
          <a:p>
            <a:pPr fontAlgn="auto">
              <a:spcAft>
                <a:spcPts val="0"/>
              </a:spcAft>
              <a:defRPr/>
            </a:pPr>
            <a:r>
              <a:rPr lang="en-US" u="sng" dirty="0" smtClean="0">
                <a:solidFill>
                  <a:srgbClr val="0070C0"/>
                </a:solidFill>
              </a:rPr>
              <a:t>pedsovet.org</a:t>
            </a:r>
            <a:endParaRPr lang="ru-RU" u="sng" dirty="0" smtClean="0">
              <a:solidFill>
                <a:srgbClr val="0070C0"/>
              </a:solidFill>
            </a:endParaRPr>
          </a:p>
          <a:p>
            <a:pPr fontAlgn="auto">
              <a:spcAft>
                <a:spcPts val="0"/>
              </a:spcAft>
              <a:defRPr/>
            </a:pPr>
            <a:r>
              <a:rPr lang="en-US" u="sng" dirty="0" smtClean="0">
                <a:solidFill>
                  <a:srgbClr val="0070C0"/>
                </a:solidFill>
              </a:rPr>
              <a:t>rusedu.ru</a:t>
            </a:r>
            <a:endParaRPr lang="ru-RU" u="sng" dirty="0" smtClean="0">
              <a:solidFill>
                <a:srgbClr val="0070C0"/>
              </a:solidFill>
            </a:endParaRPr>
          </a:p>
          <a:p>
            <a:pPr marL="0" indent="0" fontAlgn="auto">
              <a:spcAft>
                <a:spcPts val="0"/>
              </a:spcAft>
              <a:buFont typeface="Arial" pitchFamily="34" charset="0"/>
              <a:buNone/>
              <a:defRPr/>
            </a:pPr>
            <a:r>
              <a:rPr lang="ru-RU" dirty="0" smtClean="0"/>
              <a:t> </a:t>
            </a:r>
          </a:p>
        </p:txBody>
      </p:sp>
    </p:spTree>
    <p:extLst>
      <p:ext uri="{BB962C8B-B14F-4D97-AF65-F5344CB8AC3E}">
        <p14:creationId xmlns:p14="http://schemas.microsoft.com/office/powerpoint/2010/main" val="2803600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1201869" y="680994"/>
            <a:ext cx="660732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3200" b="1" dirty="0">
                <a:solidFill>
                  <a:srgbClr val="FF0000"/>
                </a:solidFill>
              </a:rPr>
              <a:t>ХОДЬБА НА ДВУХ НОГАХ С ОПОРОЙ </a:t>
            </a:r>
          </a:p>
          <a:p>
            <a:pPr algn="ctr"/>
            <a:r>
              <a:rPr lang="ru-RU" sz="3200" b="1" dirty="0">
                <a:solidFill>
                  <a:srgbClr val="FF0000"/>
                </a:solidFill>
              </a:rPr>
              <a:t>НА НИЖНЮЮ КОНЕЧНОСТЬ</a:t>
            </a:r>
          </a:p>
        </p:txBody>
      </p:sp>
      <p:sp>
        <p:nvSpPr>
          <p:cNvPr id="34822" name="Text Box 6"/>
          <p:cNvSpPr txBox="1">
            <a:spLocks noChangeArrowheads="1"/>
          </p:cNvSpPr>
          <p:nvPr/>
        </p:nvSpPr>
        <p:spPr bwMode="auto">
          <a:xfrm>
            <a:off x="2638161" y="2017296"/>
            <a:ext cx="37347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t>Нижняя конечность</a:t>
            </a:r>
          </a:p>
        </p:txBody>
      </p:sp>
      <p:sp>
        <p:nvSpPr>
          <p:cNvPr id="34823" name="Text Box 7"/>
          <p:cNvSpPr txBox="1">
            <a:spLocks noChangeArrowheads="1"/>
          </p:cNvSpPr>
          <p:nvPr/>
        </p:nvSpPr>
        <p:spPr bwMode="auto">
          <a:xfrm>
            <a:off x="2209800" y="3712945"/>
            <a:ext cx="11160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solidFill>
                  <a:srgbClr val="7030A0"/>
                </a:solidFill>
              </a:rPr>
              <a:t>НОГА</a:t>
            </a:r>
          </a:p>
        </p:txBody>
      </p:sp>
      <p:sp>
        <p:nvSpPr>
          <p:cNvPr id="34824" name="Text Box 8"/>
          <p:cNvSpPr txBox="1">
            <a:spLocks noChangeArrowheads="1"/>
          </p:cNvSpPr>
          <p:nvPr/>
        </p:nvSpPr>
        <p:spPr bwMode="auto">
          <a:xfrm>
            <a:off x="5126037" y="3601798"/>
            <a:ext cx="31215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solidFill>
                  <a:srgbClr val="7030A0"/>
                </a:solidFill>
              </a:rPr>
              <a:t>ТАЗОВЫЕ КОСТИ</a:t>
            </a:r>
          </a:p>
        </p:txBody>
      </p:sp>
      <p:sp>
        <p:nvSpPr>
          <p:cNvPr id="34825" name="Text Box 9"/>
          <p:cNvSpPr txBox="1">
            <a:spLocks noChangeArrowheads="1"/>
          </p:cNvSpPr>
          <p:nvPr/>
        </p:nvSpPr>
        <p:spPr bwMode="auto">
          <a:xfrm>
            <a:off x="5868144" y="5302178"/>
            <a:ext cx="3109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t>Опора для ног</a:t>
            </a:r>
          </a:p>
        </p:txBody>
      </p:sp>
      <p:sp>
        <p:nvSpPr>
          <p:cNvPr id="34826" name="Text Box 10"/>
          <p:cNvSpPr txBox="1">
            <a:spLocks noChangeArrowheads="1"/>
          </p:cNvSpPr>
          <p:nvPr/>
        </p:nvSpPr>
        <p:spPr bwMode="auto">
          <a:xfrm>
            <a:off x="762000" y="5157788"/>
            <a:ext cx="1455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a:t>Бедро</a:t>
            </a:r>
          </a:p>
        </p:txBody>
      </p:sp>
      <p:sp>
        <p:nvSpPr>
          <p:cNvPr id="34827" name="Text Box 11"/>
          <p:cNvSpPr txBox="1">
            <a:spLocks noChangeArrowheads="1"/>
          </p:cNvSpPr>
          <p:nvPr/>
        </p:nvSpPr>
        <p:spPr bwMode="auto">
          <a:xfrm>
            <a:off x="2438400" y="5462588"/>
            <a:ext cx="1641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a:t>Голень</a:t>
            </a:r>
          </a:p>
        </p:txBody>
      </p:sp>
      <p:sp>
        <p:nvSpPr>
          <p:cNvPr id="34828" name="Text Box 12"/>
          <p:cNvSpPr txBox="1">
            <a:spLocks noChangeArrowheads="1"/>
          </p:cNvSpPr>
          <p:nvPr/>
        </p:nvSpPr>
        <p:spPr bwMode="auto">
          <a:xfrm>
            <a:off x="3962400" y="5008563"/>
            <a:ext cx="1395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a:t>Стопа</a:t>
            </a:r>
          </a:p>
        </p:txBody>
      </p:sp>
      <p:sp>
        <p:nvSpPr>
          <p:cNvPr id="34830" name="AutoShape 14"/>
          <p:cNvSpPr>
            <a:spLocks noChangeArrowheads="1"/>
          </p:cNvSpPr>
          <p:nvPr/>
        </p:nvSpPr>
        <p:spPr bwMode="auto">
          <a:xfrm rot="7330789">
            <a:off x="2770981" y="2937324"/>
            <a:ext cx="976313" cy="333375"/>
          </a:xfrm>
          <a:prstGeom prst="rightArrow">
            <a:avLst>
              <a:gd name="adj1" fmla="val 50000"/>
              <a:gd name="adj2" fmla="val 73214"/>
            </a:avLst>
          </a:prstGeom>
          <a:solidFill>
            <a:schemeClr val="bg1">
              <a:lumMod val="95000"/>
            </a:schemeClr>
          </a:solidFill>
          <a:ln w="9525">
            <a:solidFill>
              <a:schemeClr val="tx1"/>
            </a:solidFill>
            <a:miter lim="800000"/>
            <a:headEnd/>
            <a:tailEnd/>
          </a:ln>
          <a:effectLst/>
          <a:extLst/>
        </p:spPr>
        <p:txBody>
          <a:bodyPr wrap="none" anchor="ctr"/>
          <a:lstStyle/>
          <a:p>
            <a:endParaRPr lang="ru-RU"/>
          </a:p>
        </p:txBody>
      </p:sp>
      <p:sp>
        <p:nvSpPr>
          <p:cNvPr id="34831" name="AutoShape 15"/>
          <p:cNvSpPr>
            <a:spLocks noChangeArrowheads="1"/>
          </p:cNvSpPr>
          <p:nvPr/>
        </p:nvSpPr>
        <p:spPr bwMode="auto">
          <a:xfrm rot="3411232">
            <a:off x="5520886" y="2935246"/>
            <a:ext cx="976313" cy="333375"/>
          </a:xfrm>
          <a:prstGeom prst="rightArrow">
            <a:avLst>
              <a:gd name="adj1" fmla="val 50000"/>
              <a:gd name="adj2" fmla="val 73214"/>
            </a:avLst>
          </a:prstGeom>
          <a:solidFill>
            <a:schemeClr val="bg1">
              <a:lumMod val="95000"/>
            </a:schemeClr>
          </a:solidFill>
          <a:ln w="9525">
            <a:solidFill>
              <a:schemeClr val="tx1"/>
            </a:solidFill>
            <a:miter lim="800000"/>
            <a:headEnd/>
            <a:tailEnd/>
          </a:ln>
          <a:effectLst/>
          <a:extLst/>
        </p:spPr>
        <p:txBody>
          <a:bodyPr wrap="none" anchor="ctr"/>
          <a:lstStyle/>
          <a:p>
            <a:endParaRPr lang="ru-RU"/>
          </a:p>
        </p:txBody>
      </p:sp>
      <p:sp>
        <p:nvSpPr>
          <p:cNvPr id="34832" name="AutoShape 16"/>
          <p:cNvSpPr>
            <a:spLocks noChangeArrowheads="1"/>
          </p:cNvSpPr>
          <p:nvPr/>
        </p:nvSpPr>
        <p:spPr bwMode="auto">
          <a:xfrm rot="7330789">
            <a:off x="1278731" y="4664869"/>
            <a:ext cx="976313" cy="333375"/>
          </a:xfrm>
          <a:prstGeom prst="rightArrow">
            <a:avLst>
              <a:gd name="adj1" fmla="val 50000"/>
              <a:gd name="adj2" fmla="val 73214"/>
            </a:avLst>
          </a:prstGeom>
          <a:solidFill>
            <a:schemeClr val="bg1">
              <a:lumMod val="95000"/>
            </a:schemeClr>
          </a:solidFill>
          <a:ln w="9525">
            <a:solidFill>
              <a:schemeClr val="tx1"/>
            </a:solidFill>
            <a:miter lim="800000"/>
            <a:headEnd/>
            <a:tailEnd/>
          </a:ln>
          <a:effectLst/>
          <a:extLst/>
        </p:spPr>
        <p:txBody>
          <a:bodyPr wrap="none" anchor="ctr"/>
          <a:lstStyle/>
          <a:p>
            <a:endParaRPr lang="ru-RU"/>
          </a:p>
        </p:txBody>
      </p:sp>
      <p:sp>
        <p:nvSpPr>
          <p:cNvPr id="34833" name="AutoShape 17"/>
          <p:cNvSpPr>
            <a:spLocks noChangeArrowheads="1"/>
          </p:cNvSpPr>
          <p:nvPr/>
        </p:nvSpPr>
        <p:spPr bwMode="auto">
          <a:xfrm rot="5194699">
            <a:off x="2345531" y="4893469"/>
            <a:ext cx="976313" cy="333375"/>
          </a:xfrm>
          <a:prstGeom prst="rightArrow">
            <a:avLst>
              <a:gd name="adj1" fmla="val 50000"/>
              <a:gd name="adj2" fmla="val 73214"/>
            </a:avLst>
          </a:prstGeom>
          <a:solidFill>
            <a:schemeClr val="bg1">
              <a:lumMod val="95000"/>
            </a:schemeClr>
          </a:solidFill>
          <a:ln w="9525">
            <a:solidFill>
              <a:schemeClr val="tx1"/>
            </a:solidFill>
            <a:miter lim="800000"/>
            <a:headEnd/>
            <a:tailEnd/>
          </a:ln>
          <a:effectLst/>
          <a:extLst/>
        </p:spPr>
        <p:txBody>
          <a:bodyPr wrap="none" anchor="ctr"/>
          <a:lstStyle/>
          <a:p>
            <a:endParaRPr lang="ru-RU"/>
          </a:p>
        </p:txBody>
      </p:sp>
      <p:sp>
        <p:nvSpPr>
          <p:cNvPr id="34834" name="AutoShape 18"/>
          <p:cNvSpPr>
            <a:spLocks noChangeArrowheads="1"/>
          </p:cNvSpPr>
          <p:nvPr/>
        </p:nvSpPr>
        <p:spPr bwMode="auto">
          <a:xfrm rot="3090210">
            <a:off x="3564731" y="4436269"/>
            <a:ext cx="976313" cy="333375"/>
          </a:xfrm>
          <a:prstGeom prst="rightArrow">
            <a:avLst>
              <a:gd name="adj1" fmla="val 50000"/>
              <a:gd name="adj2" fmla="val 73214"/>
            </a:avLst>
          </a:prstGeom>
          <a:solidFill>
            <a:schemeClr val="bg1">
              <a:lumMod val="95000"/>
            </a:schemeClr>
          </a:solidFill>
          <a:ln w="9525">
            <a:solidFill>
              <a:schemeClr val="tx1"/>
            </a:solidFill>
            <a:miter lim="800000"/>
            <a:headEnd/>
            <a:tailEnd/>
          </a:ln>
          <a:effectLst/>
          <a:extLst/>
        </p:spPr>
        <p:txBody>
          <a:bodyPr wrap="none" anchor="ctr"/>
          <a:lstStyle/>
          <a:p>
            <a:endParaRPr lang="ru-RU"/>
          </a:p>
        </p:txBody>
      </p:sp>
      <p:sp>
        <p:nvSpPr>
          <p:cNvPr id="34835" name="AutoShape 19"/>
          <p:cNvSpPr>
            <a:spLocks noChangeArrowheads="1"/>
          </p:cNvSpPr>
          <p:nvPr/>
        </p:nvSpPr>
        <p:spPr bwMode="auto">
          <a:xfrm rot="5400000">
            <a:off x="6355556" y="4481512"/>
            <a:ext cx="976313" cy="333375"/>
          </a:xfrm>
          <a:prstGeom prst="rightArrow">
            <a:avLst>
              <a:gd name="adj1" fmla="val 50000"/>
              <a:gd name="adj2" fmla="val 73214"/>
            </a:avLst>
          </a:prstGeom>
          <a:solidFill>
            <a:schemeClr val="bg1">
              <a:lumMod val="95000"/>
            </a:schemeClr>
          </a:solidFill>
          <a:ln w="9525">
            <a:solidFill>
              <a:schemeClr val="tx1"/>
            </a:solidFill>
            <a:miter lim="800000"/>
            <a:headEnd/>
            <a:tailEnd/>
          </a:ln>
          <a:effectLst/>
          <a:extLst/>
        </p:spPr>
        <p:txBody>
          <a:bodyPr wrap="none" anchor="ctr"/>
          <a:lstStyle/>
          <a:p>
            <a:endParaRPr lang="ru-RU"/>
          </a:p>
        </p:txBody>
      </p:sp>
    </p:spTree>
    <p:extLst>
      <p:ext uri="{BB962C8B-B14F-4D97-AF65-F5344CB8AC3E}">
        <p14:creationId xmlns:p14="http://schemas.microsoft.com/office/powerpoint/2010/main" val="402242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1+#ppt_w/2"/>
                                          </p:val>
                                        </p:tav>
                                        <p:tav tm="100000">
                                          <p:val>
                                            <p:strVal val="#ppt_x"/>
                                          </p:val>
                                        </p:tav>
                                      </p:tavLst>
                                    </p:anim>
                                    <p:anim calcmode="lin" valueType="num">
                                      <p:cBhvr additive="base">
                                        <p:cTn id="8" dur="500" fill="hold"/>
                                        <p:tgtEl>
                                          <p:spTgt spid="3482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30"/>
                                        </p:tgtEl>
                                        <p:attrNameLst>
                                          <p:attrName>style.visibility</p:attrName>
                                        </p:attrNameLst>
                                      </p:cBhvr>
                                      <p:to>
                                        <p:strVal val="visible"/>
                                      </p:to>
                                    </p:set>
                                    <p:anim calcmode="lin" valueType="num">
                                      <p:cBhvr additive="base">
                                        <p:cTn id="11" dur="500" fill="hold"/>
                                        <p:tgtEl>
                                          <p:spTgt spid="34830"/>
                                        </p:tgtEl>
                                        <p:attrNameLst>
                                          <p:attrName>ppt_x</p:attrName>
                                        </p:attrNameLst>
                                      </p:cBhvr>
                                      <p:tavLst>
                                        <p:tav tm="0">
                                          <p:val>
                                            <p:strVal val="#ppt_x"/>
                                          </p:val>
                                        </p:tav>
                                        <p:tav tm="100000">
                                          <p:val>
                                            <p:strVal val="#ppt_x"/>
                                          </p:val>
                                        </p:tav>
                                      </p:tavLst>
                                    </p:anim>
                                    <p:anim calcmode="lin" valueType="num">
                                      <p:cBhvr additive="base">
                                        <p:cTn id="12" dur="500" fill="hold"/>
                                        <p:tgtEl>
                                          <p:spTgt spid="348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31"/>
                                        </p:tgtEl>
                                        <p:attrNameLst>
                                          <p:attrName>style.visibility</p:attrName>
                                        </p:attrNameLst>
                                      </p:cBhvr>
                                      <p:to>
                                        <p:strVal val="visible"/>
                                      </p:to>
                                    </p:set>
                                    <p:anim calcmode="lin" valueType="num">
                                      <p:cBhvr additive="base">
                                        <p:cTn id="15" dur="500" fill="hold"/>
                                        <p:tgtEl>
                                          <p:spTgt spid="34831"/>
                                        </p:tgtEl>
                                        <p:attrNameLst>
                                          <p:attrName>ppt_x</p:attrName>
                                        </p:attrNameLst>
                                      </p:cBhvr>
                                      <p:tavLst>
                                        <p:tav tm="0">
                                          <p:val>
                                            <p:strVal val="#ppt_x"/>
                                          </p:val>
                                        </p:tav>
                                        <p:tav tm="100000">
                                          <p:val>
                                            <p:strVal val="#ppt_x"/>
                                          </p:val>
                                        </p:tav>
                                      </p:tavLst>
                                    </p:anim>
                                    <p:anim calcmode="lin" valueType="num">
                                      <p:cBhvr additive="base">
                                        <p:cTn id="16"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4823"/>
                                        </p:tgtEl>
                                        <p:attrNameLst>
                                          <p:attrName>style.visibility</p:attrName>
                                        </p:attrNameLst>
                                      </p:cBhvr>
                                      <p:to>
                                        <p:strVal val="visible"/>
                                      </p:to>
                                    </p:set>
                                    <p:anim calcmode="lin" valueType="num">
                                      <p:cBhvr additive="base">
                                        <p:cTn id="21" dur="500" fill="hold"/>
                                        <p:tgtEl>
                                          <p:spTgt spid="34823"/>
                                        </p:tgtEl>
                                        <p:attrNameLst>
                                          <p:attrName>ppt_x</p:attrName>
                                        </p:attrNameLst>
                                      </p:cBhvr>
                                      <p:tavLst>
                                        <p:tav tm="0">
                                          <p:val>
                                            <p:strVal val="0-#ppt_w/2"/>
                                          </p:val>
                                        </p:tav>
                                        <p:tav tm="100000">
                                          <p:val>
                                            <p:strVal val="#ppt_x"/>
                                          </p:val>
                                        </p:tav>
                                      </p:tavLst>
                                    </p:anim>
                                    <p:anim calcmode="lin" valueType="num">
                                      <p:cBhvr additive="base">
                                        <p:cTn id="22" dur="500" fill="hold"/>
                                        <p:tgtEl>
                                          <p:spTgt spid="3482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4824"/>
                                        </p:tgtEl>
                                        <p:attrNameLst>
                                          <p:attrName>style.visibility</p:attrName>
                                        </p:attrNameLst>
                                      </p:cBhvr>
                                      <p:to>
                                        <p:strVal val="visible"/>
                                      </p:to>
                                    </p:set>
                                    <p:anim calcmode="lin" valueType="num">
                                      <p:cBhvr additive="base">
                                        <p:cTn id="25" dur="500" fill="hold"/>
                                        <p:tgtEl>
                                          <p:spTgt spid="34824"/>
                                        </p:tgtEl>
                                        <p:attrNameLst>
                                          <p:attrName>ppt_x</p:attrName>
                                        </p:attrNameLst>
                                      </p:cBhvr>
                                      <p:tavLst>
                                        <p:tav tm="0">
                                          <p:val>
                                            <p:strVal val="1+#ppt_w/2"/>
                                          </p:val>
                                        </p:tav>
                                        <p:tav tm="100000">
                                          <p:val>
                                            <p:strVal val="#ppt_x"/>
                                          </p:val>
                                        </p:tav>
                                      </p:tavLst>
                                    </p:anim>
                                    <p:anim calcmode="lin" valueType="num">
                                      <p:cBhvr additive="base">
                                        <p:cTn id="26" dur="500" fill="hold"/>
                                        <p:tgtEl>
                                          <p:spTgt spid="34824"/>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832"/>
                                        </p:tgtEl>
                                        <p:attrNameLst>
                                          <p:attrName>style.visibility</p:attrName>
                                        </p:attrNameLst>
                                      </p:cBhvr>
                                      <p:to>
                                        <p:strVal val="visible"/>
                                      </p:to>
                                    </p:set>
                                    <p:anim calcmode="lin" valueType="num">
                                      <p:cBhvr additive="base">
                                        <p:cTn id="29" dur="500" fill="hold"/>
                                        <p:tgtEl>
                                          <p:spTgt spid="34832"/>
                                        </p:tgtEl>
                                        <p:attrNameLst>
                                          <p:attrName>ppt_x</p:attrName>
                                        </p:attrNameLst>
                                      </p:cBhvr>
                                      <p:tavLst>
                                        <p:tav tm="0">
                                          <p:val>
                                            <p:strVal val="#ppt_x"/>
                                          </p:val>
                                        </p:tav>
                                        <p:tav tm="100000">
                                          <p:val>
                                            <p:strVal val="#ppt_x"/>
                                          </p:val>
                                        </p:tav>
                                      </p:tavLst>
                                    </p:anim>
                                    <p:anim calcmode="lin" valueType="num">
                                      <p:cBhvr additive="base">
                                        <p:cTn id="30" dur="500" fill="hold"/>
                                        <p:tgtEl>
                                          <p:spTgt spid="348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4833"/>
                                        </p:tgtEl>
                                        <p:attrNameLst>
                                          <p:attrName>style.visibility</p:attrName>
                                        </p:attrNameLst>
                                      </p:cBhvr>
                                      <p:to>
                                        <p:strVal val="visible"/>
                                      </p:to>
                                    </p:set>
                                    <p:anim calcmode="lin" valueType="num">
                                      <p:cBhvr additive="base">
                                        <p:cTn id="33" dur="500" fill="hold"/>
                                        <p:tgtEl>
                                          <p:spTgt spid="34833"/>
                                        </p:tgtEl>
                                        <p:attrNameLst>
                                          <p:attrName>ppt_x</p:attrName>
                                        </p:attrNameLst>
                                      </p:cBhvr>
                                      <p:tavLst>
                                        <p:tav tm="0">
                                          <p:val>
                                            <p:strVal val="#ppt_x"/>
                                          </p:val>
                                        </p:tav>
                                        <p:tav tm="100000">
                                          <p:val>
                                            <p:strVal val="#ppt_x"/>
                                          </p:val>
                                        </p:tav>
                                      </p:tavLst>
                                    </p:anim>
                                    <p:anim calcmode="lin" valueType="num">
                                      <p:cBhvr additive="base">
                                        <p:cTn id="34" dur="500" fill="hold"/>
                                        <p:tgtEl>
                                          <p:spTgt spid="348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834"/>
                                        </p:tgtEl>
                                        <p:attrNameLst>
                                          <p:attrName>style.visibility</p:attrName>
                                        </p:attrNameLst>
                                      </p:cBhvr>
                                      <p:to>
                                        <p:strVal val="visible"/>
                                      </p:to>
                                    </p:set>
                                    <p:anim calcmode="lin" valueType="num">
                                      <p:cBhvr additive="base">
                                        <p:cTn id="37" dur="500" fill="hold"/>
                                        <p:tgtEl>
                                          <p:spTgt spid="34834"/>
                                        </p:tgtEl>
                                        <p:attrNameLst>
                                          <p:attrName>ppt_x</p:attrName>
                                        </p:attrNameLst>
                                      </p:cBhvr>
                                      <p:tavLst>
                                        <p:tav tm="0">
                                          <p:val>
                                            <p:strVal val="#ppt_x"/>
                                          </p:val>
                                        </p:tav>
                                        <p:tav tm="100000">
                                          <p:val>
                                            <p:strVal val="#ppt_x"/>
                                          </p:val>
                                        </p:tav>
                                      </p:tavLst>
                                    </p:anim>
                                    <p:anim calcmode="lin" valueType="num">
                                      <p:cBhvr additive="base">
                                        <p:cTn id="38" dur="500" fill="hold"/>
                                        <p:tgtEl>
                                          <p:spTgt spid="348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835"/>
                                        </p:tgtEl>
                                        <p:attrNameLst>
                                          <p:attrName>style.visibility</p:attrName>
                                        </p:attrNameLst>
                                      </p:cBhvr>
                                      <p:to>
                                        <p:strVal val="visible"/>
                                      </p:to>
                                    </p:set>
                                    <p:anim calcmode="lin" valueType="num">
                                      <p:cBhvr additive="base">
                                        <p:cTn id="41" dur="500" fill="hold"/>
                                        <p:tgtEl>
                                          <p:spTgt spid="34835"/>
                                        </p:tgtEl>
                                        <p:attrNameLst>
                                          <p:attrName>ppt_x</p:attrName>
                                        </p:attrNameLst>
                                      </p:cBhvr>
                                      <p:tavLst>
                                        <p:tav tm="0">
                                          <p:val>
                                            <p:strVal val="#ppt_x"/>
                                          </p:val>
                                        </p:tav>
                                        <p:tav tm="100000">
                                          <p:val>
                                            <p:strVal val="#ppt_x"/>
                                          </p:val>
                                        </p:tav>
                                      </p:tavLst>
                                    </p:anim>
                                    <p:anim calcmode="lin" valueType="num">
                                      <p:cBhvr additive="base">
                                        <p:cTn id="42" dur="500" fill="hold"/>
                                        <p:tgtEl>
                                          <p:spTgt spid="3483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4826"/>
                                        </p:tgtEl>
                                        <p:attrNameLst>
                                          <p:attrName>style.visibility</p:attrName>
                                        </p:attrNameLst>
                                      </p:cBhvr>
                                      <p:to>
                                        <p:strVal val="visible"/>
                                      </p:to>
                                    </p:set>
                                    <p:anim calcmode="lin" valueType="num">
                                      <p:cBhvr additive="base">
                                        <p:cTn id="47" dur="500" fill="hold"/>
                                        <p:tgtEl>
                                          <p:spTgt spid="34826"/>
                                        </p:tgtEl>
                                        <p:attrNameLst>
                                          <p:attrName>ppt_x</p:attrName>
                                        </p:attrNameLst>
                                      </p:cBhvr>
                                      <p:tavLst>
                                        <p:tav tm="0">
                                          <p:val>
                                            <p:strVal val="#ppt_x"/>
                                          </p:val>
                                        </p:tav>
                                        <p:tav tm="100000">
                                          <p:val>
                                            <p:strVal val="#ppt_x"/>
                                          </p:val>
                                        </p:tav>
                                      </p:tavLst>
                                    </p:anim>
                                    <p:anim calcmode="lin" valueType="num">
                                      <p:cBhvr additive="base">
                                        <p:cTn id="48"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4827"/>
                                        </p:tgtEl>
                                        <p:attrNameLst>
                                          <p:attrName>style.visibility</p:attrName>
                                        </p:attrNameLst>
                                      </p:cBhvr>
                                      <p:to>
                                        <p:strVal val="visible"/>
                                      </p:to>
                                    </p:set>
                                    <p:anim calcmode="lin" valueType="num">
                                      <p:cBhvr additive="base">
                                        <p:cTn id="53" dur="500" fill="hold"/>
                                        <p:tgtEl>
                                          <p:spTgt spid="34827"/>
                                        </p:tgtEl>
                                        <p:attrNameLst>
                                          <p:attrName>ppt_x</p:attrName>
                                        </p:attrNameLst>
                                      </p:cBhvr>
                                      <p:tavLst>
                                        <p:tav tm="0">
                                          <p:val>
                                            <p:strVal val="#ppt_x"/>
                                          </p:val>
                                        </p:tav>
                                        <p:tav tm="100000">
                                          <p:val>
                                            <p:strVal val="#ppt_x"/>
                                          </p:val>
                                        </p:tav>
                                      </p:tavLst>
                                    </p:anim>
                                    <p:anim calcmode="lin" valueType="num">
                                      <p:cBhvr additive="base">
                                        <p:cTn id="5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4828"/>
                                        </p:tgtEl>
                                        <p:attrNameLst>
                                          <p:attrName>style.visibility</p:attrName>
                                        </p:attrNameLst>
                                      </p:cBhvr>
                                      <p:to>
                                        <p:strVal val="visible"/>
                                      </p:to>
                                    </p:set>
                                    <p:anim calcmode="lin" valueType="num">
                                      <p:cBhvr additive="base">
                                        <p:cTn id="59" dur="500" fill="hold"/>
                                        <p:tgtEl>
                                          <p:spTgt spid="34828"/>
                                        </p:tgtEl>
                                        <p:attrNameLst>
                                          <p:attrName>ppt_x</p:attrName>
                                        </p:attrNameLst>
                                      </p:cBhvr>
                                      <p:tavLst>
                                        <p:tav tm="0">
                                          <p:val>
                                            <p:strVal val="#ppt_x"/>
                                          </p:val>
                                        </p:tav>
                                        <p:tav tm="100000">
                                          <p:val>
                                            <p:strVal val="#ppt_x"/>
                                          </p:val>
                                        </p:tav>
                                      </p:tavLst>
                                    </p:anim>
                                    <p:anim calcmode="lin" valueType="num">
                                      <p:cBhvr additive="base">
                                        <p:cTn id="6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825"/>
                                        </p:tgtEl>
                                        <p:attrNameLst>
                                          <p:attrName>style.visibility</p:attrName>
                                        </p:attrNameLst>
                                      </p:cBhvr>
                                      <p:to>
                                        <p:strVal val="visible"/>
                                      </p:to>
                                    </p:set>
                                    <p:anim calcmode="lin" valueType="num">
                                      <p:cBhvr additive="base">
                                        <p:cTn id="65" dur="500" fill="hold"/>
                                        <p:tgtEl>
                                          <p:spTgt spid="34825"/>
                                        </p:tgtEl>
                                        <p:attrNameLst>
                                          <p:attrName>ppt_x</p:attrName>
                                        </p:attrNameLst>
                                      </p:cBhvr>
                                      <p:tavLst>
                                        <p:tav tm="0">
                                          <p:val>
                                            <p:strVal val="#ppt_x"/>
                                          </p:val>
                                        </p:tav>
                                        <p:tav tm="100000">
                                          <p:val>
                                            <p:strVal val="#ppt_x"/>
                                          </p:val>
                                        </p:tav>
                                      </p:tavLst>
                                    </p:anim>
                                    <p:anim calcmode="lin" valueType="num">
                                      <p:cBhvr additive="base">
                                        <p:cTn id="66"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34825" grpId="0"/>
      <p:bldP spid="34826" grpId="0"/>
      <p:bldP spid="34827" grpId="0"/>
      <p:bldP spid="34828" grpId="0"/>
      <p:bldP spid="34830" grpId="0" animBg="1"/>
      <p:bldP spid="34831" grpId="0" animBg="1"/>
      <p:bldP spid="34832" grpId="0" animBg="1"/>
      <p:bldP spid="34833" grpId="0" animBg="1"/>
      <p:bldP spid="34834" grpId="0" animBg="1"/>
      <p:bldP spid="348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lastscan 5"/>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0425" r="2921"/>
          <a:stretch/>
        </p:blipFill>
        <p:spPr bwMode="auto">
          <a:xfrm>
            <a:off x="3571539" y="1052736"/>
            <a:ext cx="2183802" cy="345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lastsca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88913"/>
            <a:ext cx="334803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lastscan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5077"/>
          <a:stretch/>
        </p:blipFill>
        <p:spPr bwMode="auto">
          <a:xfrm>
            <a:off x="1" y="1"/>
            <a:ext cx="3463962"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lastscan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8196" y="3397284"/>
            <a:ext cx="3067572" cy="280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2"/>
          <p:cNvSpPr txBox="1">
            <a:spLocks noChangeArrowheads="1"/>
          </p:cNvSpPr>
          <p:nvPr/>
        </p:nvSpPr>
        <p:spPr bwMode="auto">
          <a:xfrm>
            <a:off x="3923927" y="4941168"/>
            <a:ext cx="49327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200" dirty="0">
                <a:solidFill>
                  <a:srgbClr val="FF0000"/>
                </a:solidFill>
                <a:latin typeface="Arial Black" pitchFamily="34" charset="0"/>
              </a:rPr>
              <a:t>Человекообразные обезьяны   	– наши дальние предки.</a:t>
            </a:r>
          </a:p>
        </p:txBody>
      </p:sp>
    </p:spTree>
    <p:extLst>
      <p:ext uri="{BB962C8B-B14F-4D97-AF65-F5344CB8AC3E}">
        <p14:creationId xmlns:p14="http://schemas.microsoft.com/office/powerpoint/2010/main" val="1002329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dirty="0" smtClean="0">
                <a:solidFill>
                  <a:srgbClr val="7030A0"/>
                </a:solidFill>
              </a:rPr>
              <a:t>Человек</a:t>
            </a:r>
            <a:r>
              <a:rPr lang="ru-RU" dirty="0" smtClean="0">
                <a:solidFill>
                  <a:srgbClr val="0066FF"/>
                </a:solidFill>
              </a:rPr>
              <a:t>о</a:t>
            </a:r>
            <a:r>
              <a:rPr lang="ru-RU" dirty="0" smtClean="0">
                <a:solidFill>
                  <a:srgbClr val="00B050"/>
                </a:solidFill>
              </a:rPr>
              <a:t>образ</a:t>
            </a:r>
            <a:r>
              <a:rPr lang="ru-RU" dirty="0" smtClean="0">
                <a:solidFill>
                  <a:srgbClr val="66CCFF"/>
                </a:solidFill>
              </a:rPr>
              <a:t>ный</a:t>
            </a:r>
          </a:p>
        </p:txBody>
      </p:sp>
      <p:pic>
        <p:nvPicPr>
          <p:cNvPr id="3076" name="Picture 4" descr="00001"/>
          <p:cNvPicPr>
            <a:picLocks noGrp="1" noChangeAspect="1" noChangeArrowheads="1"/>
          </p:cNvPicPr>
          <p:nvPr>
            <p:ph type="body" idx="1"/>
          </p:nvPr>
        </p:nvPicPr>
        <p:blipFill>
          <a:blip r:embed="rId2" cstate="email">
            <a:extLst>
              <a:ext uri="{28A0092B-C50C-407E-A947-70E740481C1C}">
                <a14:useLocalDpi xmlns:a14="http://schemas.microsoft.com/office/drawing/2010/main" val="0"/>
              </a:ext>
            </a:extLst>
          </a:blip>
          <a:srcRect/>
          <a:stretch>
            <a:fillRect/>
          </a:stretch>
        </p:blipFill>
        <p:spPr>
          <a:xfrm>
            <a:off x="430953" y="1196752"/>
            <a:ext cx="3168476" cy="2269851"/>
          </a:xfrm>
          <a:noFill/>
        </p:spPr>
      </p:pic>
      <p:pic>
        <p:nvPicPr>
          <p:cNvPr id="3077" name="Picture 5" descr="7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6143" y="3573016"/>
            <a:ext cx="314797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3707904" y="1484784"/>
            <a:ext cx="5039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800" b="1" dirty="0"/>
              <a:t>Похожий на человека, напоминающий человека.</a:t>
            </a:r>
          </a:p>
        </p:txBody>
      </p:sp>
      <p:sp>
        <p:nvSpPr>
          <p:cNvPr id="2" name="Прямоугольник 1"/>
          <p:cNvSpPr/>
          <p:nvPr/>
        </p:nvSpPr>
        <p:spPr>
          <a:xfrm>
            <a:off x="3707904" y="2665075"/>
            <a:ext cx="5039668" cy="1815882"/>
          </a:xfrm>
          <a:prstGeom prst="rect">
            <a:avLst/>
          </a:prstGeom>
        </p:spPr>
        <p:txBody>
          <a:bodyPr wrap="square">
            <a:spAutoFit/>
          </a:bodyPr>
          <a:lstStyle/>
          <a:p>
            <a:r>
              <a:rPr lang="ru-RU" sz="2800" b="1" dirty="0"/>
              <a:t>Человекообразные обезьяны впервые появились в Старом Свете </a:t>
            </a:r>
            <a:r>
              <a:rPr lang="ru-RU" sz="2800" b="1" dirty="0" smtClean="0"/>
              <a:t> </a:t>
            </a:r>
            <a:r>
              <a:rPr lang="ru-RU" sz="2800" b="1" dirty="0"/>
              <a:t>— около 30 млн. лет назад. </a:t>
            </a:r>
          </a:p>
        </p:txBody>
      </p:sp>
    </p:spTree>
    <p:extLst>
      <p:ext uri="{BB962C8B-B14F-4D97-AF65-F5344CB8AC3E}">
        <p14:creationId xmlns:p14="http://schemas.microsoft.com/office/powerpoint/2010/main" val="4267545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heel(4)">
                                      <p:cBhvr>
                                        <p:cTn id="7"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7864" y="332656"/>
            <a:ext cx="5338936" cy="5793507"/>
          </a:xfrm>
        </p:spPr>
        <p:txBody>
          <a:bodyPr>
            <a:normAutofit fontScale="85000" lnSpcReduction="10000"/>
          </a:bodyPr>
          <a:lstStyle/>
          <a:p>
            <a:pPr marL="0" indent="0">
              <a:buNone/>
            </a:pPr>
            <a:r>
              <a:rPr lang="ru-RU" b="1" dirty="0"/>
              <a:t>Во внешнем облике человека и человекообразных обезьян много общего: крупные размеры тела, длинные по отношению к туловищу конечности, длинная шея, широкие плечи, отсутствие хвоста и седалищных мозолей, выступающий из плоскости лица нос, сходная форма ушной раковины. Тело </a:t>
            </a:r>
            <a:r>
              <a:rPr lang="ru-RU" b="1" dirty="0" smtClean="0"/>
              <a:t>их покрыто </a:t>
            </a:r>
            <a:r>
              <a:rPr lang="ru-RU" b="1" dirty="0"/>
              <a:t>редкой шерстью без подшерстка, через которую просвечивает кожа. Очень похожа на человеческую их мимика. </a:t>
            </a:r>
          </a:p>
        </p:txBody>
      </p:sp>
      <p:pic>
        <p:nvPicPr>
          <p:cNvPr id="15364" name="Picture 4" descr="https://encrypted-tbn2.gstatic.com/images?q=tbn:ANd9GcT5DfQG_6YpB8qOh6U5qcZ5-SS4lji8ZvgMB2hY3APAWj8avdJ5Qw"/>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3527" y="476672"/>
            <a:ext cx="268073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encrypted-tbn2.gstatic.com/images?q=tbn:ANd9GcTWmbkxZk559pUJFVt4ZbZjgZFbVHkQVip4152co0IYwKDlDnC6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780928"/>
            <a:ext cx="213810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6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662463498"/>
              </p:ext>
            </p:extLst>
          </p:nvPr>
        </p:nvGraphicFramePr>
        <p:xfrm>
          <a:off x="827584" y="1844824"/>
          <a:ext cx="7920879" cy="4176465"/>
        </p:xfrm>
        <a:graphic>
          <a:graphicData uri="http://schemas.openxmlformats.org/drawingml/2006/table">
            <a:tbl>
              <a:tblPr firstRow="1" firstCol="1" lastRow="1" lastCol="1" bandRow="1" bandCol="1"/>
              <a:tblGrid>
                <a:gridCol w="3960026"/>
                <a:gridCol w="3960853"/>
              </a:tblGrid>
              <a:tr h="603012">
                <a:tc>
                  <a:txBody>
                    <a:bodyPr/>
                    <a:lstStyle/>
                    <a:p>
                      <a:pPr algn="ctr">
                        <a:spcAft>
                          <a:spcPts val="0"/>
                        </a:spcAft>
                      </a:pPr>
                      <a:r>
                        <a:rPr lang="ru-RU" sz="2800" b="1" i="1">
                          <a:effectLst/>
                          <a:latin typeface="Times New Roman"/>
                          <a:ea typeface="Times New Roman"/>
                        </a:rPr>
                        <a:t>Со всеми животными</a:t>
                      </a:r>
                      <a:endParaRPr lang="ru-RU"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800" b="1" i="1">
                          <a:effectLst/>
                          <a:latin typeface="Times New Roman"/>
                          <a:ea typeface="Times New Roman"/>
                        </a:rPr>
                        <a:t>Только с обезьяной</a:t>
                      </a:r>
                      <a:endParaRPr lang="ru-RU"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1479">
                <a:tc>
                  <a:txBody>
                    <a:bodyPr/>
                    <a:lstStyle/>
                    <a:p>
                      <a:pPr>
                        <a:spcAft>
                          <a:spcPts val="0"/>
                        </a:spcAft>
                      </a:pPr>
                      <a:r>
                        <a:rPr lang="ru-RU" sz="2800">
                          <a:effectLst/>
                          <a:latin typeface="Times New Roman"/>
                          <a:ea typeface="Times New Roman"/>
                        </a:rPr>
                        <a:t>Питается готовыми органическими веществами.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800">
                          <a:effectLst/>
                          <a:latin typeface="Times New Roman"/>
                          <a:ea typeface="Times New Roman"/>
                        </a:rPr>
                        <a:t>Имеет широкие плечи.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0987">
                <a:tc>
                  <a:txBody>
                    <a:bodyPr/>
                    <a:lstStyle/>
                    <a:p>
                      <a:pPr>
                        <a:spcAft>
                          <a:spcPts val="0"/>
                        </a:spcAft>
                      </a:pPr>
                      <a:r>
                        <a:rPr lang="ru-RU" sz="2800">
                          <a:effectLst/>
                          <a:latin typeface="Times New Roman"/>
                          <a:ea typeface="Times New Roman"/>
                        </a:rPr>
                        <a:t>Подвижный.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800">
                          <a:effectLst/>
                          <a:latin typeface="Times New Roman"/>
                          <a:ea typeface="Times New Roman"/>
                        </a:rPr>
                        <a:t>Имеет подвижные ловкие конечности.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0987">
                <a:tc>
                  <a:txBody>
                    <a:bodyPr/>
                    <a:lstStyle/>
                    <a:p>
                      <a:pPr>
                        <a:spcAft>
                          <a:spcPts val="0"/>
                        </a:spcAft>
                      </a:pPr>
                      <a:r>
                        <a:rPr lang="ru-RU" sz="28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800" dirty="0">
                          <a:effectLst/>
                          <a:latin typeface="Times New Roman"/>
                          <a:ea typeface="Times New Roman"/>
                        </a:rPr>
                        <a:t>Имеет хорошо развитый мозг.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755576" y="332656"/>
            <a:ext cx="7272808" cy="830997"/>
          </a:xfrm>
          <a:prstGeom prst="rect">
            <a:avLst/>
          </a:prstGeom>
        </p:spPr>
        <p:txBody>
          <a:bodyPr wrap="square">
            <a:spAutoFit/>
          </a:bodyPr>
          <a:lstStyle/>
          <a:p>
            <a:r>
              <a:rPr lang="ru-RU" sz="2400" b="1" dirty="0" smtClean="0">
                <a:solidFill>
                  <a:srgbClr val="FF0000"/>
                </a:solidFill>
              </a:rPr>
              <a:t>Назовите </a:t>
            </a:r>
            <a:r>
              <a:rPr lang="ru-RU" sz="2400" b="1" dirty="0">
                <a:solidFill>
                  <a:srgbClr val="FF0000"/>
                </a:solidFill>
              </a:rPr>
              <a:t>особенности, которые роднят человека со всеми животными, а затем – только с обезьянами </a:t>
            </a:r>
          </a:p>
        </p:txBody>
      </p:sp>
    </p:spTree>
    <p:extLst>
      <p:ext uri="{BB962C8B-B14F-4D97-AF65-F5344CB8AC3E}">
        <p14:creationId xmlns:p14="http://schemas.microsoft.com/office/powerpoint/2010/main" val="1135277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b="1" dirty="0" smtClean="0">
                <a:solidFill>
                  <a:srgbClr val="FF0000"/>
                </a:solidFill>
              </a:rPr>
              <a:t>Что мы унаследовали от своих предков</a:t>
            </a:r>
            <a:endParaRPr lang="ru-RU" b="1" dirty="0">
              <a:solidFill>
                <a:srgbClr val="FF0000"/>
              </a:solidFill>
            </a:endParaRPr>
          </a:p>
        </p:txBody>
      </p:sp>
      <p:sp>
        <p:nvSpPr>
          <p:cNvPr id="8" name="Объект 7"/>
          <p:cNvSpPr>
            <a:spLocks noGrp="1"/>
          </p:cNvSpPr>
          <p:nvPr>
            <p:ph sz="half" idx="1"/>
          </p:nvPr>
        </p:nvSpPr>
        <p:spPr/>
        <p:txBody>
          <a:bodyPr/>
          <a:lstStyle/>
          <a:p>
            <a:pPr marL="0" indent="0" algn="ctr">
              <a:buNone/>
            </a:pPr>
            <a:r>
              <a:rPr lang="ru-RU" b="1" dirty="0" smtClean="0">
                <a:solidFill>
                  <a:srgbClr val="7030A0"/>
                </a:solidFill>
              </a:rPr>
              <a:t>Сходства </a:t>
            </a:r>
            <a:endParaRPr lang="ru-RU" b="1" dirty="0">
              <a:solidFill>
                <a:srgbClr val="7030A0"/>
              </a:solidFill>
            </a:endParaRPr>
          </a:p>
        </p:txBody>
      </p:sp>
      <p:sp>
        <p:nvSpPr>
          <p:cNvPr id="9" name="Объект 8"/>
          <p:cNvSpPr>
            <a:spLocks noGrp="1"/>
          </p:cNvSpPr>
          <p:nvPr>
            <p:ph sz="half" idx="2"/>
          </p:nvPr>
        </p:nvSpPr>
        <p:spPr/>
        <p:txBody>
          <a:bodyPr/>
          <a:lstStyle/>
          <a:p>
            <a:pPr marL="0" indent="0" algn="ctr">
              <a:buNone/>
            </a:pPr>
            <a:r>
              <a:rPr lang="ru-RU" b="1" dirty="0" smtClean="0">
                <a:solidFill>
                  <a:srgbClr val="00B050"/>
                </a:solidFill>
              </a:rPr>
              <a:t>Различия</a:t>
            </a:r>
          </a:p>
          <a:p>
            <a:r>
              <a:rPr lang="ru-RU" b="1" dirty="0" smtClean="0">
                <a:solidFill>
                  <a:srgbClr val="00B050"/>
                </a:solidFill>
              </a:rPr>
              <a:t> </a:t>
            </a:r>
            <a:r>
              <a:rPr lang="ru-RU" b="1" dirty="0"/>
              <a:t>Способ передвижения</a:t>
            </a:r>
          </a:p>
          <a:p>
            <a:r>
              <a:rPr lang="ru-RU" b="1" dirty="0"/>
              <a:t>Разум</a:t>
            </a:r>
          </a:p>
          <a:p>
            <a:r>
              <a:rPr lang="ru-RU" b="1" dirty="0"/>
              <a:t>Предвидеть события</a:t>
            </a:r>
          </a:p>
          <a:p>
            <a:r>
              <a:rPr lang="ru-RU" b="1" dirty="0"/>
              <a:t>Продумывать действия</a:t>
            </a:r>
          </a:p>
          <a:p>
            <a:r>
              <a:rPr lang="ru-RU" b="1" dirty="0"/>
              <a:t>Планировать</a:t>
            </a:r>
          </a:p>
          <a:p>
            <a:r>
              <a:rPr lang="ru-RU" b="1" dirty="0"/>
              <a:t>Речь</a:t>
            </a:r>
          </a:p>
          <a:p>
            <a:pPr marL="0" indent="0">
              <a:buNone/>
            </a:pPr>
            <a:endParaRPr lang="ru-RU" b="1" dirty="0">
              <a:solidFill>
                <a:srgbClr val="00B050"/>
              </a:solidFill>
            </a:endParaRPr>
          </a:p>
        </p:txBody>
      </p:sp>
      <p:sp>
        <p:nvSpPr>
          <p:cNvPr id="10" name="Text Box 5"/>
          <p:cNvSpPr txBox="1">
            <a:spLocks noChangeArrowheads="1"/>
          </p:cNvSpPr>
          <p:nvPr/>
        </p:nvSpPr>
        <p:spPr bwMode="auto">
          <a:xfrm>
            <a:off x="323528" y="2309308"/>
            <a:ext cx="38164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itchFamily="34" charset="0"/>
              <a:buChar char="•"/>
            </a:pPr>
            <a:r>
              <a:rPr lang="ru-RU" sz="2800" b="1" dirty="0"/>
              <a:t>Общие предки, </a:t>
            </a:r>
            <a:r>
              <a:rPr lang="ru-RU" sz="2800" b="1" dirty="0" smtClean="0"/>
              <a:t>ведущие </a:t>
            </a:r>
            <a:r>
              <a:rPr lang="ru-RU" sz="2800" b="1" dirty="0"/>
              <a:t>древесный образ </a:t>
            </a:r>
            <a:r>
              <a:rPr lang="ru-RU" sz="2800" b="1" dirty="0" smtClean="0"/>
              <a:t>жизни</a:t>
            </a:r>
          </a:p>
          <a:p>
            <a:pPr marL="457200" indent="-457200">
              <a:buFont typeface="Arial" pitchFamily="34" charset="0"/>
              <a:buChar char="•"/>
            </a:pPr>
            <a:r>
              <a:rPr lang="ru-RU" sz="2800" b="1" dirty="0" smtClean="0"/>
              <a:t> Хорошо развита рука, зрение</a:t>
            </a:r>
          </a:p>
          <a:p>
            <a:pPr marL="457200" indent="-457200">
              <a:buFont typeface="Arial" pitchFamily="34" charset="0"/>
              <a:buChar char="•"/>
            </a:pPr>
            <a:r>
              <a:rPr lang="ru-RU" sz="2800" b="1" dirty="0" smtClean="0"/>
              <a:t>Сложный мозг</a:t>
            </a:r>
          </a:p>
          <a:p>
            <a:pPr marL="457200" indent="-457200">
              <a:buFont typeface="Arial" pitchFamily="34" charset="0"/>
              <a:buChar char="•"/>
            </a:pPr>
            <a:r>
              <a:rPr lang="ru-RU" sz="2800" b="1" dirty="0" smtClean="0"/>
              <a:t>Длительный период детства</a:t>
            </a:r>
            <a:endParaRPr lang="ru-RU" sz="2800" b="1" dirty="0"/>
          </a:p>
        </p:txBody>
      </p:sp>
      <p:pic>
        <p:nvPicPr>
          <p:cNvPr id="11" name="Picture 4" descr="000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7668344" y="4155232"/>
            <a:ext cx="1152128" cy="2476213"/>
          </a:xfrm>
          <a:prstGeom prst="rect">
            <a:avLst/>
          </a:prstGeom>
          <a:noFill/>
        </p:spPr>
      </p:pic>
    </p:spTree>
    <p:extLst>
      <p:ext uri="{BB962C8B-B14F-4D97-AF65-F5344CB8AC3E}">
        <p14:creationId xmlns:p14="http://schemas.microsoft.com/office/powerpoint/2010/main" val="8955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63" presetClass="path" presetSubtype="0" accel="50000" decel="50000" fill="hold" nodeType="withEffect">
                                  <p:stCondLst>
                                    <p:cond delay="0"/>
                                  </p:stCondLst>
                                  <p:childTnLst>
                                    <p:animMotion origin="layout" path="M -2.5E-6 -4.44444E-6 L 0.16007 0.00047 " pathEditMode="relative" rAng="0" ptsTypes="AA">
                                      <p:cBhvr>
                                        <p:cTn id="10" dur="3000" fill="hold"/>
                                        <p:tgtEl>
                                          <p:spTgt spid="11"/>
                                        </p:tgtEl>
                                        <p:attrNameLst>
                                          <p:attrName>ppt_x</p:attrName>
                                          <p:attrName>ppt_y</p:attrName>
                                        </p:attrNameLst>
                                      </p:cBhvr>
                                      <p:rCtr x="800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1385</Words>
  <Application>Microsoft Office PowerPoint</Application>
  <PresentationFormat>Экран (4:3)</PresentationFormat>
  <Paragraphs>149</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Наши пред­ки - древес­ные жители</vt:lpstr>
      <vt:lpstr>Презентация PowerPoint</vt:lpstr>
      <vt:lpstr>Презентация PowerPoint</vt:lpstr>
      <vt:lpstr>Презентация PowerPoint</vt:lpstr>
      <vt:lpstr>Презентация PowerPoint</vt:lpstr>
      <vt:lpstr>Человекообразный</vt:lpstr>
      <vt:lpstr>Презентация PowerPoint</vt:lpstr>
      <vt:lpstr>Презентация PowerPoint</vt:lpstr>
      <vt:lpstr>Что мы унаследовали от своих предков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vt:lpstr>
      <vt:lpstr>Презентация PowerPoint</vt:lpstr>
      <vt:lpstr>Интеллект обезьяны</vt:lpstr>
      <vt:lpstr>Язык обезьян</vt:lpstr>
      <vt:lpstr>Презентация PowerPoint</vt:lpstr>
      <vt:lpstr>Презентация PowerPoint</vt:lpstr>
      <vt:lpstr>Презентация PowerPoint</vt:lpstr>
      <vt:lpstr>Презентация PowerPoint</vt:lpstr>
      <vt:lpstr>Вывод:</vt:lpstr>
      <vt:lpstr>Презентация PowerPoint</vt:lpstr>
      <vt:lpstr>Презентация PowerPoint</vt:lpstr>
      <vt:lpstr>Презентация PowerPoint</vt:lpstr>
      <vt:lpstr>Итог урока:</vt:lpstr>
      <vt:lpstr>Презентация PowerPoint</vt:lpstr>
      <vt:lpstr>Использованные материалы:</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Наши пред­ки - древес­ные жители</dc:title>
  <dc:creator>Ольга</dc:creator>
  <cp:lastModifiedBy>Ольга</cp:lastModifiedBy>
  <cp:revision>20</cp:revision>
  <dcterms:created xsi:type="dcterms:W3CDTF">2012-12-04T15:08:56Z</dcterms:created>
  <dcterms:modified xsi:type="dcterms:W3CDTF">2013-01-04T07:31:43Z</dcterms:modified>
</cp:coreProperties>
</file>