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3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5" r:id="rId16"/>
    <p:sldId id="276" r:id="rId17"/>
    <p:sldId id="277" r:id="rId18"/>
    <p:sldId id="278" r:id="rId19"/>
    <p:sldId id="279" r:id="rId20"/>
    <p:sldId id="280" r:id="rId21"/>
    <p:sldId id="28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EC918-3E5D-48A9-BFD2-4421A254C88B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25A56E-14B3-4ABF-AC21-C9F058E2E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73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Рисунки Савченко Е.М.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Математика 6 класс. Виленкин Н.Я. № 834. Рисунки Савченко Е.М.</a:t>
            </a:r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Рисунки Савченко Е.М.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Рисунки Савченко Е.М.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Математика 5 класс. Виленкин Н.Я.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Кит- кашалот, кит - горбач,  кит – косатка, акула. </a:t>
            </a:r>
          </a:p>
          <a:p>
            <a:endParaRPr lang="ru-RU"/>
          </a:p>
          <a:p>
            <a:r>
              <a:rPr lang="ru-RU"/>
              <a:t>Самый большой из китов — синий кит, или блювал. Он бывает длиной за 30 метров, а весом до 200 тонн. (№139 - дома)</a:t>
            </a:r>
          </a:p>
          <a:p>
            <a:r>
              <a:rPr lang="ru-RU"/>
              <a:t>Кашалот — зубатый кит. Правда, зубы у него растут только на нижней челюсти. Питается он чаще всего кальмарами. За ними кашалот ныряет на большую глубину. </a:t>
            </a:r>
          </a:p>
          <a:p>
            <a:r>
              <a:rPr lang="ru-RU"/>
              <a:t>Очень странный кит-горбач. За длинные плавники его еще называют длинноруким китом.</a:t>
            </a:r>
          </a:p>
          <a:p>
            <a:r>
              <a:rPr lang="ru-RU"/>
              <a:t>Косатка. Ее называли китом-убийцей. Стаей, как волки, бродят косатки по океану. Горе тюленям или дельфинам, которые попадутся на пути стаи! Даже у раненого китобоями блювала выгрызут на глазах у людей косатки мягкий огромный язык. И как удивились ученые, когда впервые поймали косатку и посадили в океанариум: она быстро привыкла к человеку, стала брать из рук пищу и даже позволяла чистить себе зубы.</a:t>
            </a:r>
          </a:p>
          <a:p>
            <a:r>
              <a:rPr lang="ru-RU"/>
              <a:t>Ну, а самый маленький кит — известно, дельфин.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Рисунки Савченко Е.М.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Рисунки Савченко Е.М.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Рисунки Савченко Е.М.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Математика 6 класс. Виленкин Н.Я. № 890.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Математика 6 класс. Виленкин Н.Я. № 1776.  . Рисунки Савченко Е.М.</a:t>
            </a:r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Математика 6 класс. Виленкин Н.Я. Рисунки Савченко Е.М.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Рисунки Савченко Е.М.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Математика 6 класс. Виленкин Н.Я. № 833. Рисунки Савченко Е.М.</a:t>
            </a:r>
          </a:p>
          <a:p>
            <a:r>
              <a:rPr lang="ru-RU"/>
              <a:t>      </a:t>
            </a:r>
          </a:p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89776" cy="14700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56" y="2112941"/>
            <a:ext cx="5429288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C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FFFF">
              <a:alpha val="65098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3390-EB43-45EE-8F57-BE4AD01613E8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kern="10" dirty="0" smtClean="0">
                <a:ln w="254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66FF"/>
                    </a:gs>
                    <a:gs pos="50000">
                      <a:srgbClr val="B400B4"/>
                    </a:gs>
                    <a:gs pos="100000">
                      <a:srgbClr val="FF66FF"/>
                    </a:gs>
                  </a:gsLst>
                  <a:lin ang="189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Шкалы и</a:t>
            </a:r>
            <a:br>
              <a:rPr lang="ru-RU" sz="6000" b="1" kern="10" dirty="0" smtClean="0">
                <a:ln w="254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66FF"/>
                    </a:gs>
                    <a:gs pos="50000">
                      <a:srgbClr val="B400B4"/>
                    </a:gs>
                    <a:gs pos="100000">
                      <a:srgbClr val="FF66FF"/>
                    </a:gs>
                  </a:gsLst>
                  <a:lin ang="189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</a:br>
            <a:r>
              <a:rPr lang="ru-RU" sz="6000" b="1" kern="10" dirty="0" smtClean="0">
                <a:ln w="254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66FF"/>
                    </a:gs>
                    <a:gs pos="50000">
                      <a:srgbClr val="B400B4"/>
                    </a:gs>
                    <a:gs pos="100000">
                      <a:srgbClr val="FF66FF"/>
                    </a:gs>
                  </a:gsLst>
                  <a:lin ang="189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координаты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90" name="Freeform 14"/>
          <p:cNvSpPr>
            <a:spLocks/>
          </p:cNvSpPr>
          <p:nvPr/>
        </p:nvSpPr>
        <p:spPr bwMode="auto">
          <a:xfrm>
            <a:off x="539750" y="2106613"/>
            <a:ext cx="4037013" cy="2411412"/>
          </a:xfrm>
          <a:custGeom>
            <a:avLst/>
            <a:gdLst/>
            <a:ahLst/>
            <a:cxnLst>
              <a:cxn ang="0">
                <a:pos x="1046" y="1196"/>
              </a:cxn>
              <a:cxn ang="0">
                <a:pos x="275" y="1196"/>
              </a:cxn>
              <a:cxn ang="0">
                <a:pos x="57" y="1057"/>
              </a:cxn>
              <a:cxn ang="0">
                <a:pos x="33" y="769"/>
              </a:cxn>
              <a:cxn ang="0">
                <a:pos x="257" y="417"/>
              </a:cxn>
              <a:cxn ang="0">
                <a:pos x="513" y="185"/>
              </a:cxn>
              <a:cxn ang="0">
                <a:pos x="761" y="57"/>
              </a:cxn>
              <a:cxn ang="0">
                <a:pos x="1041" y="1"/>
              </a:cxn>
              <a:cxn ang="0">
                <a:pos x="1345" y="65"/>
              </a:cxn>
              <a:cxn ang="0">
                <a:pos x="1681" y="289"/>
              </a:cxn>
              <a:cxn ang="0">
                <a:pos x="2041" y="753"/>
              </a:cxn>
              <a:cxn ang="0">
                <a:pos x="2009" y="1097"/>
              </a:cxn>
              <a:cxn ang="0">
                <a:pos x="1793" y="1185"/>
              </a:cxn>
              <a:cxn ang="0">
                <a:pos x="1046" y="1196"/>
              </a:cxn>
            </a:cxnLst>
            <a:rect l="0" t="0" r="r" b="b"/>
            <a:pathLst>
              <a:path w="2096" h="1219">
                <a:moveTo>
                  <a:pt x="1046" y="1196"/>
                </a:moveTo>
                <a:cubicBezTo>
                  <a:pt x="808" y="1192"/>
                  <a:pt x="440" y="1219"/>
                  <a:pt x="275" y="1196"/>
                </a:cubicBezTo>
                <a:cubicBezTo>
                  <a:pt x="110" y="1173"/>
                  <a:pt x="97" y="1128"/>
                  <a:pt x="57" y="1057"/>
                </a:cubicBezTo>
                <a:cubicBezTo>
                  <a:pt x="17" y="986"/>
                  <a:pt x="0" y="876"/>
                  <a:pt x="33" y="769"/>
                </a:cubicBezTo>
                <a:cubicBezTo>
                  <a:pt x="66" y="662"/>
                  <a:pt x="177" y="514"/>
                  <a:pt x="257" y="417"/>
                </a:cubicBezTo>
                <a:cubicBezTo>
                  <a:pt x="337" y="320"/>
                  <a:pt x="429" y="245"/>
                  <a:pt x="513" y="185"/>
                </a:cubicBezTo>
                <a:cubicBezTo>
                  <a:pt x="597" y="125"/>
                  <a:pt x="673" y="88"/>
                  <a:pt x="761" y="57"/>
                </a:cubicBezTo>
                <a:cubicBezTo>
                  <a:pt x="849" y="26"/>
                  <a:pt x="944" y="0"/>
                  <a:pt x="1041" y="1"/>
                </a:cubicBezTo>
                <a:cubicBezTo>
                  <a:pt x="1138" y="2"/>
                  <a:pt x="1238" y="17"/>
                  <a:pt x="1345" y="65"/>
                </a:cubicBezTo>
                <a:cubicBezTo>
                  <a:pt x="1452" y="113"/>
                  <a:pt x="1565" y="174"/>
                  <a:pt x="1681" y="289"/>
                </a:cubicBezTo>
                <a:cubicBezTo>
                  <a:pt x="1797" y="404"/>
                  <a:pt x="1986" y="618"/>
                  <a:pt x="2041" y="753"/>
                </a:cubicBezTo>
                <a:cubicBezTo>
                  <a:pt x="2096" y="888"/>
                  <a:pt x="2050" y="1025"/>
                  <a:pt x="2009" y="1097"/>
                </a:cubicBezTo>
                <a:cubicBezTo>
                  <a:pt x="1968" y="1169"/>
                  <a:pt x="1953" y="1169"/>
                  <a:pt x="1793" y="1185"/>
                </a:cubicBezTo>
                <a:cubicBezTo>
                  <a:pt x="1633" y="1201"/>
                  <a:pt x="1202" y="1194"/>
                  <a:pt x="1046" y="1196"/>
                </a:cubicBez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791" name="Freeform 15"/>
          <p:cNvSpPr>
            <a:spLocks/>
          </p:cNvSpPr>
          <p:nvPr/>
        </p:nvSpPr>
        <p:spPr bwMode="auto">
          <a:xfrm>
            <a:off x="790575" y="2322513"/>
            <a:ext cx="3513138" cy="1920875"/>
          </a:xfrm>
          <a:custGeom>
            <a:avLst/>
            <a:gdLst/>
            <a:ahLst/>
            <a:cxnLst>
              <a:cxn ang="0">
                <a:pos x="1046" y="1196"/>
              </a:cxn>
              <a:cxn ang="0">
                <a:pos x="275" y="1196"/>
              </a:cxn>
              <a:cxn ang="0">
                <a:pos x="57" y="1057"/>
              </a:cxn>
              <a:cxn ang="0">
                <a:pos x="33" y="769"/>
              </a:cxn>
              <a:cxn ang="0">
                <a:pos x="257" y="417"/>
              </a:cxn>
              <a:cxn ang="0">
                <a:pos x="513" y="185"/>
              </a:cxn>
              <a:cxn ang="0">
                <a:pos x="761" y="57"/>
              </a:cxn>
              <a:cxn ang="0">
                <a:pos x="1041" y="1"/>
              </a:cxn>
              <a:cxn ang="0">
                <a:pos x="1345" y="65"/>
              </a:cxn>
              <a:cxn ang="0">
                <a:pos x="1681" y="289"/>
              </a:cxn>
              <a:cxn ang="0">
                <a:pos x="2041" y="753"/>
              </a:cxn>
              <a:cxn ang="0">
                <a:pos x="2009" y="1097"/>
              </a:cxn>
              <a:cxn ang="0">
                <a:pos x="1793" y="1185"/>
              </a:cxn>
              <a:cxn ang="0">
                <a:pos x="1046" y="1196"/>
              </a:cxn>
            </a:cxnLst>
            <a:rect l="0" t="0" r="r" b="b"/>
            <a:pathLst>
              <a:path w="2096" h="1219">
                <a:moveTo>
                  <a:pt x="1046" y="1196"/>
                </a:moveTo>
                <a:cubicBezTo>
                  <a:pt x="808" y="1192"/>
                  <a:pt x="440" y="1219"/>
                  <a:pt x="275" y="1196"/>
                </a:cubicBezTo>
                <a:cubicBezTo>
                  <a:pt x="110" y="1173"/>
                  <a:pt x="97" y="1128"/>
                  <a:pt x="57" y="1057"/>
                </a:cubicBezTo>
                <a:cubicBezTo>
                  <a:pt x="17" y="986"/>
                  <a:pt x="0" y="876"/>
                  <a:pt x="33" y="769"/>
                </a:cubicBezTo>
                <a:cubicBezTo>
                  <a:pt x="66" y="662"/>
                  <a:pt x="177" y="514"/>
                  <a:pt x="257" y="417"/>
                </a:cubicBezTo>
                <a:cubicBezTo>
                  <a:pt x="337" y="320"/>
                  <a:pt x="429" y="245"/>
                  <a:pt x="513" y="185"/>
                </a:cubicBezTo>
                <a:cubicBezTo>
                  <a:pt x="597" y="125"/>
                  <a:pt x="673" y="88"/>
                  <a:pt x="761" y="57"/>
                </a:cubicBezTo>
                <a:cubicBezTo>
                  <a:pt x="849" y="26"/>
                  <a:pt x="944" y="0"/>
                  <a:pt x="1041" y="1"/>
                </a:cubicBezTo>
                <a:cubicBezTo>
                  <a:pt x="1138" y="2"/>
                  <a:pt x="1238" y="17"/>
                  <a:pt x="1345" y="65"/>
                </a:cubicBezTo>
                <a:cubicBezTo>
                  <a:pt x="1452" y="113"/>
                  <a:pt x="1565" y="174"/>
                  <a:pt x="1681" y="289"/>
                </a:cubicBezTo>
                <a:cubicBezTo>
                  <a:pt x="1797" y="404"/>
                  <a:pt x="1986" y="618"/>
                  <a:pt x="2041" y="753"/>
                </a:cubicBezTo>
                <a:cubicBezTo>
                  <a:pt x="2096" y="888"/>
                  <a:pt x="2050" y="1025"/>
                  <a:pt x="2009" y="1097"/>
                </a:cubicBezTo>
                <a:cubicBezTo>
                  <a:pt x="1968" y="1169"/>
                  <a:pt x="1953" y="1169"/>
                  <a:pt x="1793" y="1185"/>
                </a:cubicBezTo>
                <a:cubicBezTo>
                  <a:pt x="1633" y="1201"/>
                  <a:pt x="1202" y="1194"/>
                  <a:pt x="1046" y="1196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" y="36513"/>
            <a:ext cx="9004300" cy="6705600"/>
            <a:chOff x="168" y="176"/>
            <a:chExt cx="5408" cy="3928"/>
          </a:xfrm>
        </p:grpSpPr>
        <p:sp>
          <p:nvSpPr>
            <p:cNvPr id="75781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5782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5783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5784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5785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5786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5787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5788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5797" name="Freeform 21"/>
          <p:cNvSpPr>
            <a:spLocks/>
          </p:cNvSpPr>
          <p:nvPr/>
        </p:nvSpPr>
        <p:spPr bwMode="auto">
          <a:xfrm>
            <a:off x="942975" y="3930650"/>
            <a:ext cx="228600" cy="650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41"/>
              </a:cxn>
            </a:cxnLst>
            <a:rect l="0" t="0" r="r" b="b"/>
            <a:pathLst>
              <a:path w="144" h="41">
                <a:moveTo>
                  <a:pt x="0" y="0"/>
                </a:moveTo>
                <a:lnTo>
                  <a:pt x="144" y="41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800" name="Oval 24"/>
          <p:cNvSpPr>
            <a:spLocks noChangeArrowheads="1"/>
          </p:cNvSpPr>
          <p:nvPr/>
        </p:nvSpPr>
        <p:spPr bwMode="auto">
          <a:xfrm>
            <a:off x="2466975" y="2474913"/>
            <a:ext cx="87313" cy="90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5803" name="Oval 27"/>
          <p:cNvSpPr>
            <a:spLocks noChangeArrowheads="1"/>
          </p:cNvSpPr>
          <p:nvPr/>
        </p:nvSpPr>
        <p:spPr bwMode="auto">
          <a:xfrm>
            <a:off x="1033463" y="3602038"/>
            <a:ext cx="87312" cy="90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5805" name="Freeform 29"/>
          <p:cNvSpPr>
            <a:spLocks/>
          </p:cNvSpPr>
          <p:nvPr/>
        </p:nvSpPr>
        <p:spPr bwMode="auto">
          <a:xfrm>
            <a:off x="2084388" y="2466975"/>
            <a:ext cx="120650" cy="222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3" y="110"/>
              </a:cxn>
            </a:cxnLst>
            <a:rect l="0" t="0" r="r" b="b"/>
            <a:pathLst>
              <a:path w="63" h="110">
                <a:moveTo>
                  <a:pt x="0" y="0"/>
                </a:moveTo>
                <a:lnTo>
                  <a:pt x="63" y="11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806" name="Freeform 30"/>
          <p:cNvSpPr>
            <a:spLocks/>
          </p:cNvSpPr>
          <p:nvPr/>
        </p:nvSpPr>
        <p:spPr bwMode="auto">
          <a:xfrm>
            <a:off x="2820988" y="2466975"/>
            <a:ext cx="101600" cy="222250"/>
          </a:xfrm>
          <a:custGeom>
            <a:avLst/>
            <a:gdLst/>
            <a:ahLst/>
            <a:cxnLst>
              <a:cxn ang="0">
                <a:pos x="53" y="0"/>
              </a:cxn>
              <a:cxn ang="0">
                <a:pos x="0" y="110"/>
              </a:cxn>
            </a:cxnLst>
            <a:rect l="0" t="0" r="r" b="b"/>
            <a:pathLst>
              <a:path w="53" h="110">
                <a:moveTo>
                  <a:pt x="53" y="0"/>
                </a:moveTo>
                <a:lnTo>
                  <a:pt x="0" y="11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807" name="Oval 31"/>
          <p:cNvSpPr>
            <a:spLocks noChangeArrowheads="1"/>
          </p:cNvSpPr>
          <p:nvPr/>
        </p:nvSpPr>
        <p:spPr bwMode="auto">
          <a:xfrm>
            <a:off x="3136900" y="2636838"/>
            <a:ext cx="85725" cy="90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5808" name="Oval 32"/>
          <p:cNvSpPr>
            <a:spLocks noChangeArrowheads="1"/>
          </p:cNvSpPr>
          <p:nvPr/>
        </p:nvSpPr>
        <p:spPr bwMode="auto">
          <a:xfrm>
            <a:off x="1768475" y="2689225"/>
            <a:ext cx="87313" cy="90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5809" name="Freeform 33"/>
          <p:cNvSpPr>
            <a:spLocks/>
          </p:cNvSpPr>
          <p:nvPr/>
        </p:nvSpPr>
        <p:spPr bwMode="auto">
          <a:xfrm>
            <a:off x="3352800" y="2781300"/>
            <a:ext cx="179388" cy="193675"/>
          </a:xfrm>
          <a:custGeom>
            <a:avLst/>
            <a:gdLst/>
            <a:ahLst/>
            <a:cxnLst>
              <a:cxn ang="0">
                <a:pos x="93" y="0"/>
              </a:cxn>
              <a:cxn ang="0">
                <a:pos x="0" y="96"/>
              </a:cxn>
            </a:cxnLst>
            <a:rect l="0" t="0" r="r" b="b"/>
            <a:pathLst>
              <a:path w="93" h="96">
                <a:moveTo>
                  <a:pt x="93" y="0"/>
                </a:moveTo>
                <a:lnTo>
                  <a:pt x="0" y="96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810" name="Freeform 34"/>
          <p:cNvSpPr>
            <a:spLocks/>
          </p:cNvSpPr>
          <p:nvPr/>
        </p:nvSpPr>
        <p:spPr bwMode="auto">
          <a:xfrm>
            <a:off x="1481138" y="2808288"/>
            <a:ext cx="161925" cy="1889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4" y="93"/>
              </a:cxn>
            </a:cxnLst>
            <a:rect l="0" t="0" r="r" b="b"/>
            <a:pathLst>
              <a:path w="84" h="93">
                <a:moveTo>
                  <a:pt x="0" y="0"/>
                </a:moveTo>
                <a:lnTo>
                  <a:pt x="84" y="93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812" name="Freeform 36"/>
          <p:cNvSpPr>
            <a:spLocks/>
          </p:cNvSpPr>
          <p:nvPr/>
        </p:nvSpPr>
        <p:spPr bwMode="auto">
          <a:xfrm>
            <a:off x="1073150" y="3289300"/>
            <a:ext cx="201613" cy="139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5" y="69"/>
              </a:cxn>
            </a:cxnLst>
            <a:rect l="0" t="0" r="r" b="b"/>
            <a:pathLst>
              <a:path w="105" h="69">
                <a:moveTo>
                  <a:pt x="0" y="0"/>
                </a:moveTo>
                <a:lnTo>
                  <a:pt x="105" y="69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815" name="Oval 39"/>
          <p:cNvSpPr>
            <a:spLocks noChangeArrowheads="1"/>
          </p:cNvSpPr>
          <p:nvPr/>
        </p:nvSpPr>
        <p:spPr bwMode="auto">
          <a:xfrm>
            <a:off x="1320800" y="3068638"/>
            <a:ext cx="87313" cy="90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5816" name="Text Box 40"/>
          <p:cNvSpPr txBox="1">
            <a:spLocks noChangeArrowheads="1"/>
          </p:cNvSpPr>
          <p:nvPr/>
        </p:nvSpPr>
        <p:spPr bwMode="auto">
          <a:xfrm>
            <a:off x="1120775" y="3824288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817" name="Text Box 41"/>
          <p:cNvSpPr txBox="1">
            <a:spLocks noChangeArrowheads="1"/>
          </p:cNvSpPr>
          <p:nvPr/>
        </p:nvSpPr>
        <p:spPr bwMode="auto">
          <a:xfrm>
            <a:off x="1192213" y="3319463"/>
            <a:ext cx="576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818" name="Text Box 42"/>
          <p:cNvSpPr txBox="1">
            <a:spLocks noChangeArrowheads="1"/>
          </p:cNvSpPr>
          <p:nvPr/>
        </p:nvSpPr>
        <p:spPr bwMode="auto">
          <a:xfrm>
            <a:off x="1481138" y="2960688"/>
            <a:ext cx="576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819" name="Text Box 43"/>
          <p:cNvSpPr txBox="1">
            <a:spLocks noChangeArrowheads="1"/>
          </p:cNvSpPr>
          <p:nvPr/>
        </p:nvSpPr>
        <p:spPr bwMode="auto">
          <a:xfrm>
            <a:off x="1984375" y="2600325"/>
            <a:ext cx="57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820" name="Text Box 44"/>
          <p:cNvSpPr txBox="1">
            <a:spLocks noChangeArrowheads="1"/>
          </p:cNvSpPr>
          <p:nvPr/>
        </p:nvSpPr>
        <p:spPr bwMode="auto">
          <a:xfrm>
            <a:off x="2560638" y="2600325"/>
            <a:ext cx="576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821" name="Text Box 45"/>
          <p:cNvSpPr txBox="1">
            <a:spLocks noChangeArrowheads="1"/>
          </p:cNvSpPr>
          <p:nvPr/>
        </p:nvSpPr>
        <p:spPr bwMode="auto">
          <a:xfrm>
            <a:off x="3065463" y="2924175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825" name="Text Box 49"/>
          <p:cNvSpPr txBox="1">
            <a:spLocks noChangeArrowheads="1"/>
          </p:cNvSpPr>
          <p:nvPr/>
        </p:nvSpPr>
        <p:spPr bwMode="auto">
          <a:xfrm>
            <a:off x="468313" y="333375"/>
            <a:ext cx="84963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Автомобиль приближается к городу, по улицам которого разрешается ехать со скоростью не более 60 км/ч. В кабине автомобиля установлен </a:t>
            </a: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спидометр</a:t>
            </a:r>
            <a:r>
              <a:rPr lang="ru-RU" sz="2400"/>
              <a:t> – прибор, показывающий скорость движения. </a:t>
            </a:r>
          </a:p>
        </p:txBody>
      </p:sp>
      <p:sp>
        <p:nvSpPr>
          <p:cNvPr id="75826" name="Text Box 50"/>
          <p:cNvSpPr txBox="1">
            <a:spLocks noChangeArrowheads="1"/>
          </p:cNvSpPr>
          <p:nvPr/>
        </p:nvSpPr>
        <p:spPr bwMode="auto">
          <a:xfrm>
            <a:off x="4645025" y="2936875"/>
            <a:ext cx="43195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Посмотрите на спидометр. Нарушит ли шофер правила уличного движения, если не снизит скорость?</a:t>
            </a:r>
          </a:p>
        </p:txBody>
      </p:sp>
      <p:sp>
        <p:nvSpPr>
          <p:cNvPr id="75827" name="Text Box 51"/>
          <p:cNvSpPr txBox="1">
            <a:spLocks noChangeArrowheads="1"/>
          </p:cNvSpPr>
          <p:nvPr/>
        </p:nvSpPr>
        <p:spPr bwMode="auto">
          <a:xfrm>
            <a:off x="539750" y="5630863"/>
            <a:ext cx="8353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          Каким будет показание спидометра, когда автомобиль остановится?</a:t>
            </a:r>
          </a:p>
        </p:txBody>
      </p:sp>
      <p:sp>
        <p:nvSpPr>
          <p:cNvPr id="75798" name="Freeform 22"/>
          <p:cNvSpPr>
            <a:spLocks/>
          </p:cNvSpPr>
          <p:nvPr/>
        </p:nvSpPr>
        <p:spPr bwMode="auto">
          <a:xfrm>
            <a:off x="3917950" y="3919538"/>
            <a:ext cx="261938" cy="57150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165" y="0"/>
              </a:cxn>
            </a:cxnLst>
            <a:rect l="0" t="0" r="r" b="b"/>
            <a:pathLst>
              <a:path w="165" h="36">
                <a:moveTo>
                  <a:pt x="0" y="36"/>
                </a:moveTo>
                <a:lnTo>
                  <a:pt x="165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802" name="Oval 26"/>
          <p:cNvSpPr>
            <a:spLocks noChangeArrowheads="1"/>
          </p:cNvSpPr>
          <p:nvPr/>
        </p:nvSpPr>
        <p:spPr bwMode="auto">
          <a:xfrm>
            <a:off x="3929063" y="3573463"/>
            <a:ext cx="85725" cy="90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5813" name="Freeform 37"/>
          <p:cNvSpPr>
            <a:spLocks/>
          </p:cNvSpPr>
          <p:nvPr/>
        </p:nvSpPr>
        <p:spPr bwMode="auto">
          <a:xfrm>
            <a:off x="3779838" y="3276600"/>
            <a:ext cx="215900" cy="127000"/>
          </a:xfrm>
          <a:custGeom>
            <a:avLst/>
            <a:gdLst/>
            <a:ahLst/>
            <a:cxnLst>
              <a:cxn ang="0">
                <a:pos x="136" y="0"/>
              </a:cxn>
              <a:cxn ang="0">
                <a:pos x="0" y="80"/>
              </a:cxn>
            </a:cxnLst>
            <a:rect l="0" t="0" r="r" b="b"/>
            <a:pathLst>
              <a:path w="136" h="80">
                <a:moveTo>
                  <a:pt x="136" y="0"/>
                </a:moveTo>
                <a:lnTo>
                  <a:pt x="0" y="8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814" name="Oval 38"/>
          <p:cNvSpPr>
            <a:spLocks noChangeArrowheads="1"/>
          </p:cNvSpPr>
          <p:nvPr/>
        </p:nvSpPr>
        <p:spPr bwMode="auto">
          <a:xfrm>
            <a:off x="3641725" y="3051175"/>
            <a:ext cx="87313" cy="90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5823" name="Text Box 47"/>
          <p:cNvSpPr txBox="1">
            <a:spLocks noChangeArrowheads="1"/>
          </p:cNvSpPr>
          <p:nvPr/>
        </p:nvSpPr>
        <p:spPr bwMode="auto">
          <a:xfrm>
            <a:off x="3352800" y="3824288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14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824" name="Text Box 48"/>
          <p:cNvSpPr txBox="1">
            <a:spLocks noChangeArrowheads="1"/>
          </p:cNvSpPr>
          <p:nvPr/>
        </p:nvSpPr>
        <p:spPr bwMode="auto">
          <a:xfrm>
            <a:off x="3281363" y="3357563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12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831" name="Text Box 55"/>
          <p:cNvSpPr txBox="1">
            <a:spLocks noChangeArrowheads="1"/>
          </p:cNvSpPr>
          <p:nvPr/>
        </p:nvSpPr>
        <p:spPr bwMode="auto">
          <a:xfrm>
            <a:off x="1763713" y="3500438"/>
            <a:ext cx="935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км/ч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 rot="1283799">
            <a:off x="2400300" y="2655888"/>
            <a:ext cx="311150" cy="3511550"/>
            <a:chOff x="2984" y="1680"/>
            <a:chExt cx="123" cy="1614"/>
          </a:xfrm>
        </p:grpSpPr>
        <p:sp>
          <p:nvSpPr>
            <p:cNvPr id="75792" name="Freeform 16"/>
            <p:cNvSpPr>
              <a:spLocks/>
            </p:cNvSpPr>
            <p:nvPr/>
          </p:nvSpPr>
          <p:spPr bwMode="auto">
            <a:xfrm>
              <a:off x="2984" y="1680"/>
              <a:ext cx="120" cy="816"/>
            </a:xfrm>
            <a:custGeom>
              <a:avLst/>
              <a:gdLst/>
              <a:ahLst/>
              <a:cxnLst>
                <a:cxn ang="0">
                  <a:pos x="0" y="816"/>
                </a:cxn>
                <a:cxn ang="0">
                  <a:pos x="40" y="0"/>
                </a:cxn>
                <a:cxn ang="0">
                  <a:pos x="120" y="816"/>
                </a:cxn>
              </a:cxnLst>
              <a:rect l="0" t="0" r="r" b="b"/>
              <a:pathLst>
                <a:path w="120" h="816">
                  <a:moveTo>
                    <a:pt x="0" y="816"/>
                  </a:moveTo>
                  <a:lnTo>
                    <a:pt x="40" y="0"/>
                  </a:lnTo>
                  <a:lnTo>
                    <a:pt x="120" y="816"/>
                  </a:lnTo>
                </a:path>
              </a:pathLst>
            </a:cu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5793" name="Freeform 17"/>
            <p:cNvSpPr>
              <a:spLocks/>
            </p:cNvSpPr>
            <p:nvPr/>
          </p:nvSpPr>
          <p:spPr bwMode="auto">
            <a:xfrm flipH="1" flipV="1">
              <a:off x="2987" y="2478"/>
              <a:ext cx="120" cy="816"/>
            </a:xfrm>
            <a:custGeom>
              <a:avLst/>
              <a:gdLst/>
              <a:ahLst/>
              <a:cxnLst>
                <a:cxn ang="0">
                  <a:pos x="0" y="816"/>
                </a:cxn>
                <a:cxn ang="0">
                  <a:pos x="40" y="0"/>
                </a:cxn>
                <a:cxn ang="0">
                  <a:pos x="120" y="816"/>
                </a:cxn>
              </a:cxnLst>
              <a:rect l="0" t="0" r="r" b="b"/>
              <a:pathLst>
                <a:path w="120" h="816">
                  <a:moveTo>
                    <a:pt x="0" y="816"/>
                  </a:moveTo>
                  <a:lnTo>
                    <a:pt x="40" y="0"/>
                  </a:lnTo>
                  <a:lnTo>
                    <a:pt x="120" y="81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5796" name="PubChord"/>
          <p:cNvSpPr>
            <a:spLocks noEditPoints="1" noChangeArrowheads="1"/>
          </p:cNvSpPr>
          <p:nvPr/>
        </p:nvSpPr>
        <p:spPr bwMode="auto">
          <a:xfrm rot="7856042">
            <a:off x="2259013" y="4206875"/>
            <a:ext cx="554037" cy="627063"/>
          </a:xfrm>
          <a:custGeom>
            <a:avLst/>
            <a:gdLst>
              <a:gd name="G0" fmla="+- 0 0 0"/>
              <a:gd name="G1" fmla="sin 10800 -9614353"/>
              <a:gd name="G2" fmla="cos 10800 -9614353"/>
              <a:gd name="G3" fmla="sin 10800 3553469"/>
              <a:gd name="G4" fmla="cos 10800 3553469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1772 w 21600"/>
              <a:gd name="T1" fmla="*/ 4871 h 21600"/>
              <a:gd name="T2" fmla="*/ 9443 w 21600"/>
              <a:gd name="T3" fmla="*/ 12216 h 21600"/>
              <a:gd name="T4" fmla="*/ 17114 w 21600"/>
              <a:gd name="T5" fmla="*/ 19561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1772" y="4871"/>
                </a:moveTo>
                <a:cubicBezTo>
                  <a:pt x="616" y="6632"/>
                  <a:pt x="0" y="8693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066" y="21600"/>
                  <a:pt x="15275" y="20886"/>
                  <a:pt x="17114" y="19561"/>
                </a:cubicBezTo>
                <a:close/>
              </a:path>
            </a:pathLst>
          </a:custGeom>
          <a:solidFill>
            <a:srgbClr val="00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 useBgFill="1">
        <p:nvSpPr>
          <p:cNvPr id="75828" name="Freeform 52"/>
          <p:cNvSpPr>
            <a:spLocks/>
          </p:cNvSpPr>
          <p:nvPr/>
        </p:nvSpPr>
        <p:spPr bwMode="auto">
          <a:xfrm>
            <a:off x="1733550" y="4473575"/>
            <a:ext cx="1263650" cy="468313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796" y="0"/>
              </a:cxn>
              <a:cxn ang="0">
                <a:pos x="609" y="295"/>
              </a:cxn>
              <a:cxn ang="0">
                <a:pos x="0" y="10"/>
              </a:cxn>
            </a:cxnLst>
            <a:rect l="0" t="0" r="r" b="b"/>
            <a:pathLst>
              <a:path w="796" h="295">
                <a:moveTo>
                  <a:pt x="0" y="10"/>
                </a:moveTo>
                <a:lnTo>
                  <a:pt x="796" y="0"/>
                </a:lnTo>
                <a:lnTo>
                  <a:pt x="609" y="295"/>
                </a:lnTo>
                <a:lnTo>
                  <a:pt x="0" y="10"/>
                </a:lnTo>
                <a:close/>
              </a:path>
            </a:pathLst>
          </a:custGeom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7512050" y="1538288"/>
            <a:ext cx="1308100" cy="1243012"/>
            <a:chOff x="3054" y="1752"/>
            <a:chExt cx="733" cy="647"/>
          </a:xfrm>
        </p:grpSpPr>
        <p:sp>
          <p:nvSpPr>
            <p:cNvPr id="75833" name="AutoShape 57"/>
            <p:cNvSpPr>
              <a:spLocks noChangeArrowheads="1"/>
            </p:cNvSpPr>
            <p:nvPr/>
          </p:nvSpPr>
          <p:spPr bwMode="auto">
            <a:xfrm>
              <a:off x="3054" y="1752"/>
              <a:ext cx="733" cy="647"/>
            </a:xfrm>
            <a:custGeom>
              <a:avLst/>
              <a:gdLst>
                <a:gd name="G0" fmla="+- 3697 0 0"/>
                <a:gd name="G1" fmla="+- 21600 0 3697"/>
                <a:gd name="G2" fmla="+- 21600 0 3697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697" y="10800"/>
                  </a:moveTo>
                  <a:cubicBezTo>
                    <a:pt x="3697" y="14723"/>
                    <a:pt x="6877" y="17903"/>
                    <a:pt x="10800" y="17903"/>
                  </a:cubicBezTo>
                  <a:cubicBezTo>
                    <a:pt x="14723" y="17903"/>
                    <a:pt x="17903" y="14723"/>
                    <a:pt x="17903" y="10800"/>
                  </a:cubicBezTo>
                  <a:cubicBezTo>
                    <a:pt x="17903" y="6877"/>
                    <a:pt x="14723" y="3697"/>
                    <a:pt x="10800" y="3697"/>
                  </a:cubicBezTo>
                  <a:cubicBezTo>
                    <a:pt x="6877" y="3697"/>
                    <a:pt x="3697" y="6877"/>
                    <a:pt x="3697" y="1080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834" name="Oval 58"/>
            <p:cNvSpPr>
              <a:spLocks noChangeArrowheads="1"/>
            </p:cNvSpPr>
            <p:nvPr/>
          </p:nvSpPr>
          <p:spPr bwMode="auto">
            <a:xfrm>
              <a:off x="3170" y="1858"/>
              <a:ext cx="486" cy="429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ru-RU" sz="32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60</a:t>
              </a:r>
            </a:p>
          </p:txBody>
        </p:sp>
      </p:grpSp>
      <p:sp>
        <p:nvSpPr>
          <p:cNvPr id="75835" name="Text Box 59"/>
          <p:cNvSpPr txBox="1">
            <a:spLocks noChangeArrowheads="1"/>
          </p:cNvSpPr>
          <p:nvPr/>
        </p:nvSpPr>
        <p:spPr bwMode="auto">
          <a:xfrm>
            <a:off x="468313" y="4694238"/>
            <a:ext cx="80645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dirty="0"/>
              <a:t>           На сколько и в какую сторону передвинется стрелка, когда скорость снизится до </a:t>
            </a:r>
            <a:r>
              <a:rPr lang="ru-RU" sz="2400" dirty="0" smtClean="0"/>
              <a:t>40 </a:t>
            </a:r>
            <a:r>
              <a:rPr lang="ru-RU" sz="2400" dirty="0"/>
              <a:t>км/ч?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12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5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400000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27" grpId="0"/>
      <p:bldP spid="758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reeform 2"/>
          <p:cNvSpPr>
            <a:spLocks/>
          </p:cNvSpPr>
          <p:nvPr/>
        </p:nvSpPr>
        <p:spPr bwMode="auto">
          <a:xfrm>
            <a:off x="539750" y="1628775"/>
            <a:ext cx="4037013" cy="2411413"/>
          </a:xfrm>
          <a:custGeom>
            <a:avLst/>
            <a:gdLst/>
            <a:ahLst/>
            <a:cxnLst>
              <a:cxn ang="0">
                <a:pos x="1046" y="1196"/>
              </a:cxn>
              <a:cxn ang="0">
                <a:pos x="275" y="1196"/>
              </a:cxn>
              <a:cxn ang="0">
                <a:pos x="57" y="1057"/>
              </a:cxn>
              <a:cxn ang="0">
                <a:pos x="33" y="769"/>
              </a:cxn>
              <a:cxn ang="0">
                <a:pos x="257" y="417"/>
              </a:cxn>
              <a:cxn ang="0">
                <a:pos x="513" y="185"/>
              </a:cxn>
              <a:cxn ang="0">
                <a:pos x="761" y="57"/>
              </a:cxn>
              <a:cxn ang="0">
                <a:pos x="1041" y="1"/>
              </a:cxn>
              <a:cxn ang="0">
                <a:pos x="1345" y="65"/>
              </a:cxn>
              <a:cxn ang="0">
                <a:pos x="1681" y="289"/>
              </a:cxn>
              <a:cxn ang="0">
                <a:pos x="2041" y="753"/>
              </a:cxn>
              <a:cxn ang="0">
                <a:pos x="2009" y="1097"/>
              </a:cxn>
              <a:cxn ang="0">
                <a:pos x="1793" y="1185"/>
              </a:cxn>
              <a:cxn ang="0">
                <a:pos x="1046" y="1196"/>
              </a:cxn>
            </a:cxnLst>
            <a:rect l="0" t="0" r="r" b="b"/>
            <a:pathLst>
              <a:path w="2096" h="1219">
                <a:moveTo>
                  <a:pt x="1046" y="1196"/>
                </a:moveTo>
                <a:cubicBezTo>
                  <a:pt x="808" y="1192"/>
                  <a:pt x="440" y="1219"/>
                  <a:pt x="275" y="1196"/>
                </a:cubicBezTo>
                <a:cubicBezTo>
                  <a:pt x="110" y="1173"/>
                  <a:pt x="97" y="1128"/>
                  <a:pt x="57" y="1057"/>
                </a:cubicBezTo>
                <a:cubicBezTo>
                  <a:pt x="17" y="986"/>
                  <a:pt x="0" y="876"/>
                  <a:pt x="33" y="769"/>
                </a:cubicBezTo>
                <a:cubicBezTo>
                  <a:pt x="66" y="662"/>
                  <a:pt x="177" y="514"/>
                  <a:pt x="257" y="417"/>
                </a:cubicBezTo>
                <a:cubicBezTo>
                  <a:pt x="337" y="320"/>
                  <a:pt x="429" y="245"/>
                  <a:pt x="513" y="185"/>
                </a:cubicBezTo>
                <a:cubicBezTo>
                  <a:pt x="597" y="125"/>
                  <a:pt x="673" y="88"/>
                  <a:pt x="761" y="57"/>
                </a:cubicBezTo>
                <a:cubicBezTo>
                  <a:pt x="849" y="26"/>
                  <a:pt x="944" y="0"/>
                  <a:pt x="1041" y="1"/>
                </a:cubicBezTo>
                <a:cubicBezTo>
                  <a:pt x="1138" y="2"/>
                  <a:pt x="1238" y="17"/>
                  <a:pt x="1345" y="65"/>
                </a:cubicBezTo>
                <a:cubicBezTo>
                  <a:pt x="1452" y="113"/>
                  <a:pt x="1565" y="174"/>
                  <a:pt x="1681" y="289"/>
                </a:cubicBezTo>
                <a:cubicBezTo>
                  <a:pt x="1797" y="404"/>
                  <a:pt x="1986" y="618"/>
                  <a:pt x="2041" y="753"/>
                </a:cubicBezTo>
                <a:cubicBezTo>
                  <a:pt x="2096" y="888"/>
                  <a:pt x="2050" y="1025"/>
                  <a:pt x="2009" y="1097"/>
                </a:cubicBezTo>
                <a:cubicBezTo>
                  <a:pt x="1968" y="1169"/>
                  <a:pt x="1953" y="1169"/>
                  <a:pt x="1793" y="1185"/>
                </a:cubicBezTo>
                <a:cubicBezTo>
                  <a:pt x="1633" y="1201"/>
                  <a:pt x="1202" y="1194"/>
                  <a:pt x="1046" y="1196"/>
                </a:cubicBez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27" name="Freeform 3"/>
          <p:cNvSpPr>
            <a:spLocks/>
          </p:cNvSpPr>
          <p:nvPr/>
        </p:nvSpPr>
        <p:spPr bwMode="auto">
          <a:xfrm>
            <a:off x="790575" y="1844675"/>
            <a:ext cx="3513138" cy="1920875"/>
          </a:xfrm>
          <a:custGeom>
            <a:avLst/>
            <a:gdLst/>
            <a:ahLst/>
            <a:cxnLst>
              <a:cxn ang="0">
                <a:pos x="1046" y="1196"/>
              </a:cxn>
              <a:cxn ang="0">
                <a:pos x="275" y="1196"/>
              </a:cxn>
              <a:cxn ang="0">
                <a:pos x="57" y="1057"/>
              </a:cxn>
              <a:cxn ang="0">
                <a:pos x="33" y="769"/>
              </a:cxn>
              <a:cxn ang="0">
                <a:pos x="257" y="417"/>
              </a:cxn>
              <a:cxn ang="0">
                <a:pos x="513" y="185"/>
              </a:cxn>
              <a:cxn ang="0">
                <a:pos x="761" y="57"/>
              </a:cxn>
              <a:cxn ang="0">
                <a:pos x="1041" y="1"/>
              </a:cxn>
              <a:cxn ang="0">
                <a:pos x="1345" y="65"/>
              </a:cxn>
              <a:cxn ang="0">
                <a:pos x="1681" y="289"/>
              </a:cxn>
              <a:cxn ang="0">
                <a:pos x="2041" y="753"/>
              </a:cxn>
              <a:cxn ang="0">
                <a:pos x="2009" y="1097"/>
              </a:cxn>
              <a:cxn ang="0">
                <a:pos x="1793" y="1185"/>
              </a:cxn>
              <a:cxn ang="0">
                <a:pos x="1046" y="1196"/>
              </a:cxn>
            </a:cxnLst>
            <a:rect l="0" t="0" r="r" b="b"/>
            <a:pathLst>
              <a:path w="2096" h="1219">
                <a:moveTo>
                  <a:pt x="1046" y="1196"/>
                </a:moveTo>
                <a:cubicBezTo>
                  <a:pt x="808" y="1192"/>
                  <a:pt x="440" y="1219"/>
                  <a:pt x="275" y="1196"/>
                </a:cubicBezTo>
                <a:cubicBezTo>
                  <a:pt x="110" y="1173"/>
                  <a:pt x="97" y="1128"/>
                  <a:pt x="57" y="1057"/>
                </a:cubicBezTo>
                <a:cubicBezTo>
                  <a:pt x="17" y="986"/>
                  <a:pt x="0" y="876"/>
                  <a:pt x="33" y="769"/>
                </a:cubicBezTo>
                <a:cubicBezTo>
                  <a:pt x="66" y="662"/>
                  <a:pt x="177" y="514"/>
                  <a:pt x="257" y="417"/>
                </a:cubicBezTo>
                <a:cubicBezTo>
                  <a:pt x="337" y="320"/>
                  <a:pt x="429" y="245"/>
                  <a:pt x="513" y="185"/>
                </a:cubicBezTo>
                <a:cubicBezTo>
                  <a:pt x="597" y="125"/>
                  <a:pt x="673" y="88"/>
                  <a:pt x="761" y="57"/>
                </a:cubicBezTo>
                <a:cubicBezTo>
                  <a:pt x="849" y="26"/>
                  <a:pt x="944" y="0"/>
                  <a:pt x="1041" y="1"/>
                </a:cubicBezTo>
                <a:cubicBezTo>
                  <a:pt x="1138" y="2"/>
                  <a:pt x="1238" y="17"/>
                  <a:pt x="1345" y="65"/>
                </a:cubicBezTo>
                <a:cubicBezTo>
                  <a:pt x="1452" y="113"/>
                  <a:pt x="1565" y="174"/>
                  <a:pt x="1681" y="289"/>
                </a:cubicBezTo>
                <a:cubicBezTo>
                  <a:pt x="1797" y="404"/>
                  <a:pt x="1986" y="618"/>
                  <a:pt x="2041" y="753"/>
                </a:cubicBezTo>
                <a:cubicBezTo>
                  <a:pt x="2096" y="888"/>
                  <a:pt x="2050" y="1025"/>
                  <a:pt x="2009" y="1097"/>
                </a:cubicBezTo>
                <a:cubicBezTo>
                  <a:pt x="1968" y="1169"/>
                  <a:pt x="1953" y="1169"/>
                  <a:pt x="1793" y="1185"/>
                </a:cubicBezTo>
                <a:cubicBezTo>
                  <a:pt x="1633" y="1201"/>
                  <a:pt x="1202" y="1194"/>
                  <a:pt x="1046" y="1196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" y="36513"/>
            <a:ext cx="9004300" cy="6705600"/>
            <a:chOff x="168" y="176"/>
            <a:chExt cx="5408" cy="3928"/>
          </a:xfrm>
        </p:grpSpPr>
        <p:sp>
          <p:nvSpPr>
            <p:cNvPr id="77829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830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831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832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833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834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835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836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7840" name="Freeform 16"/>
          <p:cNvSpPr>
            <a:spLocks/>
          </p:cNvSpPr>
          <p:nvPr/>
        </p:nvSpPr>
        <p:spPr bwMode="auto">
          <a:xfrm>
            <a:off x="2528888" y="1879600"/>
            <a:ext cx="4762" cy="261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165"/>
              </a:cxn>
            </a:cxnLst>
            <a:rect l="0" t="0" r="r" b="b"/>
            <a:pathLst>
              <a:path w="3" h="165">
                <a:moveTo>
                  <a:pt x="0" y="0"/>
                </a:moveTo>
                <a:lnTo>
                  <a:pt x="3" y="165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48" name="Text Box 24"/>
          <p:cNvSpPr txBox="1">
            <a:spLocks noChangeArrowheads="1"/>
          </p:cNvSpPr>
          <p:nvPr/>
        </p:nvSpPr>
        <p:spPr bwMode="auto">
          <a:xfrm>
            <a:off x="1120775" y="334645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7850" name="Text Box 26"/>
          <p:cNvSpPr txBox="1">
            <a:spLocks noChangeArrowheads="1"/>
          </p:cNvSpPr>
          <p:nvPr/>
        </p:nvSpPr>
        <p:spPr bwMode="auto">
          <a:xfrm>
            <a:off x="1474788" y="2446338"/>
            <a:ext cx="576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7852" name="Text Box 28"/>
          <p:cNvSpPr txBox="1">
            <a:spLocks noChangeArrowheads="1"/>
          </p:cNvSpPr>
          <p:nvPr/>
        </p:nvSpPr>
        <p:spPr bwMode="auto">
          <a:xfrm>
            <a:off x="3203575" y="2482850"/>
            <a:ext cx="57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7858" name="Text Box 34"/>
          <p:cNvSpPr txBox="1">
            <a:spLocks noChangeArrowheads="1"/>
          </p:cNvSpPr>
          <p:nvPr/>
        </p:nvSpPr>
        <p:spPr bwMode="auto">
          <a:xfrm>
            <a:off x="468313" y="260350"/>
            <a:ext cx="84963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На рисунке показана шкала прибора, показывающего, сколько литров бензина осталось в баке автомобиля. Сколько литров бензина сейчас в баке?</a:t>
            </a:r>
          </a:p>
          <a:p>
            <a:endParaRPr lang="ru-RU" sz="2400"/>
          </a:p>
        </p:txBody>
      </p:sp>
      <p:sp>
        <p:nvSpPr>
          <p:cNvPr id="77868" name="Text Box 44"/>
          <p:cNvSpPr txBox="1">
            <a:spLocks noChangeArrowheads="1"/>
          </p:cNvSpPr>
          <p:nvPr/>
        </p:nvSpPr>
        <p:spPr bwMode="auto">
          <a:xfrm>
            <a:off x="1836738" y="30226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</a:t>
            </a:r>
          </a:p>
        </p:txBody>
      </p:sp>
      <p:grpSp>
        <p:nvGrpSpPr>
          <p:cNvPr id="3" name="Group 87"/>
          <p:cNvGrpSpPr>
            <a:grpSpLocks/>
          </p:cNvGrpSpPr>
          <p:nvPr/>
        </p:nvGrpSpPr>
        <p:grpSpPr bwMode="auto">
          <a:xfrm>
            <a:off x="2767013" y="1951038"/>
            <a:ext cx="1409700" cy="1504950"/>
            <a:chOff x="1743" y="1530"/>
            <a:chExt cx="888" cy="948"/>
          </a:xfrm>
        </p:grpSpPr>
        <p:sp>
          <p:nvSpPr>
            <p:cNvPr id="77844" name="Freeform 20"/>
            <p:cNvSpPr>
              <a:spLocks/>
            </p:cNvSpPr>
            <p:nvPr/>
          </p:nvSpPr>
          <p:spPr bwMode="auto">
            <a:xfrm>
              <a:off x="2223" y="1840"/>
              <a:ext cx="89" cy="80"/>
            </a:xfrm>
            <a:custGeom>
              <a:avLst/>
              <a:gdLst/>
              <a:ahLst/>
              <a:cxnLst>
                <a:cxn ang="0">
                  <a:pos x="89" y="0"/>
                </a:cxn>
                <a:cxn ang="0">
                  <a:pos x="0" y="80"/>
                </a:cxn>
              </a:cxnLst>
              <a:rect l="0" t="0" r="r" b="b"/>
              <a:pathLst>
                <a:path w="89" h="80">
                  <a:moveTo>
                    <a:pt x="89" y="0"/>
                  </a:moveTo>
                  <a:lnTo>
                    <a:pt x="0" y="8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861" name="Freeform 37"/>
            <p:cNvSpPr>
              <a:spLocks/>
            </p:cNvSpPr>
            <p:nvPr/>
          </p:nvSpPr>
          <p:spPr bwMode="auto">
            <a:xfrm>
              <a:off x="2465" y="2477"/>
              <a:ext cx="14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0" y="0"/>
                </a:cxn>
              </a:cxnLst>
              <a:rect l="0" t="0" r="r" b="b"/>
              <a:pathLst>
                <a:path w="120" h="1">
                  <a:moveTo>
                    <a:pt x="0" y="0"/>
                  </a:moveTo>
                  <a:cubicBezTo>
                    <a:pt x="40" y="0"/>
                    <a:pt x="80" y="0"/>
                    <a:pt x="120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886" name="Freeform 62"/>
            <p:cNvSpPr>
              <a:spLocks/>
            </p:cNvSpPr>
            <p:nvPr/>
          </p:nvSpPr>
          <p:spPr bwMode="auto">
            <a:xfrm>
              <a:off x="2481" y="2109"/>
              <a:ext cx="81" cy="42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0" y="42"/>
                </a:cxn>
              </a:cxnLst>
              <a:rect l="0" t="0" r="r" b="b"/>
              <a:pathLst>
                <a:path w="81" h="42">
                  <a:moveTo>
                    <a:pt x="81" y="0"/>
                  </a:moveTo>
                  <a:lnTo>
                    <a:pt x="0" y="4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888" name="Freeform 64"/>
            <p:cNvSpPr>
              <a:spLocks/>
            </p:cNvSpPr>
            <p:nvPr/>
          </p:nvSpPr>
          <p:spPr bwMode="auto">
            <a:xfrm>
              <a:off x="2529" y="2226"/>
              <a:ext cx="81" cy="30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0" y="30"/>
                </a:cxn>
              </a:cxnLst>
              <a:rect l="0" t="0" r="r" b="b"/>
              <a:pathLst>
                <a:path w="81" h="30">
                  <a:moveTo>
                    <a:pt x="81" y="0"/>
                  </a:moveTo>
                  <a:lnTo>
                    <a:pt x="0" y="3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889" name="Freeform 65"/>
            <p:cNvSpPr>
              <a:spLocks/>
            </p:cNvSpPr>
            <p:nvPr/>
          </p:nvSpPr>
          <p:spPr bwMode="auto">
            <a:xfrm>
              <a:off x="2538" y="2352"/>
              <a:ext cx="93" cy="6"/>
            </a:xfrm>
            <a:custGeom>
              <a:avLst/>
              <a:gdLst/>
              <a:ahLst/>
              <a:cxnLst>
                <a:cxn ang="0">
                  <a:pos x="93" y="0"/>
                </a:cxn>
                <a:cxn ang="0">
                  <a:pos x="0" y="6"/>
                </a:cxn>
              </a:cxnLst>
              <a:rect l="0" t="0" r="r" b="b"/>
              <a:pathLst>
                <a:path w="93" h="6">
                  <a:moveTo>
                    <a:pt x="93" y="0"/>
                  </a:moveTo>
                  <a:lnTo>
                    <a:pt x="0" y="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894" name="Freeform 70"/>
            <p:cNvSpPr>
              <a:spLocks/>
            </p:cNvSpPr>
            <p:nvPr/>
          </p:nvSpPr>
          <p:spPr bwMode="auto">
            <a:xfrm>
              <a:off x="2337" y="1935"/>
              <a:ext cx="72" cy="54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0" y="54"/>
                </a:cxn>
              </a:cxnLst>
              <a:rect l="0" t="0" r="r" b="b"/>
              <a:pathLst>
                <a:path w="72" h="54">
                  <a:moveTo>
                    <a:pt x="72" y="0"/>
                  </a:moveTo>
                  <a:lnTo>
                    <a:pt x="0" y="5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895" name="Freeform 71"/>
            <p:cNvSpPr>
              <a:spLocks/>
            </p:cNvSpPr>
            <p:nvPr/>
          </p:nvSpPr>
          <p:spPr bwMode="auto">
            <a:xfrm>
              <a:off x="2415" y="2022"/>
              <a:ext cx="72" cy="45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0" y="45"/>
                </a:cxn>
              </a:cxnLst>
              <a:rect l="0" t="0" r="r" b="b"/>
              <a:pathLst>
                <a:path w="72" h="45">
                  <a:moveTo>
                    <a:pt x="72" y="0"/>
                  </a:moveTo>
                  <a:lnTo>
                    <a:pt x="0" y="4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898" name="Freeform 74"/>
            <p:cNvSpPr>
              <a:spLocks/>
            </p:cNvSpPr>
            <p:nvPr/>
          </p:nvSpPr>
          <p:spPr bwMode="auto">
            <a:xfrm>
              <a:off x="1860" y="1548"/>
              <a:ext cx="27" cy="87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0" y="87"/>
                </a:cxn>
              </a:cxnLst>
              <a:rect l="0" t="0" r="r" b="b"/>
              <a:pathLst>
                <a:path w="27" h="87">
                  <a:moveTo>
                    <a:pt x="27" y="0"/>
                  </a:moveTo>
                  <a:lnTo>
                    <a:pt x="0" y="87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899" name="Freeform 75"/>
            <p:cNvSpPr>
              <a:spLocks/>
            </p:cNvSpPr>
            <p:nvPr/>
          </p:nvSpPr>
          <p:spPr bwMode="auto">
            <a:xfrm>
              <a:off x="1974" y="1599"/>
              <a:ext cx="39" cy="69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69"/>
                </a:cxn>
              </a:cxnLst>
              <a:rect l="0" t="0" r="r" b="b"/>
              <a:pathLst>
                <a:path w="39" h="69">
                  <a:moveTo>
                    <a:pt x="39" y="0"/>
                  </a:moveTo>
                  <a:lnTo>
                    <a:pt x="0" y="69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900" name="Freeform 76"/>
            <p:cNvSpPr>
              <a:spLocks/>
            </p:cNvSpPr>
            <p:nvPr/>
          </p:nvSpPr>
          <p:spPr bwMode="auto">
            <a:xfrm>
              <a:off x="2076" y="1668"/>
              <a:ext cx="42" cy="66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0" y="66"/>
                </a:cxn>
              </a:cxnLst>
              <a:rect l="0" t="0" r="r" b="b"/>
              <a:pathLst>
                <a:path w="42" h="66">
                  <a:moveTo>
                    <a:pt x="42" y="0"/>
                  </a:moveTo>
                  <a:lnTo>
                    <a:pt x="0" y="6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901" name="Freeform 77"/>
            <p:cNvSpPr>
              <a:spLocks/>
            </p:cNvSpPr>
            <p:nvPr/>
          </p:nvSpPr>
          <p:spPr bwMode="auto">
            <a:xfrm>
              <a:off x="2166" y="1749"/>
              <a:ext cx="63" cy="54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0" y="54"/>
                </a:cxn>
              </a:cxnLst>
              <a:rect l="0" t="0" r="r" b="b"/>
              <a:pathLst>
                <a:path w="63" h="54">
                  <a:moveTo>
                    <a:pt x="63" y="0"/>
                  </a:moveTo>
                  <a:lnTo>
                    <a:pt x="0" y="5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906" name="Freeform 82"/>
            <p:cNvSpPr>
              <a:spLocks/>
            </p:cNvSpPr>
            <p:nvPr/>
          </p:nvSpPr>
          <p:spPr bwMode="auto">
            <a:xfrm>
              <a:off x="1743" y="1530"/>
              <a:ext cx="6" cy="87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87"/>
                </a:cxn>
              </a:cxnLst>
              <a:rect l="0" t="0" r="r" b="b"/>
              <a:pathLst>
                <a:path w="6" h="87">
                  <a:moveTo>
                    <a:pt x="6" y="0"/>
                  </a:moveTo>
                  <a:lnTo>
                    <a:pt x="0" y="87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7908" name="Text Box 84"/>
          <p:cNvSpPr txBox="1">
            <a:spLocks noChangeArrowheads="1"/>
          </p:cNvSpPr>
          <p:nvPr/>
        </p:nvSpPr>
        <p:spPr bwMode="auto">
          <a:xfrm>
            <a:off x="3492500" y="3311525"/>
            <a:ext cx="57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4" name="Group 88"/>
          <p:cNvGrpSpPr>
            <a:grpSpLocks/>
          </p:cNvGrpSpPr>
          <p:nvPr/>
        </p:nvGrpSpPr>
        <p:grpSpPr bwMode="auto">
          <a:xfrm flipH="1">
            <a:off x="900113" y="1943100"/>
            <a:ext cx="1409700" cy="1504950"/>
            <a:chOff x="1743" y="1530"/>
            <a:chExt cx="888" cy="948"/>
          </a:xfrm>
        </p:grpSpPr>
        <p:sp>
          <p:nvSpPr>
            <p:cNvPr id="77913" name="Freeform 89"/>
            <p:cNvSpPr>
              <a:spLocks/>
            </p:cNvSpPr>
            <p:nvPr/>
          </p:nvSpPr>
          <p:spPr bwMode="auto">
            <a:xfrm>
              <a:off x="2223" y="1840"/>
              <a:ext cx="89" cy="80"/>
            </a:xfrm>
            <a:custGeom>
              <a:avLst/>
              <a:gdLst/>
              <a:ahLst/>
              <a:cxnLst>
                <a:cxn ang="0">
                  <a:pos x="89" y="0"/>
                </a:cxn>
                <a:cxn ang="0">
                  <a:pos x="0" y="80"/>
                </a:cxn>
              </a:cxnLst>
              <a:rect l="0" t="0" r="r" b="b"/>
              <a:pathLst>
                <a:path w="89" h="80">
                  <a:moveTo>
                    <a:pt x="89" y="0"/>
                  </a:moveTo>
                  <a:lnTo>
                    <a:pt x="0" y="8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914" name="Freeform 90"/>
            <p:cNvSpPr>
              <a:spLocks/>
            </p:cNvSpPr>
            <p:nvPr/>
          </p:nvSpPr>
          <p:spPr bwMode="auto">
            <a:xfrm>
              <a:off x="2465" y="2477"/>
              <a:ext cx="14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0" y="0"/>
                </a:cxn>
              </a:cxnLst>
              <a:rect l="0" t="0" r="r" b="b"/>
              <a:pathLst>
                <a:path w="120" h="1">
                  <a:moveTo>
                    <a:pt x="0" y="0"/>
                  </a:moveTo>
                  <a:cubicBezTo>
                    <a:pt x="40" y="0"/>
                    <a:pt x="80" y="0"/>
                    <a:pt x="120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915" name="Freeform 91"/>
            <p:cNvSpPr>
              <a:spLocks/>
            </p:cNvSpPr>
            <p:nvPr/>
          </p:nvSpPr>
          <p:spPr bwMode="auto">
            <a:xfrm>
              <a:off x="2481" y="2109"/>
              <a:ext cx="81" cy="42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0" y="42"/>
                </a:cxn>
              </a:cxnLst>
              <a:rect l="0" t="0" r="r" b="b"/>
              <a:pathLst>
                <a:path w="81" h="42">
                  <a:moveTo>
                    <a:pt x="81" y="0"/>
                  </a:moveTo>
                  <a:lnTo>
                    <a:pt x="0" y="4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916" name="Freeform 92"/>
            <p:cNvSpPr>
              <a:spLocks/>
            </p:cNvSpPr>
            <p:nvPr/>
          </p:nvSpPr>
          <p:spPr bwMode="auto">
            <a:xfrm>
              <a:off x="2529" y="2226"/>
              <a:ext cx="81" cy="30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0" y="30"/>
                </a:cxn>
              </a:cxnLst>
              <a:rect l="0" t="0" r="r" b="b"/>
              <a:pathLst>
                <a:path w="81" h="30">
                  <a:moveTo>
                    <a:pt x="81" y="0"/>
                  </a:moveTo>
                  <a:lnTo>
                    <a:pt x="0" y="3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917" name="Freeform 93"/>
            <p:cNvSpPr>
              <a:spLocks/>
            </p:cNvSpPr>
            <p:nvPr/>
          </p:nvSpPr>
          <p:spPr bwMode="auto">
            <a:xfrm>
              <a:off x="2538" y="2352"/>
              <a:ext cx="93" cy="6"/>
            </a:xfrm>
            <a:custGeom>
              <a:avLst/>
              <a:gdLst/>
              <a:ahLst/>
              <a:cxnLst>
                <a:cxn ang="0">
                  <a:pos x="93" y="0"/>
                </a:cxn>
                <a:cxn ang="0">
                  <a:pos x="0" y="6"/>
                </a:cxn>
              </a:cxnLst>
              <a:rect l="0" t="0" r="r" b="b"/>
              <a:pathLst>
                <a:path w="93" h="6">
                  <a:moveTo>
                    <a:pt x="93" y="0"/>
                  </a:moveTo>
                  <a:lnTo>
                    <a:pt x="0" y="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918" name="Freeform 94"/>
            <p:cNvSpPr>
              <a:spLocks/>
            </p:cNvSpPr>
            <p:nvPr/>
          </p:nvSpPr>
          <p:spPr bwMode="auto">
            <a:xfrm>
              <a:off x="2337" y="1935"/>
              <a:ext cx="72" cy="54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0" y="54"/>
                </a:cxn>
              </a:cxnLst>
              <a:rect l="0" t="0" r="r" b="b"/>
              <a:pathLst>
                <a:path w="72" h="54">
                  <a:moveTo>
                    <a:pt x="72" y="0"/>
                  </a:moveTo>
                  <a:lnTo>
                    <a:pt x="0" y="5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919" name="Freeform 95"/>
            <p:cNvSpPr>
              <a:spLocks/>
            </p:cNvSpPr>
            <p:nvPr/>
          </p:nvSpPr>
          <p:spPr bwMode="auto">
            <a:xfrm>
              <a:off x="2415" y="2022"/>
              <a:ext cx="72" cy="45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0" y="45"/>
                </a:cxn>
              </a:cxnLst>
              <a:rect l="0" t="0" r="r" b="b"/>
              <a:pathLst>
                <a:path w="72" h="45">
                  <a:moveTo>
                    <a:pt x="72" y="0"/>
                  </a:moveTo>
                  <a:lnTo>
                    <a:pt x="0" y="4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920" name="Freeform 96"/>
            <p:cNvSpPr>
              <a:spLocks/>
            </p:cNvSpPr>
            <p:nvPr/>
          </p:nvSpPr>
          <p:spPr bwMode="auto">
            <a:xfrm>
              <a:off x="1860" y="1548"/>
              <a:ext cx="27" cy="87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0" y="87"/>
                </a:cxn>
              </a:cxnLst>
              <a:rect l="0" t="0" r="r" b="b"/>
              <a:pathLst>
                <a:path w="27" h="87">
                  <a:moveTo>
                    <a:pt x="27" y="0"/>
                  </a:moveTo>
                  <a:lnTo>
                    <a:pt x="0" y="87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921" name="Freeform 97"/>
            <p:cNvSpPr>
              <a:spLocks/>
            </p:cNvSpPr>
            <p:nvPr/>
          </p:nvSpPr>
          <p:spPr bwMode="auto">
            <a:xfrm>
              <a:off x="1974" y="1599"/>
              <a:ext cx="39" cy="69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69"/>
                </a:cxn>
              </a:cxnLst>
              <a:rect l="0" t="0" r="r" b="b"/>
              <a:pathLst>
                <a:path w="39" h="69">
                  <a:moveTo>
                    <a:pt x="39" y="0"/>
                  </a:moveTo>
                  <a:lnTo>
                    <a:pt x="0" y="69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922" name="Freeform 98"/>
            <p:cNvSpPr>
              <a:spLocks/>
            </p:cNvSpPr>
            <p:nvPr/>
          </p:nvSpPr>
          <p:spPr bwMode="auto">
            <a:xfrm>
              <a:off x="2076" y="1668"/>
              <a:ext cx="42" cy="66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0" y="66"/>
                </a:cxn>
              </a:cxnLst>
              <a:rect l="0" t="0" r="r" b="b"/>
              <a:pathLst>
                <a:path w="42" h="66">
                  <a:moveTo>
                    <a:pt x="42" y="0"/>
                  </a:moveTo>
                  <a:lnTo>
                    <a:pt x="0" y="6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923" name="Freeform 99"/>
            <p:cNvSpPr>
              <a:spLocks/>
            </p:cNvSpPr>
            <p:nvPr/>
          </p:nvSpPr>
          <p:spPr bwMode="auto">
            <a:xfrm>
              <a:off x="2166" y="1749"/>
              <a:ext cx="63" cy="54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0" y="54"/>
                </a:cxn>
              </a:cxnLst>
              <a:rect l="0" t="0" r="r" b="b"/>
              <a:pathLst>
                <a:path w="63" h="54">
                  <a:moveTo>
                    <a:pt x="63" y="0"/>
                  </a:moveTo>
                  <a:lnTo>
                    <a:pt x="0" y="5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924" name="Freeform 100"/>
            <p:cNvSpPr>
              <a:spLocks/>
            </p:cNvSpPr>
            <p:nvPr/>
          </p:nvSpPr>
          <p:spPr bwMode="auto">
            <a:xfrm>
              <a:off x="1743" y="1530"/>
              <a:ext cx="6" cy="87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87"/>
                </a:cxn>
              </a:cxnLst>
              <a:rect l="0" t="0" r="r" b="b"/>
              <a:pathLst>
                <a:path w="6" h="87">
                  <a:moveTo>
                    <a:pt x="6" y="0"/>
                  </a:moveTo>
                  <a:lnTo>
                    <a:pt x="0" y="87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7925" name="Text Box 101"/>
          <p:cNvSpPr txBox="1">
            <a:spLocks noChangeArrowheads="1"/>
          </p:cNvSpPr>
          <p:nvPr/>
        </p:nvSpPr>
        <p:spPr bwMode="auto">
          <a:xfrm>
            <a:off x="2266950" y="1943100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sz="8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5" name="Group 30"/>
          <p:cNvGrpSpPr>
            <a:grpSpLocks/>
          </p:cNvGrpSpPr>
          <p:nvPr/>
        </p:nvGrpSpPr>
        <p:grpSpPr bwMode="auto">
          <a:xfrm rot="235879">
            <a:off x="2336800" y="2133600"/>
            <a:ext cx="431800" cy="3609975"/>
            <a:chOff x="2984" y="1680"/>
            <a:chExt cx="123" cy="1614"/>
          </a:xfrm>
        </p:grpSpPr>
        <p:sp>
          <p:nvSpPr>
            <p:cNvPr id="77855" name="Freeform 31"/>
            <p:cNvSpPr>
              <a:spLocks/>
            </p:cNvSpPr>
            <p:nvPr/>
          </p:nvSpPr>
          <p:spPr bwMode="auto">
            <a:xfrm>
              <a:off x="2984" y="1680"/>
              <a:ext cx="120" cy="816"/>
            </a:xfrm>
            <a:custGeom>
              <a:avLst/>
              <a:gdLst/>
              <a:ahLst/>
              <a:cxnLst>
                <a:cxn ang="0">
                  <a:pos x="0" y="816"/>
                </a:cxn>
                <a:cxn ang="0">
                  <a:pos x="40" y="0"/>
                </a:cxn>
                <a:cxn ang="0">
                  <a:pos x="120" y="816"/>
                </a:cxn>
              </a:cxnLst>
              <a:rect l="0" t="0" r="r" b="b"/>
              <a:pathLst>
                <a:path w="120" h="816">
                  <a:moveTo>
                    <a:pt x="0" y="816"/>
                  </a:moveTo>
                  <a:lnTo>
                    <a:pt x="40" y="0"/>
                  </a:lnTo>
                  <a:lnTo>
                    <a:pt x="120" y="816"/>
                  </a:lnTo>
                </a:path>
              </a:pathLst>
            </a:cu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856" name="Freeform 32"/>
            <p:cNvSpPr>
              <a:spLocks/>
            </p:cNvSpPr>
            <p:nvPr/>
          </p:nvSpPr>
          <p:spPr bwMode="auto">
            <a:xfrm flipH="1" flipV="1">
              <a:off x="2987" y="2478"/>
              <a:ext cx="120" cy="816"/>
            </a:xfrm>
            <a:custGeom>
              <a:avLst/>
              <a:gdLst/>
              <a:ahLst/>
              <a:cxnLst>
                <a:cxn ang="0">
                  <a:pos x="0" y="816"/>
                </a:cxn>
                <a:cxn ang="0">
                  <a:pos x="40" y="0"/>
                </a:cxn>
                <a:cxn ang="0">
                  <a:pos x="120" y="816"/>
                </a:cxn>
              </a:cxnLst>
              <a:rect l="0" t="0" r="r" b="b"/>
              <a:pathLst>
                <a:path w="120" h="816">
                  <a:moveTo>
                    <a:pt x="0" y="816"/>
                  </a:moveTo>
                  <a:lnTo>
                    <a:pt x="40" y="0"/>
                  </a:lnTo>
                  <a:lnTo>
                    <a:pt x="120" y="81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7857" name="PubChord"/>
          <p:cNvSpPr>
            <a:spLocks noEditPoints="1" noChangeArrowheads="1"/>
          </p:cNvSpPr>
          <p:nvPr/>
        </p:nvSpPr>
        <p:spPr bwMode="auto">
          <a:xfrm rot="7856042">
            <a:off x="2259013" y="3729037"/>
            <a:ext cx="554038" cy="627063"/>
          </a:xfrm>
          <a:custGeom>
            <a:avLst/>
            <a:gdLst>
              <a:gd name="G0" fmla="+- 0 0 0"/>
              <a:gd name="G1" fmla="sin 10800 -9614353"/>
              <a:gd name="G2" fmla="cos 10800 -9614353"/>
              <a:gd name="G3" fmla="sin 10800 3553469"/>
              <a:gd name="G4" fmla="cos 10800 3553469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1772 w 21600"/>
              <a:gd name="T1" fmla="*/ 4871 h 21600"/>
              <a:gd name="T2" fmla="*/ 9443 w 21600"/>
              <a:gd name="T3" fmla="*/ 12216 h 21600"/>
              <a:gd name="T4" fmla="*/ 17114 w 21600"/>
              <a:gd name="T5" fmla="*/ 19561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1772" y="4871"/>
                </a:moveTo>
                <a:cubicBezTo>
                  <a:pt x="616" y="6632"/>
                  <a:pt x="0" y="8693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066" y="21600"/>
                  <a:pt x="15275" y="20886"/>
                  <a:pt x="17114" y="19561"/>
                </a:cubicBezTo>
                <a:close/>
              </a:path>
            </a:pathLst>
          </a:custGeom>
          <a:solidFill>
            <a:srgbClr val="00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 useBgFill="1">
        <p:nvSpPr>
          <p:cNvPr id="77867" name="Freeform 43"/>
          <p:cNvSpPr>
            <a:spLocks/>
          </p:cNvSpPr>
          <p:nvPr/>
        </p:nvSpPr>
        <p:spPr bwMode="auto">
          <a:xfrm>
            <a:off x="1733550" y="3995738"/>
            <a:ext cx="1263650" cy="468312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796" y="0"/>
              </a:cxn>
              <a:cxn ang="0">
                <a:pos x="609" y="295"/>
              </a:cxn>
              <a:cxn ang="0">
                <a:pos x="0" y="10"/>
              </a:cxn>
            </a:cxnLst>
            <a:rect l="0" t="0" r="r" b="b"/>
            <a:pathLst>
              <a:path w="796" h="295">
                <a:moveTo>
                  <a:pt x="0" y="10"/>
                </a:moveTo>
                <a:lnTo>
                  <a:pt x="796" y="0"/>
                </a:lnTo>
                <a:lnTo>
                  <a:pt x="609" y="295"/>
                </a:lnTo>
                <a:lnTo>
                  <a:pt x="0" y="10"/>
                </a:lnTo>
                <a:close/>
              </a:path>
            </a:pathLst>
          </a:custGeom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926" name="Text Box 102"/>
          <p:cNvSpPr txBox="1">
            <a:spLocks noChangeArrowheads="1"/>
          </p:cNvSpPr>
          <p:nvPr/>
        </p:nvSpPr>
        <p:spPr bwMode="auto">
          <a:xfrm>
            <a:off x="1116013" y="5805488"/>
            <a:ext cx="763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б) при движении будет израсходовано 30 л? </a:t>
            </a:r>
          </a:p>
        </p:txBody>
      </p:sp>
      <p:grpSp>
        <p:nvGrpSpPr>
          <p:cNvPr id="6" name="Group 104"/>
          <p:cNvGrpSpPr>
            <a:grpSpLocks/>
          </p:cNvGrpSpPr>
          <p:nvPr/>
        </p:nvGrpSpPr>
        <p:grpSpPr bwMode="auto">
          <a:xfrm>
            <a:off x="468313" y="4221163"/>
            <a:ext cx="8640762" cy="1465262"/>
            <a:chOff x="295" y="2659"/>
            <a:chExt cx="5443" cy="923"/>
          </a:xfrm>
        </p:grpSpPr>
        <p:sp>
          <p:nvSpPr>
            <p:cNvPr id="77859" name="Text Box 35"/>
            <p:cNvSpPr txBox="1">
              <a:spLocks noChangeArrowheads="1"/>
            </p:cNvSpPr>
            <p:nvPr/>
          </p:nvSpPr>
          <p:spPr bwMode="auto">
            <a:xfrm>
              <a:off x="295" y="2659"/>
              <a:ext cx="544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/>
                <a:t>На сколько делений и в какую сторону передвинется стрелка прибора, если:</a:t>
              </a:r>
            </a:p>
          </p:txBody>
        </p:sp>
        <p:sp>
          <p:nvSpPr>
            <p:cNvPr id="77927" name="Text Box 103"/>
            <p:cNvSpPr txBox="1">
              <a:spLocks noChangeArrowheads="1"/>
            </p:cNvSpPr>
            <p:nvPr/>
          </p:nvSpPr>
          <p:spPr bwMode="auto">
            <a:xfrm>
              <a:off x="703" y="3294"/>
              <a:ext cx="37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/>
                <a:t>а) в бензобак нальют еще 20 л бензина;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20000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220000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7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312000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9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AutoShape 4"/>
          <p:cNvSpPr>
            <a:spLocks noChangeArrowheads="1"/>
          </p:cNvSpPr>
          <p:nvPr/>
        </p:nvSpPr>
        <p:spPr bwMode="auto">
          <a:xfrm rot="16200000">
            <a:off x="4283075" y="-1971675"/>
            <a:ext cx="1081088" cy="5545138"/>
          </a:xfrm>
          <a:prstGeom prst="flowChartDelay">
            <a:avLst/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45" name="Text Box 177"/>
          <p:cNvSpPr txBox="1">
            <a:spLocks noChangeArrowheads="1"/>
          </p:cNvSpPr>
          <p:nvPr/>
        </p:nvSpPr>
        <p:spPr bwMode="auto">
          <a:xfrm>
            <a:off x="2124075" y="765175"/>
            <a:ext cx="5543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/>
              <a:t>I</a:t>
            </a:r>
            <a:r>
              <a:rPr lang="en-US" sz="2800"/>
              <a:t> I </a:t>
            </a:r>
            <a:r>
              <a:rPr lang="en-US" sz="4400"/>
              <a:t>I</a:t>
            </a:r>
            <a:r>
              <a:rPr lang="en-US" sz="2800"/>
              <a:t> I </a:t>
            </a:r>
            <a:r>
              <a:rPr lang="en-US" sz="4400"/>
              <a:t>I</a:t>
            </a:r>
            <a:r>
              <a:rPr lang="en-US" sz="2800"/>
              <a:t> I </a:t>
            </a:r>
            <a:r>
              <a:rPr lang="en-US" sz="4400"/>
              <a:t>I</a:t>
            </a:r>
            <a:r>
              <a:rPr lang="en-US" sz="2800"/>
              <a:t> I </a:t>
            </a:r>
            <a:r>
              <a:rPr lang="en-US" sz="4400"/>
              <a:t>I</a:t>
            </a:r>
            <a:r>
              <a:rPr lang="en-US" sz="2800"/>
              <a:t> I </a:t>
            </a:r>
            <a:r>
              <a:rPr lang="en-US" sz="4400"/>
              <a:t>I</a:t>
            </a:r>
            <a:r>
              <a:rPr lang="en-US" sz="2800"/>
              <a:t> I </a:t>
            </a:r>
            <a:r>
              <a:rPr lang="en-US" sz="4400"/>
              <a:t>I</a:t>
            </a:r>
            <a:r>
              <a:rPr lang="en-US" sz="2800"/>
              <a:t> I </a:t>
            </a:r>
            <a:r>
              <a:rPr lang="en-US" sz="4400"/>
              <a:t>I</a:t>
            </a:r>
            <a:r>
              <a:rPr lang="en-US" sz="2800"/>
              <a:t> I </a:t>
            </a:r>
            <a:r>
              <a:rPr lang="en-US" sz="4400"/>
              <a:t>I</a:t>
            </a:r>
            <a:r>
              <a:rPr lang="en-US" sz="2800"/>
              <a:t> I </a:t>
            </a:r>
            <a:r>
              <a:rPr lang="en-US" sz="4400"/>
              <a:t>I</a:t>
            </a:r>
            <a:r>
              <a:rPr lang="en-US" sz="2800"/>
              <a:t> I </a:t>
            </a:r>
            <a:r>
              <a:rPr lang="en-US" sz="4400"/>
              <a:t>I</a:t>
            </a:r>
            <a:r>
              <a:rPr lang="en-US" sz="2800"/>
              <a:t> I </a:t>
            </a:r>
            <a:r>
              <a:rPr lang="en-US" sz="4400"/>
              <a:t>I</a:t>
            </a:r>
            <a:endParaRPr lang="ru-RU" sz="4400"/>
          </a:p>
        </p:txBody>
      </p:sp>
      <p:sp>
        <p:nvSpPr>
          <p:cNvPr id="7171" name="DiagonalStripe"/>
          <p:cNvSpPr>
            <a:spLocks noEditPoints="1" noChangeArrowheads="1"/>
          </p:cNvSpPr>
          <p:nvPr/>
        </p:nvSpPr>
        <p:spPr bwMode="auto">
          <a:xfrm rot="2413501">
            <a:off x="1547813" y="765175"/>
            <a:ext cx="6507162" cy="5703888"/>
          </a:xfrm>
          <a:custGeom>
            <a:avLst/>
            <a:gdLst>
              <a:gd name="G0" fmla="+- 0 0 0"/>
              <a:gd name="G1" fmla="*/ 18036 1 2"/>
              <a:gd name="G2" fmla="+- 18036 0 0"/>
              <a:gd name="G3" fmla="+- G1 10800 0"/>
              <a:gd name="T0" fmla="*/ 9018 w 21600"/>
              <a:gd name="T1" fmla="*/ 9018 h 21600"/>
              <a:gd name="T2" fmla="*/ 0 w 21600"/>
              <a:gd name="T3" fmla="*/ 19818 h 21600"/>
              <a:gd name="T4" fmla="*/ 10800 w 21600"/>
              <a:gd name="T5" fmla="*/ 10800 h 21600"/>
              <a:gd name="T6" fmla="*/ 19818 w 21600"/>
              <a:gd name="T7" fmla="*/ 0 h 21600"/>
              <a:gd name="T8" fmla="*/ 11796480 60000 65536"/>
              <a:gd name="T9" fmla="*/ 11796480 60000 65536"/>
              <a:gd name="T10" fmla="*/ 0 60000 65536"/>
              <a:gd name="T11" fmla="*/ 17694720 60000 65536"/>
              <a:gd name="T12" fmla="*/ 0 w 21600"/>
              <a:gd name="T13" fmla="*/ 0 h 21600"/>
              <a:gd name="T14" fmla="*/ G3 w 21600"/>
              <a:gd name="T15" fmla="*/ G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036" y="0"/>
                </a:moveTo>
                <a:lnTo>
                  <a:pt x="0" y="18036"/>
                </a:lnTo>
                <a:lnTo>
                  <a:pt x="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CC99FF"/>
              </a:gs>
              <a:gs pos="50000">
                <a:srgbClr val="9999FF"/>
              </a:gs>
              <a:gs pos="100000">
                <a:srgbClr val="CC99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7220" name="Text Box 52"/>
          <p:cNvSpPr txBox="1">
            <a:spLocks noChangeArrowheads="1"/>
          </p:cNvSpPr>
          <p:nvPr/>
        </p:nvSpPr>
        <p:spPr bwMode="auto">
          <a:xfrm>
            <a:off x="2124075" y="620713"/>
            <a:ext cx="56880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/>
              <a:t>0  </a:t>
            </a:r>
            <a:r>
              <a:rPr lang="ru-RU" dirty="0" smtClean="0"/>
              <a:t>100  200  </a:t>
            </a:r>
            <a:r>
              <a:rPr lang="ru-RU" dirty="0"/>
              <a:t>300 </a:t>
            </a:r>
            <a:r>
              <a:rPr lang="ru-RU" dirty="0" smtClean="0"/>
              <a:t>400 </a:t>
            </a:r>
            <a:r>
              <a:rPr lang="ru-RU" dirty="0" smtClean="0">
                <a:solidFill>
                  <a:srgbClr val="0000FF"/>
                </a:solidFill>
              </a:rPr>
              <a:t>500</a:t>
            </a:r>
            <a:r>
              <a:rPr lang="ru-RU" dirty="0" smtClean="0"/>
              <a:t> 600 700 800 900 1000</a:t>
            </a:r>
            <a:endParaRPr lang="ru-RU" dirty="0"/>
          </a:p>
        </p:txBody>
      </p:sp>
      <p:sp>
        <p:nvSpPr>
          <p:cNvPr id="7221" name="Freeform 53"/>
          <p:cNvSpPr>
            <a:spLocks/>
          </p:cNvSpPr>
          <p:nvPr/>
        </p:nvSpPr>
        <p:spPr bwMode="auto">
          <a:xfrm>
            <a:off x="4427984" y="942246"/>
            <a:ext cx="1588" cy="1689100"/>
          </a:xfrm>
          <a:custGeom>
            <a:avLst/>
            <a:gdLst/>
            <a:ahLst/>
            <a:cxnLst>
              <a:cxn ang="0">
                <a:pos x="0" y="1064"/>
              </a:cxn>
              <a:cxn ang="0">
                <a:pos x="0" y="0"/>
              </a:cxn>
            </a:cxnLst>
            <a:rect l="0" t="0" r="r" b="b"/>
            <a:pathLst>
              <a:path w="1" h="1064">
                <a:moveTo>
                  <a:pt x="0" y="1064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22" name="PubBanner"/>
          <p:cNvSpPr>
            <a:spLocks noEditPoints="1" noChangeArrowheads="1"/>
          </p:cNvSpPr>
          <p:nvPr/>
        </p:nvSpPr>
        <p:spPr bwMode="auto">
          <a:xfrm rot="10800000">
            <a:off x="2051050" y="1341438"/>
            <a:ext cx="5473700" cy="2016125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7223" name="chair1"/>
          <p:cNvSpPr>
            <a:spLocks noEditPoints="1" noChangeArrowheads="1"/>
          </p:cNvSpPr>
          <p:nvPr/>
        </p:nvSpPr>
        <p:spPr bwMode="auto">
          <a:xfrm>
            <a:off x="4859338" y="2420938"/>
            <a:ext cx="3816350" cy="935037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1593 w 21600"/>
              <a:gd name="T9" fmla="*/ 7848 h 21600"/>
              <a:gd name="T10" fmla="*/ 20317 w 21600"/>
              <a:gd name="T11" fmla="*/ 1757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7752" y="5993"/>
                </a:moveTo>
                <a:lnTo>
                  <a:pt x="13862" y="5993"/>
                </a:lnTo>
                <a:lnTo>
                  <a:pt x="13862" y="3443"/>
                </a:lnTo>
                <a:lnTo>
                  <a:pt x="18455" y="3443"/>
                </a:lnTo>
                <a:lnTo>
                  <a:pt x="18952" y="3443"/>
                </a:lnTo>
                <a:lnTo>
                  <a:pt x="19448" y="3354"/>
                </a:lnTo>
                <a:lnTo>
                  <a:pt x="19697" y="3220"/>
                </a:lnTo>
                <a:lnTo>
                  <a:pt x="20234" y="3041"/>
                </a:lnTo>
                <a:lnTo>
                  <a:pt x="20566" y="2817"/>
                </a:lnTo>
                <a:lnTo>
                  <a:pt x="20731" y="2460"/>
                </a:lnTo>
                <a:lnTo>
                  <a:pt x="20897" y="2102"/>
                </a:lnTo>
                <a:lnTo>
                  <a:pt x="20897" y="1744"/>
                </a:lnTo>
                <a:lnTo>
                  <a:pt x="20897" y="1431"/>
                </a:lnTo>
                <a:lnTo>
                  <a:pt x="20731" y="1073"/>
                </a:lnTo>
                <a:lnTo>
                  <a:pt x="20566" y="716"/>
                </a:lnTo>
                <a:lnTo>
                  <a:pt x="20234" y="492"/>
                </a:lnTo>
                <a:lnTo>
                  <a:pt x="19697" y="224"/>
                </a:lnTo>
                <a:lnTo>
                  <a:pt x="19448" y="134"/>
                </a:lnTo>
                <a:lnTo>
                  <a:pt x="18952" y="0"/>
                </a:lnTo>
                <a:lnTo>
                  <a:pt x="18455" y="0"/>
                </a:lnTo>
                <a:lnTo>
                  <a:pt x="10966" y="0"/>
                </a:lnTo>
                <a:lnTo>
                  <a:pt x="3641" y="0"/>
                </a:lnTo>
                <a:lnTo>
                  <a:pt x="3145" y="0"/>
                </a:lnTo>
                <a:lnTo>
                  <a:pt x="2648" y="134"/>
                </a:lnTo>
                <a:lnTo>
                  <a:pt x="2276" y="224"/>
                </a:lnTo>
                <a:lnTo>
                  <a:pt x="1945" y="492"/>
                </a:lnTo>
                <a:lnTo>
                  <a:pt x="1697" y="716"/>
                </a:lnTo>
                <a:lnTo>
                  <a:pt x="1366" y="1073"/>
                </a:lnTo>
                <a:lnTo>
                  <a:pt x="1200" y="1431"/>
                </a:lnTo>
                <a:lnTo>
                  <a:pt x="1200" y="1744"/>
                </a:lnTo>
                <a:lnTo>
                  <a:pt x="1200" y="2102"/>
                </a:lnTo>
                <a:lnTo>
                  <a:pt x="1366" y="2460"/>
                </a:lnTo>
                <a:lnTo>
                  <a:pt x="1697" y="2817"/>
                </a:lnTo>
                <a:lnTo>
                  <a:pt x="1945" y="3041"/>
                </a:lnTo>
                <a:lnTo>
                  <a:pt x="2276" y="3220"/>
                </a:lnTo>
                <a:lnTo>
                  <a:pt x="2648" y="3354"/>
                </a:lnTo>
                <a:lnTo>
                  <a:pt x="3145" y="3443"/>
                </a:lnTo>
                <a:lnTo>
                  <a:pt x="3641" y="3443"/>
                </a:lnTo>
                <a:lnTo>
                  <a:pt x="8152" y="3443"/>
                </a:lnTo>
                <a:lnTo>
                  <a:pt x="8152" y="5993"/>
                </a:lnTo>
                <a:lnTo>
                  <a:pt x="3890" y="5993"/>
                </a:lnTo>
                <a:lnTo>
                  <a:pt x="3145" y="6127"/>
                </a:lnTo>
                <a:lnTo>
                  <a:pt x="2276" y="6306"/>
                </a:lnTo>
                <a:lnTo>
                  <a:pt x="1697" y="6663"/>
                </a:lnTo>
                <a:lnTo>
                  <a:pt x="1200" y="7155"/>
                </a:lnTo>
                <a:lnTo>
                  <a:pt x="662" y="7737"/>
                </a:lnTo>
                <a:lnTo>
                  <a:pt x="166" y="8273"/>
                </a:lnTo>
                <a:lnTo>
                  <a:pt x="0" y="8989"/>
                </a:lnTo>
                <a:lnTo>
                  <a:pt x="0" y="9525"/>
                </a:lnTo>
                <a:lnTo>
                  <a:pt x="0" y="10822"/>
                </a:lnTo>
                <a:lnTo>
                  <a:pt x="0" y="15831"/>
                </a:lnTo>
                <a:lnTo>
                  <a:pt x="166" y="16547"/>
                </a:lnTo>
                <a:lnTo>
                  <a:pt x="662" y="17307"/>
                </a:lnTo>
                <a:lnTo>
                  <a:pt x="1697" y="18380"/>
                </a:lnTo>
                <a:lnTo>
                  <a:pt x="2814" y="19275"/>
                </a:lnTo>
                <a:lnTo>
                  <a:pt x="3641" y="19766"/>
                </a:lnTo>
                <a:lnTo>
                  <a:pt x="4428" y="20169"/>
                </a:lnTo>
                <a:lnTo>
                  <a:pt x="5421" y="20527"/>
                </a:lnTo>
                <a:lnTo>
                  <a:pt x="6372" y="20884"/>
                </a:lnTo>
                <a:lnTo>
                  <a:pt x="7572" y="21242"/>
                </a:lnTo>
                <a:lnTo>
                  <a:pt x="8648" y="21466"/>
                </a:lnTo>
                <a:lnTo>
                  <a:pt x="9766" y="21600"/>
                </a:lnTo>
                <a:lnTo>
                  <a:pt x="11131" y="21600"/>
                </a:lnTo>
                <a:lnTo>
                  <a:pt x="12414" y="21600"/>
                </a:lnTo>
                <a:lnTo>
                  <a:pt x="13779" y="21466"/>
                </a:lnTo>
                <a:lnTo>
                  <a:pt x="14855" y="21242"/>
                </a:lnTo>
                <a:lnTo>
                  <a:pt x="15807" y="20884"/>
                </a:lnTo>
                <a:lnTo>
                  <a:pt x="16841" y="20527"/>
                </a:lnTo>
                <a:lnTo>
                  <a:pt x="17669" y="20169"/>
                </a:lnTo>
                <a:lnTo>
                  <a:pt x="18455" y="19766"/>
                </a:lnTo>
                <a:lnTo>
                  <a:pt x="19117" y="19275"/>
                </a:lnTo>
                <a:lnTo>
                  <a:pt x="20234" y="18380"/>
                </a:lnTo>
                <a:lnTo>
                  <a:pt x="21062" y="17307"/>
                </a:lnTo>
                <a:lnTo>
                  <a:pt x="21600" y="16547"/>
                </a:lnTo>
                <a:lnTo>
                  <a:pt x="21600" y="15831"/>
                </a:lnTo>
                <a:lnTo>
                  <a:pt x="21600" y="10733"/>
                </a:lnTo>
                <a:lnTo>
                  <a:pt x="21600" y="9525"/>
                </a:lnTo>
                <a:lnTo>
                  <a:pt x="21600" y="8989"/>
                </a:lnTo>
                <a:lnTo>
                  <a:pt x="21434" y="8273"/>
                </a:lnTo>
                <a:lnTo>
                  <a:pt x="21062" y="7737"/>
                </a:lnTo>
                <a:lnTo>
                  <a:pt x="20566" y="7155"/>
                </a:lnTo>
                <a:lnTo>
                  <a:pt x="19903" y="6663"/>
                </a:lnTo>
                <a:lnTo>
                  <a:pt x="19283" y="6306"/>
                </a:lnTo>
                <a:lnTo>
                  <a:pt x="18621" y="6127"/>
                </a:lnTo>
                <a:lnTo>
                  <a:pt x="17752" y="5993"/>
                </a:lnTo>
                <a:close/>
              </a:path>
              <a:path w="21600" h="21600" extrusionOk="0">
                <a:moveTo>
                  <a:pt x="8152" y="3443"/>
                </a:moveTo>
                <a:lnTo>
                  <a:pt x="13862" y="3443"/>
                </a:lnTo>
              </a:path>
              <a:path w="21600" h="21600" extrusionOk="0">
                <a:moveTo>
                  <a:pt x="8152" y="5993"/>
                </a:moveTo>
                <a:lnTo>
                  <a:pt x="13862" y="5993"/>
                </a:lnTo>
              </a:path>
            </a:pathLst>
          </a:custGeom>
          <a:gradFill rotWithShape="1">
            <a:gsLst>
              <a:gs pos="0">
                <a:srgbClr val="0000FF"/>
              </a:gs>
              <a:gs pos="50000">
                <a:srgbClr val="9999FF"/>
              </a:gs>
              <a:gs pos="100000">
                <a:srgbClr val="0000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7239" name="Text Box 71"/>
          <p:cNvSpPr txBox="1">
            <a:spLocks noChangeArrowheads="1"/>
          </p:cNvSpPr>
          <p:nvPr/>
        </p:nvSpPr>
        <p:spPr bwMode="auto">
          <a:xfrm>
            <a:off x="323850" y="3860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7235" name="chair1"/>
          <p:cNvSpPr>
            <a:spLocks noEditPoints="1" noChangeArrowheads="1"/>
          </p:cNvSpPr>
          <p:nvPr/>
        </p:nvSpPr>
        <p:spPr bwMode="auto">
          <a:xfrm>
            <a:off x="468313" y="2349500"/>
            <a:ext cx="3816350" cy="1077913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1593 w 21600"/>
              <a:gd name="T9" fmla="*/ 7848 h 21600"/>
              <a:gd name="T10" fmla="*/ 20317 w 21600"/>
              <a:gd name="T11" fmla="*/ 1757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7752" y="5993"/>
                </a:moveTo>
                <a:lnTo>
                  <a:pt x="13862" y="5993"/>
                </a:lnTo>
                <a:lnTo>
                  <a:pt x="13862" y="3443"/>
                </a:lnTo>
                <a:lnTo>
                  <a:pt x="18455" y="3443"/>
                </a:lnTo>
                <a:lnTo>
                  <a:pt x="18952" y="3443"/>
                </a:lnTo>
                <a:lnTo>
                  <a:pt x="19448" y="3354"/>
                </a:lnTo>
                <a:lnTo>
                  <a:pt x="19697" y="3220"/>
                </a:lnTo>
                <a:lnTo>
                  <a:pt x="20234" y="3041"/>
                </a:lnTo>
                <a:lnTo>
                  <a:pt x="20566" y="2817"/>
                </a:lnTo>
                <a:lnTo>
                  <a:pt x="20731" y="2460"/>
                </a:lnTo>
                <a:lnTo>
                  <a:pt x="20897" y="2102"/>
                </a:lnTo>
                <a:lnTo>
                  <a:pt x="20897" y="1744"/>
                </a:lnTo>
                <a:lnTo>
                  <a:pt x="20897" y="1431"/>
                </a:lnTo>
                <a:lnTo>
                  <a:pt x="20731" y="1073"/>
                </a:lnTo>
                <a:lnTo>
                  <a:pt x="20566" y="716"/>
                </a:lnTo>
                <a:lnTo>
                  <a:pt x="20234" y="492"/>
                </a:lnTo>
                <a:lnTo>
                  <a:pt x="19697" y="224"/>
                </a:lnTo>
                <a:lnTo>
                  <a:pt x="19448" y="134"/>
                </a:lnTo>
                <a:lnTo>
                  <a:pt x="18952" y="0"/>
                </a:lnTo>
                <a:lnTo>
                  <a:pt x="18455" y="0"/>
                </a:lnTo>
                <a:lnTo>
                  <a:pt x="10966" y="0"/>
                </a:lnTo>
                <a:lnTo>
                  <a:pt x="3641" y="0"/>
                </a:lnTo>
                <a:lnTo>
                  <a:pt x="3145" y="0"/>
                </a:lnTo>
                <a:lnTo>
                  <a:pt x="2648" y="134"/>
                </a:lnTo>
                <a:lnTo>
                  <a:pt x="2276" y="224"/>
                </a:lnTo>
                <a:lnTo>
                  <a:pt x="1945" y="492"/>
                </a:lnTo>
                <a:lnTo>
                  <a:pt x="1697" y="716"/>
                </a:lnTo>
                <a:lnTo>
                  <a:pt x="1366" y="1073"/>
                </a:lnTo>
                <a:lnTo>
                  <a:pt x="1200" y="1431"/>
                </a:lnTo>
                <a:lnTo>
                  <a:pt x="1200" y="1744"/>
                </a:lnTo>
                <a:lnTo>
                  <a:pt x="1200" y="2102"/>
                </a:lnTo>
                <a:lnTo>
                  <a:pt x="1366" y="2460"/>
                </a:lnTo>
                <a:lnTo>
                  <a:pt x="1697" y="2817"/>
                </a:lnTo>
                <a:lnTo>
                  <a:pt x="1945" y="3041"/>
                </a:lnTo>
                <a:lnTo>
                  <a:pt x="2276" y="3220"/>
                </a:lnTo>
                <a:lnTo>
                  <a:pt x="2648" y="3354"/>
                </a:lnTo>
                <a:lnTo>
                  <a:pt x="3145" y="3443"/>
                </a:lnTo>
                <a:lnTo>
                  <a:pt x="3641" y="3443"/>
                </a:lnTo>
                <a:lnTo>
                  <a:pt x="8152" y="3443"/>
                </a:lnTo>
                <a:lnTo>
                  <a:pt x="8152" y="5993"/>
                </a:lnTo>
                <a:lnTo>
                  <a:pt x="3890" y="5993"/>
                </a:lnTo>
                <a:lnTo>
                  <a:pt x="3145" y="6127"/>
                </a:lnTo>
                <a:lnTo>
                  <a:pt x="2276" y="6306"/>
                </a:lnTo>
                <a:lnTo>
                  <a:pt x="1697" y="6663"/>
                </a:lnTo>
                <a:lnTo>
                  <a:pt x="1200" y="7155"/>
                </a:lnTo>
                <a:lnTo>
                  <a:pt x="662" y="7737"/>
                </a:lnTo>
                <a:lnTo>
                  <a:pt x="166" y="8273"/>
                </a:lnTo>
                <a:lnTo>
                  <a:pt x="0" y="8989"/>
                </a:lnTo>
                <a:lnTo>
                  <a:pt x="0" y="9525"/>
                </a:lnTo>
                <a:lnTo>
                  <a:pt x="0" y="10822"/>
                </a:lnTo>
                <a:lnTo>
                  <a:pt x="0" y="15831"/>
                </a:lnTo>
                <a:lnTo>
                  <a:pt x="166" y="16547"/>
                </a:lnTo>
                <a:lnTo>
                  <a:pt x="662" y="17307"/>
                </a:lnTo>
                <a:lnTo>
                  <a:pt x="1697" y="18380"/>
                </a:lnTo>
                <a:lnTo>
                  <a:pt x="2814" y="19275"/>
                </a:lnTo>
                <a:lnTo>
                  <a:pt x="3641" y="19766"/>
                </a:lnTo>
                <a:lnTo>
                  <a:pt x="4428" y="20169"/>
                </a:lnTo>
                <a:lnTo>
                  <a:pt x="5421" y="20527"/>
                </a:lnTo>
                <a:lnTo>
                  <a:pt x="6372" y="20884"/>
                </a:lnTo>
                <a:lnTo>
                  <a:pt x="7572" y="21242"/>
                </a:lnTo>
                <a:lnTo>
                  <a:pt x="8648" y="21466"/>
                </a:lnTo>
                <a:lnTo>
                  <a:pt x="9766" y="21600"/>
                </a:lnTo>
                <a:lnTo>
                  <a:pt x="11131" y="21600"/>
                </a:lnTo>
                <a:lnTo>
                  <a:pt x="12414" y="21600"/>
                </a:lnTo>
                <a:lnTo>
                  <a:pt x="13779" y="21466"/>
                </a:lnTo>
                <a:lnTo>
                  <a:pt x="14855" y="21242"/>
                </a:lnTo>
                <a:lnTo>
                  <a:pt x="15807" y="20884"/>
                </a:lnTo>
                <a:lnTo>
                  <a:pt x="16841" y="20527"/>
                </a:lnTo>
                <a:lnTo>
                  <a:pt x="17669" y="20169"/>
                </a:lnTo>
                <a:lnTo>
                  <a:pt x="18455" y="19766"/>
                </a:lnTo>
                <a:lnTo>
                  <a:pt x="19117" y="19275"/>
                </a:lnTo>
                <a:lnTo>
                  <a:pt x="20234" y="18380"/>
                </a:lnTo>
                <a:lnTo>
                  <a:pt x="21062" y="17307"/>
                </a:lnTo>
                <a:lnTo>
                  <a:pt x="21600" y="16547"/>
                </a:lnTo>
                <a:lnTo>
                  <a:pt x="21600" y="15831"/>
                </a:lnTo>
                <a:lnTo>
                  <a:pt x="21600" y="10733"/>
                </a:lnTo>
                <a:lnTo>
                  <a:pt x="21600" y="9525"/>
                </a:lnTo>
                <a:lnTo>
                  <a:pt x="21600" y="8989"/>
                </a:lnTo>
                <a:lnTo>
                  <a:pt x="21434" y="8273"/>
                </a:lnTo>
                <a:lnTo>
                  <a:pt x="21062" y="7737"/>
                </a:lnTo>
                <a:lnTo>
                  <a:pt x="20566" y="7155"/>
                </a:lnTo>
                <a:lnTo>
                  <a:pt x="19903" y="6663"/>
                </a:lnTo>
                <a:lnTo>
                  <a:pt x="19283" y="6306"/>
                </a:lnTo>
                <a:lnTo>
                  <a:pt x="18621" y="6127"/>
                </a:lnTo>
                <a:lnTo>
                  <a:pt x="17752" y="5993"/>
                </a:lnTo>
                <a:close/>
              </a:path>
              <a:path w="21600" h="21600" extrusionOk="0">
                <a:moveTo>
                  <a:pt x="8152" y="3443"/>
                </a:moveTo>
                <a:lnTo>
                  <a:pt x="13862" y="3443"/>
                </a:lnTo>
              </a:path>
              <a:path w="21600" h="21600" extrusionOk="0">
                <a:moveTo>
                  <a:pt x="8152" y="5993"/>
                </a:moveTo>
                <a:lnTo>
                  <a:pt x="13862" y="5993"/>
                </a:lnTo>
              </a:path>
            </a:pathLst>
          </a:custGeom>
          <a:gradFill rotWithShape="1">
            <a:gsLst>
              <a:gs pos="0">
                <a:srgbClr val="0000FF"/>
              </a:gs>
              <a:gs pos="50000">
                <a:srgbClr val="9999FF"/>
              </a:gs>
              <a:gs pos="100000">
                <a:srgbClr val="0000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7246" name="AutoShape 78"/>
          <p:cNvSpPr>
            <a:spLocks noChangeArrowheads="1"/>
          </p:cNvSpPr>
          <p:nvPr/>
        </p:nvSpPr>
        <p:spPr bwMode="auto">
          <a:xfrm>
            <a:off x="684213" y="4437063"/>
            <a:ext cx="2159000" cy="863600"/>
          </a:xfrm>
          <a:prstGeom prst="cloudCallout">
            <a:avLst>
              <a:gd name="adj1" fmla="val 55736"/>
              <a:gd name="adj2" fmla="val 116176"/>
            </a:avLst>
          </a:prstGeom>
          <a:gradFill rotWithShape="1">
            <a:gsLst>
              <a:gs pos="0">
                <a:schemeClr val="bg1"/>
              </a:gs>
              <a:gs pos="50000">
                <a:srgbClr val="66FF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3200" b="1" dirty="0">
                <a:solidFill>
                  <a:srgbClr val="0000FF"/>
                </a:solidFill>
              </a:rPr>
              <a:t>5</a:t>
            </a:r>
            <a:r>
              <a:rPr lang="en-US" sz="3200" b="1" dirty="0" smtClean="0">
                <a:solidFill>
                  <a:srgbClr val="0000FF"/>
                </a:solidFill>
              </a:rPr>
              <a:t>5</a:t>
            </a:r>
            <a:r>
              <a:rPr lang="ru-RU" sz="3200" b="1" dirty="0">
                <a:solidFill>
                  <a:srgbClr val="0000FF"/>
                </a:solidFill>
              </a:rPr>
              <a:t>0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ru-RU" sz="3200" b="1" dirty="0">
                <a:solidFill>
                  <a:srgbClr val="0000FF"/>
                </a:solidFill>
              </a:rPr>
              <a:t>г</a:t>
            </a:r>
          </a:p>
        </p:txBody>
      </p:sp>
      <p:grpSp>
        <p:nvGrpSpPr>
          <p:cNvPr id="2" name="Group 96"/>
          <p:cNvGrpSpPr>
            <a:grpSpLocks/>
          </p:cNvGrpSpPr>
          <p:nvPr/>
        </p:nvGrpSpPr>
        <p:grpSpPr bwMode="auto">
          <a:xfrm rot="2346269">
            <a:off x="733425" y="1590675"/>
            <a:ext cx="1125538" cy="792163"/>
            <a:chOff x="3168" y="2640"/>
            <a:chExt cx="698" cy="521"/>
          </a:xfrm>
        </p:grpSpPr>
        <p:grpSp>
          <p:nvGrpSpPr>
            <p:cNvPr id="3" name="Group 97"/>
            <p:cNvGrpSpPr>
              <a:grpSpLocks/>
            </p:cNvGrpSpPr>
            <p:nvPr/>
          </p:nvGrpSpPr>
          <p:grpSpPr bwMode="auto">
            <a:xfrm rot="2234714" flipV="1">
              <a:off x="3168" y="2640"/>
              <a:ext cx="419" cy="247"/>
              <a:chOff x="2506" y="1584"/>
              <a:chExt cx="419" cy="247"/>
            </a:xfrm>
          </p:grpSpPr>
          <p:sp>
            <p:nvSpPr>
              <p:cNvPr id="7266" name="Freeform 98"/>
              <p:cNvSpPr>
                <a:spLocks/>
              </p:cNvSpPr>
              <p:nvPr/>
            </p:nvSpPr>
            <p:spPr bwMode="auto">
              <a:xfrm rot="-25649421">
                <a:off x="2757" y="1560"/>
                <a:ext cx="144" cy="192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48" y="48"/>
                  </a:cxn>
                  <a:cxn ang="0">
                    <a:pos x="144" y="0"/>
                  </a:cxn>
                </a:cxnLst>
                <a:rect l="0" t="0" r="r" b="b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" name="Group 99"/>
              <p:cNvGrpSpPr>
                <a:grpSpLocks/>
              </p:cNvGrpSpPr>
              <p:nvPr/>
            </p:nvGrpSpPr>
            <p:grpSpPr bwMode="auto">
              <a:xfrm rot="-238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5" name="Group 100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7269" name="Freeform 101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/>
                    <a:ahLst/>
                    <a:cxnLst>
                      <a:cxn ang="0">
                        <a:pos x="848" y="300"/>
                      </a:cxn>
                      <a:cxn ang="0">
                        <a:pos x="704" y="76"/>
                      </a:cxn>
                      <a:cxn ang="0">
                        <a:pos x="576" y="4"/>
                      </a:cxn>
                      <a:cxn ang="0">
                        <a:pos x="376" y="52"/>
                      </a:cxn>
                      <a:cxn ang="0">
                        <a:pos x="0" y="308"/>
                      </a:cxn>
                    </a:cxnLst>
                    <a:rect l="0" t="0" r="r" b="b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270" name="Freeform 102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/>
                    <a:ahLst/>
                    <a:cxnLst>
                      <a:cxn ang="0">
                        <a:pos x="0" y="92"/>
                      </a:cxn>
                      <a:cxn ang="0">
                        <a:pos x="552" y="380"/>
                      </a:cxn>
                      <a:cxn ang="0">
                        <a:pos x="832" y="252"/>
                      </a:cxn>
                      <a:cxn ang="0">
                        <a:pos x="760" y="28"/>
                      </a:cxn>
                      <a:cxn ang="0">
                        <a:pos x="232" y="84"/>
                      </a:cxn>
                    </a:cxnLst>
                    <a:rect l="0" t="0" r="r" b="b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7271" name="Freeform 103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80" y="160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2" name="Freeform 104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80" y="160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3" name="Freeform 105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64" y="120"/>
                    </a:cxn>
                    <a:cxn ang="0">
                      <a:pos x="0" y="184"/>
                    </a:cxn>
                  </a:cxnLst>
                  <a:rect l="0" t="0" r="r" b="b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4" name="Freeform 106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6" y="48"/>
                    </a:cxn>
                    <a:cxn ang="0">
                      <a:pos x="112" y="144"/>
                    </a:cxn>
                  </a:cxnLst>
                  <a:rect l="0" t="0" r="r" b="b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5" name="Freeform 107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2" y="72"/>
                    </a:cxn>
                    <a:cxn ang="0">
                      <a:pos x="120" y="160"/>
                    </a:cxn>
                  </a:cxnLst>
                  <a:rect l="0" t="0" r="r" b="b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7276" name="Freeform 108"/>
            <p:cNvSpPr>
              <a:spLocks/>
            </p:cNvSpPr>
            <p:nvPr/>
          </p:nvSpPr>
          <p:spPr bwMode="auto">
            <a:xfrm rot="17225174" flipH="1">
              <a:off x="3404" y="2699"/>
              <a:ext cx="508" cy="416"/>
            </a:xfrm>
            <a:custGeom>
              <a:avLst/>
              <a:gdLst/>
              <a:ahLst/>
              <a:cxnLst>
                <a:cxn ang="0">
                  <a:pos x="17" y="112"/>
                </a:cxn>
                <a:cxn ang="0">
                  <a:pos x="35" y="265"/>
                </a:cxn>
                <a:cxn ang="0">
                  <a:pos x="227" y="400"/>
                </a:cxn>
                <a:cxn ang="0">
                  <a:pos x="293" y="361"/>
                </a:cxn>
                <a:cxn ang="0">
                  <a:pos x="404" y="358"/>
                </a:cxn>
                <a:cxn ang="0">
                  <a:pos x="508" y="140"/>
                </a:cxn>
                <a:cxn ang="0">
                  <a:pos x="407" y="22"/>
                </a:cxn>
                <a:cxn ang="0">
                  <a:pos x="281" y="10"/>
                </a:cxn>
                <a:cxn ang="0">
                  <a:pos x="206" y="43"/>
                </a:cxn>
                <a:cxn ang="0">
                  <a:pos x="110" y="19"/>
                </a:cxn>
                <a:cxn ang="0">
                  <a:pos x="17" y="112"/>
                </a:cxn>
              </a:cxnLst>
              <a:rect l="0" t="0" r="r" b="b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77" name="Freeform 109"/>
            <p:cNvSpPr>
              <a:spLocks/>
            </p:cNvSpPr>
            <p:nvPr/>
          </p:nvSpPr>
          <p:spPr bwMode="auto">
            <a:xfrm rot="17225174" flipH="1">
              <a:off x="3510" y="2692"/>
              <a:ext cx="296" cy="258"/>
            </a:xfrm>
            <a:custGeom>
              <a:avLst/>
              <a:gdLst/>
              <a:ahLst/>
              <a:cxnLst>
                <a:cxn ang="0">
                  <a:pos x="188" y="41"/>
                </a:cxn>
                <a:cxn ang="0">
                  <a:pos x="44" y="9"/>
                </a:cxn>
                <a:cxn ang="0">
                  <a:pos x="4" y="97"/>
                </a:cxn>
                <a:cxn ang="0">
                  <a:pos x="68" y="193"/>
                </a:cxn>
                <a:cxn ang="0">
                  <a:pos x="252" y="209"/>
                </a:cxn>
                <a:cxn ang="0">
                  <a:pos x="284" y="137"/>
                </a:cxn>
                <a:cxn ang="0">
                  <a:pos x="188" y="41"/>
                </a:cxn>
              </a:cxnLst>
              <a:rect l="0" t="0" r="r" b="b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78" name="Freeform 110"/>
            <p:cNvSpPr>
              <a:spLocks/>
            </p:cNvSpPr>
            <p:nvPr/>
          </p:nvSpPr>
          <p:spPr bwMode="auto">
            <a:xfrm rot="17225174" flipH="1">
              <a:off x="3783" y="2986"/>
              <a:ext cx="36" cy="1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21" y="18"/>
                </a:cxn>
                <a:cxn ang="0">
                  <a:pos x="36" y="0"/>
                </a:cxn>
                <a:cxn ang="0">
                  <a:pos x="0" y="9"/>
                </a:cxn>
              </a:cxnLst>
              <a:rect l="0" t="0" r="r" b="b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111"/>
          <p:cNvGrpSpPr>
            <a:grpSpLocks/>
          </p:cNvGrpSpPr>
          <p:nvPr/>
        </p:nvGrpSpPr>
        <p:grpSpPr bwMode="auto">
          <a:xfrm rot="-25649421">
            <a:off x="1692275" y="1700213"/>
            <a:ext cx="606425" cy="752475"/>
            <a:chOff x="1212" y="1152"/>
            <a:chExt cx="508" cy="626"/>
          </a:xfrm>
        </p:grpSpPr>
        <p:sp>
          <p:nvSpPr>
            <p:cNvPr id="7280" name="Freeform 112"/>
            <p:cNvSpPr>
              <a:spLocks/>
            </p:cNvSpPr>
            <p:nvPr/>
          </p:nvSpPr>
          <p:spPr bwMode="auto">
            <a:xfrm>
              <a:off x="1488" y="1248"/>
              <a:ext cx="144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48" y="48"/>
                </a:cxn>
                <a:cxn ang="0">
                  <a:pos x="144" y="0"/>
                </a:cxn>
              </a:cxnLst>
              <a:rect l="0" t="0" r="r" b="b"/>
              <a:pathLst>
                <a:path w="144" h="192">
                  <a:moveTo>
                    <a:pt x="0" y="192"/>
                  </a:moveTo>
                  <a:cubicBezTo>
                    <a:pt x="12" y="136"/>
                    <a:pt x="24" y="80"/>
                    <a:pt x="48" y="48"/>
                  </a:cubicBezTo>
                  <a:cubicBezTo>
                    <a:pt x="72" y="16"/>
                    <a:pt x="108" y="8"/>
                    <a:pt x="144" y="0"/>
                  </a:cubicBezTo>
                </a:path>
              </a:pathLst>
            </a:cu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81" name="Freeform 113"/>
            <p:cNvSpPr>
              <a:spLocks/>
            </p:cNvSpPr>
            <p:nvPr/>
          </p:nvSpPr>
          <p:spPr bwMode="auto">
            <a:xfrm flipH="1">
              <a:off x="1212" y="1362"/>
              <a:ext cx="508" cy="416"/>
            </a:xfrm>
            <a:custGeom>
              <a:avLst/>
              <a:gdLst/>
              <a:ahLst/>
              <a:cxnLst>
                <a:cxn ang="0">
                  <a:pos x="17" y="112"/>
                </a:cxn>
                <a:cxn ang="0">
                  <a:pos x="35" y="265"/>
                </a:cxn>
                <a:cxn ang="0">
                  <a:pos x="227" y="400"/>
                </a:cxn>
                <a:cxn ang="0">
                  <a:pos x="293" y="361"/>
                </a:cxn>
                <a:cxn ang="0">
                  <a:pos x="404" y="358"/>
                </a:cxn>
                <a:cxn ang="0">
                  <a:pos x="508" y="140"/>
                </a:cxn>
                <a:cxn ang="0">
                  <a:pos x="407" y="22"/>
                </a:cxn>
                <a:cxn ang="0">
                  <a:pos x="281" y="10"/>
                </a:cxn>
                <a:cxn ang="0">
                  <a:pos x="206" y="43"/>
                </a:cxn>
                <a:cxn ang="0">
                  <a:pos x="110" y="19"/>
                </a:cxn>
                <a:cxn ang="0">
                  <a:pos x="17" y="112"/>
                </a:cxn>
              </a:cxnLst>
              <a:rect l="0" t="0" r="r" b="b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82" name="Freeform 114"/>
            <p:cNvSpPr>
              <a:spLocks/>
            </p:cNvSpPr>
            <p:nvPr/>
          </p:nvSpPr>
          <p:spPr bwMode="auto">
            <a:xfrm>
              <a:off x="1248" y="1392"/>
              <a:ext cx="296" cy="258"/>
            </a:xfrm>
            <a:custGeom>
              <a:avLst/>
              <a:gdLst/>
              <a:ahLst/>
              <a:cxnLst>
                <a:cxn ang="0">
                  <a:pos x="188" y="41"/>
                </a:cxn>
                <a:cxn ang="0">
                  <a:pos x="44" y="9"/>
                </a:cxn>
                <a:cxn ang="0">
                  <a:pos x="4" y="97"/>
                </a:cxn>
                <a:cxn ang="0">
                  <a:pos x="68" y="193"/>
                </a:cxn>
                <a:cxn ang="0">
                  <a:pos x="252" y="209"/>
                </a:cxn>
                <a:cxn ang="0">
                  <a:pos x="284" y="137"/>
                </a:cxn>
                <a:cxn ang="0">
                  <a:pos x="188" y="41"/>
                </a:cxn>
              </a:cxnLst>
              <a:rect l="0" t="0" r="r" b="b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83" name="Freeform 115"/>
            <p:cNvSpPr>
              <a:spLocks/>
            </p:cNvSpPr>
            <p:nvPr/>
          </p:nvSpPr>
          <p:spPr bwMode="auto">
            <a:xfrm flipH="1">
              <a:off x="1406" y="1723"/>
              <a:ext cx="36" cy="1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21" y="18"/>
                </a:cxn>
                <a:cxn ang="0">
                  <a:pos x="36" y="0"/>
                </a:cxn>
                <a:cxn ang="0">
                  <a:pos x="0" y="9"/>
                </a:cxn>
              </a:cxnLst>
              <a:rect l="0" t="0" r="r" b="b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7" name="Group 116"/>
            <p:cNvGrpSpPr>
              <a:grpSpLocks/>
            </p:cNvGrpSpPr>
            <p:nvPr/>
          </p:nvGrpSpPr>
          <p:grpSpPr bwMode="auto">
            <a:xfrm rot="1797044">
              <a:off x="1248" y="1152"/>
              <a:ext cx="353" cy="179"/>
              <a:chOff x="3144" y="3204"/>
              <a:chExt cx="867" cy="623"/>
            </a:xfrm>
          </p:grpSpPr>
          <p:grpSp>
            <p:nvGrpSpPr>
              <p:cNvPr id="8" name="Group 117"/>
              <p:cNvGrpSpPr>
                <a:grpSpLocks/>
              </p:cNvGrpSpPr>
              <p:nvPr/>
            </p:nvGrpSpPr>
            <p:grpSpPr bwMode="auto">
              <a:xfrm>
                <a:off x="3144" y="3204"/>
                <a:ext cx="867" cy="623"/>
                <a:chOff x="3144" y="3204"/>
                <a:chExt cx="867" cy="623"/>
              </a:xfrm>
            </p:grpSpPr>
            <p:sp>
              <p:nvSpPr>
                <p:cNvPr id="7286" name="Freeform 118"/>
                <p:cNvSpPr>
                  <a:spLocks/>
                </p:cNvSpPr>
                <p:nvPr/>
              </p:nvSpPr>
              <p:spPr bwMode="auto">
                <a:xfrm>
                  <a:off x="3144" y="3204"/>
                  <a:ext cx="848" cy="308"/>
                </a:xfrm>
                <a:custGeom>
                  <a:avLst/>
                  <a:gdLst/>
                  <a:ahLst/>
                  <a:cxnLst>
                    <a:cxn ang="0">
                      <a:pos x="848" y="300"/>
                    </a:cxn>
                    <a:cxn ang="0">
                      <a:pos x="704" y="76"/>
                    </a:cxn>
                    <a:cxn ang="0">
                      <a:pos x="576" y="4"/>
                    </a:cxn>
                    <a:cxn ang="0">
                      <a:pos x="376" y="52"/>
                    </a:cxn>
                    <a:cxn ang="0">
                      <a:pos x="0" y="308"/>
                    </a:cxn>
                  </a:cxnLst>
                  <a:rect l="0" t="0" r="r" b="b"/>
                  <a:pathLst>
                    <a:path w="848" h="308">
                      <a:moveTo>
                        <a:pt x="848" y="300"/>
                      </a:moveTo>
                      <a:cubicBezTo>
                        <a:pt x="824" y="263"/>
                        <a:pt x="749" y="125"/>
                        <a:pt x="704" y="76"/>
                      </a:cubicBezTo>
                      <a:cubicBezTo>
                        <a:pt x="659" y="27"/>
                        <a:pt x="631" y="8"/>
                        <a:pt x="576" y="4"/>
                      </a:cubicBezTo>
                      <a:cubicBezTo>
                        <a:pt x="521" y="0"/>
                        <a:pt x="472" y="1"/>
                        <a:pt x="376" y="52"/>
                      </a:cubicBezTo>
                      <a:cubicBezTo>
                        <a:pt x="280" y="103"/>
                        <a:pt x="78" y="255"/>
                        <a:pt x="0" y="30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99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87" name="Freeform 119"/>
                <p:cNvSpPr>
                  <a:spLocks/>
                </p:cNvSpPr>
                <p:nvPr/>
              </p:nvSpPr>
              <p:spPr bwMode="auto">
                <a:xfrm>
                  <a:off x="3144" y="3420"/>
                  <a:ext cx="867" cy="407"/>
                </a:xfrm>
                <a:custGeom>
                  <a:avLst/>
                  <a:gdLst/>
                  <a:ahLst/>
                  <a:cxnLst>
                    <a:cxn ang="0">
                      <a:pos x="0" y="92"/>
                    </a:cxn>
                    <a:cxn ang="0">
                      <a:pos x="552" y="380"/>
                    </a:cxn>
                    <a:cxn ang="0">
                      <a:pos x="832" y="252"/>
                    </a:cxn>
                    <a:cxn ang="0">
                      <a:pos x="760" y="28"/>
                    </a:cxn>
                    <a:cxn ang="0">
                      <a:pos x="232" y="84"/>
                    </a:cxn>
                  </a:cxnLst>
                  <a:rect l="0" t="0" r="r" b="b"/>
                  <a:pathLst>
                    <a:path w="867" h="407">
                      <a:moveTo>
                        <a:pt x="0" y="92"/>
                      </a:moveTo>
                      <a:cubicBezTo>
                        <a:pt x="206" y="222"/>
                        <a:pt x="413" y="353"/>
                        <a:pt x="552" y="380"/>
                      </a:cubicBezTo>
                      <a:cubicBezTo>
                        <a:pt x="691" y="407"/>
                        <a:pt x="797" y="311"/>
                        <a:pt x="832" y="252"/>
                      </a:cubicBezTo>
                      <a:cubicBezTo>
                        <a:pt x="867" y="193"/>
                        <a:pt x="860" y="56"/>
                        <a:pt x="760" y="28"/>
                      </a:cubicBezTo>
                      <a:cubicBezTo>
                        <a:pt x="660" y="0"/>
                        <a:pt x="446" y="42"/>
                        <a:pt x="232" y="8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7288" name="Freeform 120"/>
              <p:cNvSpPr>
                <a:spLocks/>
              </p:cNvSpPr>
              <p:nvPr/>
            </p:nvSpPr>
            <p:spPr bwMode="auto">
              <a:xfrm>
                <a:off x="380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89" name="Freeform 121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90" name="Freeform 122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64" y="120"/>
                  </a:cxn>
                  <a:cxn ang="0">
                    <a:pos x="0" y="184"/>
                  </a:cxn>
                </a:cxnLst>
                <a:rect l="0" t="0" r="r" b="b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91" name="Freeform 123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48"/>
                  </a:cxn>
                  <a:cxn ang="0">
                    <a:pos x="112" y="144"/>
                  </a:cxn>
                </a:cxnLst>
                <a:rect l="0" t="0" r="r" b="b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92" name="Freeform 124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2" y="72"/>
                  </a:cxn>
                  <a:cxn ang="0">
                    <a:pos x="120" y="160"/>
                  </a:cxn>
                </a:cxnLst>
                <a:rect l="0" t="0" r="r" b="b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9" name="Group 125"/>
          <p:cNvGrpSpPr>
            <a:grpSpLocks/>
          </p:cNvGrpSpPr>
          <p:nvPr/>
        </p:nvGrpSpPr>
        <p:grpSpPr bwMode="auto">
          <a:xfrm rot="-44067400">
            <a:off x="2289175" y="1546225"/>
            <a:ext cx="700088" cy="895350"/>
            <a:chOff x="1212" y="1152"/>
            <a:chExt cx="508" cy="626"/>
          </a:xfrm>
        </p:grpSpPr>
        <p:sp>
          <p:nvSpPr>
            <p:cNvPr id="7294" name="Freeform 126"/>
            <p:cNvSpPr>
              <a:spLocks/>
            </p:cNvSpPr>
            <p:nvPr/>
          </p:nvSpPr>
          <p:spPr bwMode="auto">
            <a:xfrm>
              <a:off x="1488" y="1248"/>
              <a:ext cx="144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48" y="48"/>
                </a:cxn>
                <a:cxn ang="0">
                  <a:pos x="144" y="0"/>
                </a:cxn>
              </a:cxnLst>
              <a:rect l="0" t="0" r="r" b="b"/>
              <a:pathLst>
                <a:path w="144" h="192">
                  <a:moveTo>
                    <a:pt x="0" y="192"/>
                  </a:moveTo>
                  <a:cubicBezTo>
                    <a:pt x="12" y="136"/>
                    <a:pt x="24" y="80"/>
                    <a:pt x="48" y="48"/>
                  </a:cubicBezTo>
                  <a:cubicBezTo>
                    <a:pt x="72" y="16"/>
                    <a:pt x="108" y="8"/>
                    <a:pt x="144" y="0"/>
                  </a:cubicBezTo>
                </a:path>
              </a:pathLst>
            </a:cu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95" name="Freeform 127"/>
            <p:cNvSpPr>
              <a:spLocks/>
            </p:cNvSpPr>
            <p:nvPr/>
          </p:nvSpPr>
          <p:spPr bwMode="auto">
            <a:xfrm flipH="1">
              <a:off x="1212" y="1362"/>
              <a:ext cx="508" cy="416"/>
            </a:xfrm>
            <a:custGeom>
              <a:avLst/>
              <a:gdLst/>
              <a:ahLst/>
              <a:cxnLst>
                <a:cxn ang="0">
                  <a:pos x="17" y="112"/>
                </a:cxn>
                <a:cxn ang="0">
                  <a:pos x="35" y="265"/>
                </a:cxn>
                <a:cxn ang="0">
                  <a:pos x="227" y="400"/>
                </a:cxn>
                <a:cxn ang="0">
                  <a:pos x="293" y="361"/>
                </a:cxn>
                <a:cxn ang="0">
                  <a:pos x="404" y="358"/>
                </a:cxn>
                <a:cxn ang="0">
                  <a:pos x="508" y="140"/>
                </a:cxn>
                <a:cxn ang="0">
                  <a:pos x="407" y="22"/>
                </a:cxn>
                <a:cxn ang="0">
                  <a:pos x="281" y="10"/>
                </a:cxn>
                <a:cxn ang="0">
                  <a:pos x="206" y="43"/>
                </a:cxn>
                <a:cxn ang="0">
                  <a:pos x="110" y="19"/>
                </a:cxn>
                <a:cxn ang="0">
                  <a:pos x="17" y="112"/>
                </a:cxn>
              </a:cxnLst>
              <a:rect l="0" t="0" r="r" b="b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96" name="Freeform 128"/>
            <p:cNvSpPr>
              <a:spLocks/>
            </p:cNvSpPr>
            <p:nvPr/>
          </p:nvSpPr>
          <p:spPr bwMode="auto">
            <a:xfrm>
              <a:off x="1248" y="1392"/>
              <a:ext cx="296" cy="258"/>
            </a:xfrm>
            <a:custGeom>
              <a:avLst/>
              <a:gdLst/>
              <a:ahLst/>
              <a:cxnLst>
                <a:cxn ang="0">
                  <a:pos x="188" y="41"/>
                </a:cxn>
                <a:cxn ang="0">
                  <a:pos x="44" y="9"/>
                </a:cxn>
                <a:cxn ang="0">
                  <a:pos x="4" y="97"/>
                </a:cxn>
                <a:cxn ang="0">
                  <a:pos x="68" y="193"/>
                </a:cxn>
                <a:cxn ang="0">
                  <a:pos x="252" y="209"/>
                </a:cxn>
                <a:cxn ang="0">
                  <a:pos x="284" y="137"/>
                </a:cxn>
                <a:cxn ang="0">
                  <a:pos x="188" y="41"/>
                </a:cxn>
              </a:cxnLst>
              <a:rect l="0" t="0" r="r" b="b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97" name="Freeform 129"/>
            <p:cNvSpPr>
              <a:spLocks/>
            </p:cNvSpPr>
            <p:nvPr/>
          </p:nvSpPr>
          <p:spPr bwMode="auto">
            <a:xfrm flipH="1">
              <a:off x="1406" y="1723"/>
              <a:ext cx="36" cy="1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21" y="18"/>
                </a:cxn>
                <a:cxn ang="0">
                  <a:pos x="36" y="0"/>
                </a:cxn>
                <a:cxn ang="0">
                  <a:pos x="0" y="9"/>
                </a:cxn>
              </a:cxnLst>
              <a:rect l="0" t="0" r="r" b="b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" name="Group 130"/>
            <p:cNvGrpSpPr>
              <a:grpSpLocks/>
            </p:cNvGrpSpPr>
            <p:nvPr/>
          </p:nvGrpSpPr>
          <p:grpSpPr bwMode="auto">
            <a:xfrm rot="1797044">
              <a:off x="1248" y="1152"/>
              <a:ext cx="353" cy="179"/>
              <a:chOff x="3144" y="3204"/>
              <a:chExt cx="867" cy="623"/>
            </a:xfrm>
          </p:grpSpPr>
          <p:grpSp>
            <p:nvGrpSpPr>
              <p:cNvPr id="11" name="Group 131"/>
              <p:cNvGrpSpPr>
                <a:grpSpLocks/>
              </p:cNvGrpSpPr>
              <p:nvPr/>
            </p:nvGrpSpPr>
            <p:grpSpPr bwMode="auto">
              <a:xfrm>
                <a:off x="3144" y="3204"/>
                <a:ext cx="867" cy="623"/>
                <a:chOff x="3144" y="3204"/>
                <a:chExt cx="867" cy="623"/>
              </a:xfrm>
            </p:grpSpPr>
            <p:sp>
              <p:nvSpPr>
                <p:cNvPr id="7300" name="Freeform 132"/>
                <p:cNvSpPr>
                  <a:spLocks/>
                </p:cNvSpPr>
                <p:nvPr/>
              </p:nvSpPr>
              <p:spPr bwMode="auto">
                <a:xfrm>
                  <a:off x="3144" y="3204"/>
                  <a:ext cx="848" cy="308"/>
                </a:xfrm>
                <a:custGeom>
                  <a:avLst/>
                  <a:gdLst/>
                  <a:ahLst/>
                  <a:cxnLst>
                    <a:cxn ang="0">
                      <a:pos x="848" y="300"/>
                    </a:cxn>
                    <a:cxn ang="0">
                      <a:pos x="704" y="76"/>
                    </a:cxn>
                    <a:cxn ang="0">
                      <a:pos x="576" y="4"/>
                    </a:cxn>
                    <a:cxn ang="0">
                      <a:pos x="376" y="52"/>
                    </a:cxn>
                    <a:cxn ang="0">
                      <a:pos x="0" y="308"/>
                    </a:cxn>
                  </a:cxnLst>
                  <a:rect l="0" t="0" r="r" b="b"/>
                  <a:pathLst>
                    <a:path w="848" h="308">
                      <a:moveTo>
                        <a:pt x="848" y="300"/>
                      </a:moveTo>
                      <a:cubicBezTo>
                        <a:pt x="824" y="263"/>
                        <a:pt x="749" y="125"/>
                        <a:pt x="704" y="76"/>
                      </a:cubicBezTo>
                      <a:cubicBezTo>
                        <a:pt x="659" y="27"/>
                        <a:pt x="631" y="8"/>
                        <a:pt x="576" y="4"/>
                      </a:cubicBezTo>
                      <a:cubicBezTo>
                        <a:pt x="521" y="0"/>
                        <a:pt x="472" y="1"/>
                        <a:pt x="376" y="52"/>
                      </a:cubicBezTo>
                      <a:cubicBezTo>
                        <a:pt x="280" y="103"/>
                        <a:pt x="78" y="255"/>
                        <a:pt x="0" y="30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99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01" name="Freeform 133"/>
                <p:cNvSpPr>
                  <a:spLocks/>
                </p:cNvSpPr>
                <p:nvPr/>
              </p:nvSpPr>
              <p:spPr bwMode="auto">
                <a:xfrm>
                  <a:off x="3144" y="3420"/>
                  <a:ext cx="867" cy="407"/>
                </a:xfrm>
                <a:custGeom>
                  <a:avLst/>
                  <a:gdLst/>
                  <a:ahLst/>
                  <a:cxnLst>
                    <a:cxn ang="0">
                      <a:pos x="0" y="92"/>
                    </a:cxn>
                    <a:cxn ang="0">
                      <a:pos x="552" y="380"/>
                    </a:cxn>
                    <a:cxn ang="0">
                      <a:pos x="832" y="252"/>
                    </a:cxn>
                    <a:cxn ang="0">
                      <a:pos x="760" y="28"/>
                    </a:cxn>
                    <a:cxn ang="0">
                      <a:pos x="232" y="84"/>
                    </a:cxn>
                  </a:cxnLst>
                  <a:rect l="0" t="0" r="r" b="b"/>
                  <a:pathLst>
                    <a:path w="867" h="407">
                      <a:moveTo>
                        <a:pt x="0" y="92"/>
                      </a:moveTo>
                      <a:cubicBezTo>
                        <a:pt x="206" y="222"/>
                        <a:pt x="413" y="353"/>
                        <a:pt x="552" y="380"/>
                      </a:cubicBezTo>
                      <a:cubicBezTo>
                        <a:pt x="691" y="407"/>
                        <a:pt x="797" y="311"/>
                        <a:pt x="832" y="252"/>
                      </a:cubicBezTo>
                      <a:cubicBezTo>
                        <a:pt x="867" y="193"/>
                        <a:pt x="860" y="56"/>
                        <a:pt x="760" y="28"/>
                      </a:cubicBezTo>
                      <a:cubicBezTo>
                        <a:pt x="660" y="0"/>
                        <a:pt x="446" y="42"/>
                        <a:pt x="232" y="8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7302" name="Freeform 134"/>
              <p:cNvSpPr>
                <a:spLocks/>
              </p:cNvSpPr>
              <p:nvPr/>
            </p:nvSpPr>
            <p:spPr bwMode="auto">
              <a:xfrm>
                <a:off x="380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03" name="Freeform 135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04" name="Freeform 136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64" y="120"/>
                  </a:cxn>
                  <a:cxn ang="0">
                    <a:pos x="0" y="184"/>
                  </a:cxn>
                </a:cxnLst>
                <a:rect l="0" t="0" r="r" b="b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05" name="Freeform 137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48"/>
                  </a:cxn>
                  <a:cxn ang="0">
                    <a:pos x="112" y="144"/>
                  </a:cxn>
                </a:cxnLst>
                <a:rect l="0" t="0" r="r" b="b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06" name="Freeform 138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2" y="72"/>
                  </a:cxn>
                  <a:cxn ang="0">
                    <a:pos x="120" y="160"/>
                  </a:cxn>
                </a:cxnLst>
                <a:rect l="0" t="0" r="r" b="b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2" name="Group 139"/>
          <p:cNvGrpSpPr>
            <a:grpSpLocks/>
          </p:cNvGrpSpPr>
          <p:nvPr/>
        </p:nvGrpSpPr>
        <p:grpSpPr bwMode="auto">
          <a:xfrm rot="-25649421">
            <a:off x="1458912" y="1062038"/>
            <a:ext cx="677863" cy="896938"/>
            <a:chOff x="1212" y="1152"/>
            <a:chExt cx="508" cy="626"/>
          </a:xfrm>
        </p:grpSpPr>
        <p:sp>
          <p:nvSpPr>
            <p:cNvPr id="7308" name="Freeform 140"/>
            <p:cNvSpPr>
              <a:spLocks/>
            </p:cNvSpPr>
            <p:nvPr/>
          </p:nvSpPr>
          <p:spPr bwMode="auto">
            <a:xfrm>
              <a:off x="1488" y="1248"/>
              <a:ext cx="144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48" y="48"/>
                </a:cxn>
                <a:cxn ang="0">
                  <a:pos x="144" y="0"/>
                </a:cxn>
              </a:cxnLst>
              <a:rect l="0" t="0" r="r" b="b"/>
              <a:pathLst>
                <a:path w="144" h="192">
                  <a:moveTo>
                    <a:pt x="0" y="192"/>
                  </a:moveTo>
                  <a:cubicBezTo>
                    <a:pt x="12" y="136"/>
                    <a:pt x="24" y="80"/>
                    <a:pt x="48" y="48"/>
                  </a:cubicBezTo>
                  <a:cubicBezTo>
                    <a:pt x="72" y="16"/>
                    <a:pt x="108" y="8"/>
                    <a:pt x="144" y="0"/>
                  </a:cubicBezTo>
                </a:path>
              </a:pathLst>
            </a:cu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09" name="Freeform 141"/>
            <p:cNvSpPr>
              <a:spLocks/>
            </p:cNvSpPr>
            <p:nvPr/>
          </p:nvSpPr>
          <p:spPr bwMode="auto">
            <a:xfrm flipH="1">
              <a:off x="1212" y="1362"/>
              <a:ext cx="508" cy="416"/>
            </a:xfrm>
            <a:custGeom>
              <a:avLst/>
              <a:gdLst/>
              <a:ahLst/>
              <a:cxnLst>
                <a:cxn ang="0">
                  <a:pos x="17" y="112"/>
                </a:cxn>
                <a:cxn ang="0">
                  <a:pos x="35" y="265"/>
                </a:cxn>
                <a:cxn ang="0">
                  <a:pos x="227" y="400"/>
                </a:cxn>
                <a:cxn ang="0">
                  <a:pos x="293" y="361"/>
                </a:cxn>
                <a:cxn ang="0">
                  <a:pos x="404" y="358"/>
                </a:cxn>
                <a:cxn ang="0">
                  <a:pos x="508" y="140"/>
                </a:cxn>
                <a:cxn ang="0">
                  <a:pos x="407" y="22"/>
                </a:cxn>
                <a:cxn ang="0">
                  <a:pos x="281" y="10"/>
                </a:cxn>
                <a:cxn ang="0">
                  <a:pos x="206" y="43"/>
                </a:cxn>
                <a:cxn ang="0">
                  <a:pos x="110" y="19"/>
                </a:cxn>
                <a:cxn ang="0">
                  <a:pos x="17" y="112"/>
                </a:cxn>
              </a:cxnLst>
              <a:rect l="0" t="0" r="r" b="b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10" name="Freeform 142"/>
            <p:cNvSpPr>
              <a:spLocks/>
            </p:cNvSpPr>
            <p:nvPr/>
          </p:nvSpPr>
          <p:spPr bwMode="auto">
            <a:xfrm>
              <a:off x="1248" y="1392"/>
              <a:ext cx="296" cy="258"/>
            </a:xfrm>
            <a:custGeom>
              <a:avLst/>
              <a:gdLst/>
              <a:ahLst/>
              <a:cxnLst>
                <a:cxn ang="0">
                  <a:pos x="188" y="41"/>
                </a:cxn>
                <a:cxn ang="0">
                  <a:pos x="44" y="9"/>
                </a:cxn>
                <a:cxn ang="0">
                  <a:pos x="4" y="97"/>
                </a:cxn>
                <a:cxn ang="0">
                  <a:pos x="68" y="193"/>
                </a:cxn>
                <a:cxn ang="0">
                  <a:pos x="252" y="209"/>
                </a:cxn>
                <a:cxn ang="0">
                  <a:pos x="284" y="137"/>
                </a:cxn>
                <a:cxn ang="0">
                  <a:pos x="188" y="41"/>
                </a:cxn>
              </a:cxnLst>
              <a:rect l="0" t="0" r="r" b="b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11" name="Freeform 143"/>
            <p:cNvSpPr>
              <a:spLocks/>
            </p:cNvSpPr>
            <p:nvPr/>
          </p:nvSpPr>
          <p:spPr bwMode="auto">
            <a:xfrm flipH="1">
              <a:off x="1406" y="1723"/>
              <a:ext cx="36" cy="1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21" y="18"/>
                </a:cxn>
                <a:cxn ang="0">
                  <a:pos x="36" y="0"/>
                </a:cxn>
                <a:cxn ang="0">
                  <a:pos x="0" y="9"/>
                </a:cxn>
              </a:cxnLst>
              <a:rect l="0" t="0" r="r" b="b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3" name="Group 144"/>
            <p:cNvGrpSpPr>
              <a:grpSpLocks/>
            </p:cNvGrpSpPr>
            <p:nvPr/>
          </p:nvGrpSpPr>
          <p:grpSpPr bwMode="auto">
            <a:xfrm rot="1797044">
              <a:off x="1248" y="1152"/>
              <a:ext cx="353" cy="179"/>
              <a:chOff x="3144" y="3204"/>
              <a:chExt cx="867" cy="623"/>
            </a:xfrm>
          </p:grpSpPr>
          <p:grpSp>
            <p:nvGrpSpPr>
              <p:cNvPr id="14" name="Group 145"/>
              <p:cNvGrpSpPr>
                <a:grpSpLocks/>
              </p:cNvGrpSpPr>
              <p:nvPr/>
            </p:nvGrpSpPr>
            <p:grpSpPr bwMode="auto">
              <a:xfrm>
                <a:off x="3144" y="3204"/>
                <a:ext cx="867" cy="623"/>
                <a:chOff x="3144" y="3204"/>
                <a:chExt cx="867" cy="623"/>
              </a:xfrm>
            </p:grpSpPr>
            <p:sp>
              <p:nvSpPr>
                <p:cNvPr id="7314" name="Freeform 146"/>
                <p:cNvSpPr>
                  <a:spLocks/>
                </p:cNvSpPr>
                <p:nvPr/>
              </p:nvSpPr>
              <p:spPr bwMode="auto">
                <a:xfrm>
                  <a:off x="3144" y="3204"/>
                  <a:ext cx="848" cy="308"/>
                </a:xfrm>
                <a:custGeom>
                  <a:avLst/>
                  <a:gdLst/>
                  <a:ahLst/>
                  <a:cxnLst>
                    <a:cxn ang="0">
                      <a:pos x="848" y="300"/>
                    </a:cxn>
                    <a:cxn ang="0">
                      <a:pos x="704" y="76"/>
                    </a:cxn>
                    <a:cxn ang="0">
                      <a:pos x="576" y="4"/>
                    </a:cxn>
                    <a:cxn ang="0">
                      <a:pos x="376" y="52"/>
                    </a:cxn>
                    <a:cxn ang="0">
                      <a:pos x="0" y="308"/>
                    </a:cxn>
                  </a:cxnLst>
                  <a:rect l="0" t="0" r="r" b="b"/>
                  <a:pathLst>
                    <a:path w="848" h="308">
                      <a:moveTo>
                        <a:pt x="848" y="300"/>
                      </a:moveTo>
                      <a:cubicBezTo>
                        <a:pt x="824" y="263"/>
                        <a:pt x="749" y="125"/>
                        <a:pt x="704" y="76"/>
                      </a:cubicBezTo>
                      <a:cubicBezTo>
                        <a:pt x="659" y="27"/>
                        <a:pt x="631" y="8"/>
                        <a:pt x="576" y="4"/>
                      </a:cubicBezTo>
                      <a:cubicBezTo>
                        <a:pt x="521" y="0"/>
                        <a:pt x="472" y="1"/>
                        <a:pt x="376" y="52"/>
                      </a:cubicBezTo>
                      <a:cubicBezTo>
                        <a:pt x="280" y="103"/>
                        <a:pt x="78" y="255"/>
                        <a:pt x="0" y="30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99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15" name="Freeform 147"/>
                <p:cNvSpPr>
                  <a:spLocks/>
                </p:cNvSpPr>
                <p:nvPr/>
              </p:nvSpPr>
              <p:spPr bwMode="auto">
                <a:xfrm>
                  <a:off x="3144" y="3420"/>
                  <a:ext cx="867" cy="407"/>
                </a:xfrm>
                <a:custGeom>
                  <a:avLst/>
                  <a:gdLst/>
                  <a:ahLst/>
                  <a:cxnLst>
                    <a:cxn ang="0">
                      <a:pos x="0" y="92"/>
                    </a:cxn>
                    <a:cxn ang="0">
                      <a:pos x="552" y="380"/>
                    </a:cxn>
                    <a:cxn ang="0">
                      <a:pos x="832" y="252"/>
                    </a:cxn>
                    <a:cxn ang="0">
                      <a:pos x="760" y="28"/>
                    </a:cxn>
                    <a:cxn ang="0">
                      <a:pos x="232" y="84"/>
                    </a:cxn>
                  </a:cxnLst>
                  <a:rect l="0" t="0" r="r" b="b"/>
                  <a:pathLst>
                    <a:path w="867" h="407">
                      <a:moveTo>
                        <a:pt x="0" y="92"/>
                      </a:moveTo>
                      <a:cubicBezTo>
                        <a:pt x="206" y="222"/>
                        <a:pt x="413" y="353"/>
                        <a:pt x="552" y="380"/>
                      </a:cubicBezTo>
                      <a:cubicBezTo>
                        <a:pt x="691" y="407"/>
                        <a:pt x="797" y="311"/>
                        <a:pt x="832" y="252"/>
                      </a:cubicBezTo>
                      <a:cubicBezTo>
                        <a:pt x="867" y="193"/>
                        <a:pt x="860" y="56"/>
                        <a:pt x="760" y="28"/>
                      </a:cubicBezTo>
                      <a:cubicBezTo>
                        <a:pt x="660" y="0"/>
                        <a:pt x="446" y="42"/>
                        <a:pt x="232" y="8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7316" name="Freeform 148"/>
              <p:cNvSpPr>
                <a:spLocks/>
              </p:cNvSpPr>
              <p:nvPr/>
            </p:nvSpPr>
            <p:spPr bwMode="auto">
              <a:xfrm>
                <a:off x="380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17" name="Freeform 149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18" name="Freeform 150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64" y="120"/>
                  </a:cxn>
                  <a:cxn ang="0">
                    <a:pos x="0" y="184"/>
                  </a:cxn>
                </a:cxnLst>
                <a:rect l="0" t="0" r="r" b="b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19" name="Freeform 151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48"/>
                  </a:cxn>
                  <a:cxn ang="0">
                    <a:pos x="112" y="144"/>
                  </a:cxn>
                </a:cxnLst>
                <a:rect l="0" t="0" r="r" b="b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20" name="Freeform 152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2" y="72"/>
                  </a:cxn>
                  <a:cxn ang="0">
                    <a:pos x="120" y="160"/>
                  </a:cxn>
                </a:cxnLst>
                <a:rect l="0" t="0" r="r" b="b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5" name="Group 167"/>
          <p:cNvGrpSpPr>
            <a:grpSpLocks/>
          </p:cNvGrpSpPr>
          <p:nvPr/>
        </p:nvGrpSpPr>
        <p:grpSpPr bwMode="auto">
          <a:xfrm>
            <a:off x="76200" y="36513"/>
            <a:ext cx="9004300" cy="6705600"/>
            <a:chOff x="168" y="176"/>
            <a:chExt cx="5408" cy="3928"/>
          </a:xfrm>
        </p:grpSpPr>
        <p:sp>
          <p:nvSpPr>
            <p:cNvPr id="7336" name="Freeform 168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37" name="Freeform 169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38" name="Freeform 170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39" name="Freeform 171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40" name="Freeform 172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41" name="Freeform 173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42" name="Freeform 174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43" name="Freeform 175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344" name="Text Box 176"/>
          <p:cNvSpPr txBox="1">
            <a:spLocks noChangeArrowheads="1"/>
          </p:cNvSpPr>
          <p:nvPr/>
        </p:nvSpPr>
        <p:spPr bwMode="auto">
          <a:xfrm>
            <a:off x="3059113" y="4248150"/>
            <a:ext cx="58324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На весах тоже бывают шкалы.</a:t>
            </a:r>
          </a:p>
          <a:p>
            <a:endParaRPr lang="ru-RU" sz="2400"/>
          </a:p>
          <a:p>
            <a:r>
              <a:rPr lang="ru-RU" sz="2400"/>
              <a:t>Каждое деление соответствует 50 г.</a:t>
            </a:r>
          </a:p>
          <a:p>
            <a:endParaRPr lang="ru-RU" sz="2400"/>
          </a:p>
          <a:p>
            <a:r>
              <a:rPr lang="ru-RU" sz="2400"/>
              <a:t>Определите массу яблок.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" name="DiagonalStripe"/>
          <p:cNvSpPr>
            <a:spLocks noEditPoints="1" noChangeArrowheads="1"/>
          </p:cNvSpPr>
          <p:nvPr/>
        </p:nvSpPr>
        <p:spPr bwMode="auto">
          <a:xfrm rot="2413501">
            <a:off x="1547813" y="765175"/>
            <a:ext cx="6507162" cy="5703888"/>
          </a:xfrm>
          <a:custGeom>
            <a:avLst/>
            <a:gdLst>
              <a:gd name="G0" fmla="+- 0 0 0"/>
              <a:gd name="G1" fmla="*/ 18036 1 2"/>
              <a:gd name="G2" fmla="+- 18036 0 0"/>
              <a:gd name="G3" fmla="+- G1 10800 0"/>
              <a:gd name="T0" fmla="*/ 9018 w 21600"/>
              <a:gd name="T1" fmla="*/ 9018 h 21600"/>
              <a:gd name="T2" fmla="*/ 0 w 21600"/>
              <a:gd name="T3" fmla="*/ 19818 h 21600"/>
              <a:gd name="T4" fmla="*/ 10800 w 21600"/>
              <a:gd name="T5" fmla="*/ 10800 h 21600"/>
              <a:gd name="T6" fmla="*/ 19818 w 21600"/>
              <a:gd name="T7" fmla="*/ 0 h 21600"/>
              <a:gd name="T8" fmla="*/ 11796480 60000 65536"/>
              <a:gd name="T9" fmla="*/ 11796480 60000 65536"/>
              <a:gd name="T10" fmla="*/ 0 60000 65536"/>
              <a:gd name="T11" fmla="*/ 17694720 60000 65536"/>
              <a:gd name="T12" fmla="*/ 0 w 21600"/>
              <a:gd name="T13" fmla="*/ 0 h 21600"/>
              <a:gd name="T14" fmla="*/ G3 w 21600"/>
              <a:gd name="T15" fmla="*/ G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036" y="0"/>
                </a:moveTo>
                <a:lnTo>
                  <a:pt x="0" y="18036"/>
                </a:lnTo>
                <a:lnTo>
                  <a:pt x="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CC99FF"/>
              </a:gs>
              <a:gs pos="50000">
                <a:srgbClr val="9999FF"/>
              </a:gs>
              <a:gs pos="100000">
                <a:srgbClr val="CC99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5225" name="AutoShape 105"/>
          <p:cNvSpPr>
            <a:spLocks noChangeArrowheads="1"/>
          </p:cNvSpPr>
          <p:nvPr/>
        </p:nvSpPr>
        <p:spPr bwMode="auto">
          <a:xfrm rot="16200000">
            <a:off x="4246563" y="-1935163"/>
            <a:ext cx="1081088" cy="5472113"/>
          </a:xfrm>
          <a:prstGeom prst="flowChartDelay">
            <a:avLst/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501" name="Group 381"/>
          <p:cNvGraphicFramePr>
            <a:graphicFrameLocks noGrp="1"/>
          </p:cNvGraphicFramePr>
          <p:nvPr/>
        </p:nvGraphicFramePr>
        <p:xfrm>
          <a:off x="2339975" y="908050"/>
          <a:ext cx="4824413" cy="433388"/>
        </p:xfrm>
        <a:graphic>
          <a:graphicData uri="http://schemas.openxmlformats.org/drawingml/2006/table">
            <a:tbl>
              <a:tblPr/>
              <a:tblGrid>
                <a:gridCol w="482600"/>
                <a:gridCol w="482600"/>
                <a:gridCol w="481013"/>
                <a:gridCol w="482600"/>
                <a:gridCol w="485775"/>
                <a:gridCol w="481012"/>
                <a:gridCol w="482600"/>
                <a:gridCol w="481013"/>
                <a:gridCol w="482600"/>
                <a:gridCol w="482600"/>
              </a:tblGrid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546" name="Group 426"/>
          <p:cNvGraphicFramePr>
            <a:graphicFrameLocks noGrp="1"/>
          </p:cNvGraphicFramePr>
          <p:nvPr/>
        </p:nvGraphicFramePr>
        <p:xfrm>
          <a:off x="2555875" y="1052513"/>
          <a:ext cx="4392613" cy="288925"/>
        </p:xfrm>
        <a:graphic>
          <a:graphicData uri="http://schemas.openxmlformats.org/drawingml/2006/table">
            <a:tbl>
              <a:tblPr/>
              <a:tblGrid>
                <a:gridCol w="487363"/>
                <a:gridCol w="487362"/>
                <a:gridCol w="488950"/>
                <a:gridCol w="487363"/>
                <a:gridCol w="490537"/>
                <a:gridCol w="487363"/>
                <a:gridCol w="488950"/>
                <a:gridCol w="487362"/>
                <a:gridCol w="487363"/>
              </a:tblGrid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47" name="Text Box 427"/>
          <p:cNvSpPr txBox="1">
            <a:spLocks noChangeArrowheads="1"/>
          </p:cNvSpPr>
          <p:nvPr/>
        </p:nvSpPr>
        <p:spPr bwMode="auto">
          <a:xfrm>
            <a:off x="2124075" y="620713"/>
            <a:ext cx="56880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0   100  200  300  400  </a:t>
            </a:r>
            <a:r>
              <a:rPr lang="ru-RU">
                <a:solidFill>
                  <a:srgbClr val="0000FF"/>
                </a:solidFill>
              </a:rPr>
              <a:t>500</a:t>
            </a:r>
            <a:r>
              <a:rPr lang="ru-RU"/>
              <a:t>  600 700  800  900 1000</a:t>
            </a:r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 flipH="1" flipV="1">
            <a:off x="7137908" y="939006"/>
            <a:ext cx="0" cy="16557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6" name="PubBanner"/>
          <p:cNvSpPr>
            <a:spLocks noEditPoints="1" noChangeArrowheads="1"/>
          </p:cNvSpPr>
          <p:nvPr/>
        </p:nvSpPr>
        <p:spPr bwMode="auto">
          <a:xfrm rot="10800000">
            <a:off x="2051050" y="1341438"/>
            <a:ext cx="5473700" cy="2016125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5551" name="chair1"/>
          <p:cNvSpPr>
            <a:spLocks noEditPoints="1" noChangeArrowheads="1"/>
          </p:cNvSpPr>
          <p:nvPr/>
        </p:nvSpPr>
        <p:spPr bwMode="auto">
          <a:xfrm>
            <a:off x="4859338" y="2420938"/>
            <a:ext cx="3816350" cy="935037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1593 w 21600"/>
              <a:gd name="T9" fmla="*/ 7848 h 21600"/>
              <a:gd name="T10" fmla="*/ 20317 w 21600"/>
              <a:gd name="T11" fmla="*/ 1757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7752" y="5993"/>
                </a:moveTo>
                <a:lnTo>
                  <a:pt x="13862" y="5993"/>
                </a:lnTo>
                <a:lnTo>
                  <a:pt x="13862" y="3443"/>
                </a:lnTo>
                <a:lnTo>
                  <a:pt x="18455" y="3443"/>
                </a:lnTo>
                <a:lnTo>
                  <a:pt x="18952" y="3443"/>
                </a:lnTo>
                <a:lnTo>
                  <a:pt x="19448" y="3354"/>
                </a:lnTo>
                <a:lnTo>
                  <a:pt x="19697" y="3220"/>
                </a:lnTo>
                <a:lnTo>
                  <a:pt x="20234" y="3041"/>
                </a:lnTo>
                <a:lnTo>
                  <a:pt x="20566" y="2817"/>
                </a:lnTo>
                <a:lnTo>
                  <a:pt x="20731" y="2460"/>
                </a:lnTo>
                <a:lnTo>
                  <a:pt x="20897" y="2102"/>
                </a:lnTo>
                <a:lnTo>
                  <a:pt x="20897" y="1744"/>
                </a:lnTo>
                <a:lnTo>
                  <a:pt x="20897" y="1431"/>
                </a:lnTo>
                <a:lnTo>
                  <a:pt x="20731" y="1073"/>
                </a:lnTo>
                <a:lnTo>
                  <a:pt x="20566" y="716"/>
                </a:lnTo>
                <a:lnTo>
                  <a:pt x="20234" y="492"/>
                </a:lnTo>
                <a:lnTo>
                  <a:pt x="19697" y="224"/>
                </a:lnTo>
                <a:lnTo>
                  <a:pt x="19448" y="134"/>
                </a:lnTo>
                <a:lnTo>
                  <a:pt x="18952" y="0"/>
                </a:lnTo>
                <a:lnTo>
                  <a:pt x="18455" y="0"/>
                </a:lnTo>
                <a:lnTo>
                  <a:pt x="10966" y="0"/>
                </a:lnTo>
                <a:lnTo>
                  <a:pt x="3641" y="0"/>
                </a:lnTo>
                <a:lnTo>
                  <a:pt x="3145" y="0"/>
                </a:lnTo>
                <a:lnTo>
                  <a:pt x="2648" y="134"/>
                </a:lnTo>
                <a:lnTo>
                  <a:pt x="2276" y="224"/>
                </a:lnTo>
                <a:lnTo>
                  <a:pt x="1945" y="492"/>
                </a:lnTo>
                <a:lnTo>
                  <a:pt x="1697" y="716"/>
                </a:lnTo>
                <a:lnTo>
                  <a:pt x="1366" y="1073"/>
                </a:lnTo>
                <a:lnTo>
                  <a:pt x="1200" y="1431"/>
                </a:lnTo>
                <a:lnTo>
                  <a:pt x="1200" y="1744"/>
                </a:lnTo>
                <a:lnTo>
                  <a:pt x="1200" y="2102"/>
                </a:lnTo>
                <a:lnTo>
                  <a:pt x="1366" y="2460"/>
                </a:lnTo>
                <a:lnTo>
                  <a:pt x="1697" y="2817"/>
                </a:lnTo>
                <a:lnTo>
                  <a:pt x="1945" y="3041"/>
                </a:lnTo>
                <a:lnTo>
                  <a:pt x="2276" y="3220"/>
                </a:lnTo>
                <a:lnTo>
                  <a:pt x="2648" y="3354"/>
                </a:lnTo>
                <a:lnTo>
                  <a:pt x="3145" y="3443"/>
                </a:lnTo>
                <a:lnTo>
                  <a:pt x="3641" y="3443"/>
                </a:lnTo>
                <a:lnTo>
                  <a:pt x="8152" y="3443"/>
                </a:lnTo>
                <a:lnTo>
                  <a:pt x="8152" y="5993"/>
                </a:lnTo>
                <a:lnTo>
                  <a:pt x="3890" y="5993"/>
                </a:lnTo>
                <a:lnTo>
                  <a:pt x="3145" y="6127"/>
                </a:lnTo>
                <a:lnTo>
                  <a:pt x="2276" y="6306"/>
                </a:lnTo>
                <a:lnTo>
                  <a:pt x="1697" y="6663"/>
                </a:lnTo>
                <a:lnTo>
                  <a:pt x="1200" y="7155"/>
                </a:lnTo>
                <a:lnTo>
                  <a:pt x="662" y="7737"/>
                </a:lnTo>
                <a:lnTo>
                  <a:pt x="166" y="8273"/>
                </a:lnTo>
                <a:lnTo>
                  <a:pt x="0" y="8989"/>
                </a:lnTo>
                <a:lnTo>
                  <a:pt x="0" y="9525"/>
                </a:lnTo>
                <a:lnTo>
                  <a:pt x="0" y="10822"/>
                </a:lnTo>
                <a:lnTo>
                  <a:pt x="0" y="15831"/>
                </a:lnTo>
                <a:lnTo>
                  <a:pt x="166" y="16547"/>
                </a:lnTo>
                <a:lnTo>
                  <a:pt x="662" y="17307"/>
                </a:lnTo>
                <a:lnTo>
                  <a:pt x="1697" y="18380"/>
                </a:lnTo>
                <a:lnTo>
                  <a:pt x="2814" y="19275"/>
                </a:lnTo>
                <a:lnTo>
                  <a:pt x="3641" y="19766"/>
                </a:lnTo>
                <a:lnTo>
                  <a:pt x="4428" y="20169"/>
                </a:lnTo>
                <a:lnTo>
                  <a:pt x="5421" y="20527"/>
                </a:lnTo>
                <a:lnTo>
                  <a:pt x="6372" y="20884"/>
                </a:lnTo>
                <a:lnTo>
                  <a:pt x="7572" y="21242"/>
                </a:lnTo>
                <a:lnTo>
                  <a:pt x="8648" y="21466"/>
                </a:lnTo>
                <a:lnTo>
                  <a:pt x="9766" y="21600"/>
                </a:lnTo>
                <a:lnTo>
                  <a:pt x="11131" y="21600"/>
                </a:lnTo>
                <a:lnTo>
                  <a:pt x="12414" y="21600"/>
                </a:lnTo>
                <a:lnTo>
                  <a:pt x="13779" y="21466"/>
                </a:lnTo>
                <a:lnTo>
                  <a:pt x="14855" y="21242"/>
                </a:lnTo>
                <a:lnTo>
                  <a:pt x="15807" y="20884"/>
                </a:lnTo>
                <a:lnTo>
                  <a:pt x="16841" y="20527"/>
                </a:lnTo>
                <a:lnTo>
                  <a:pt x="17669" y="20169"/>
                </a:lnTo>
                <a:lnTo>
                  <a:pt x="18455" y="19766"/>
                </a:lnTo>
                <a:lnTo>
                  <a:pt x="19117" y="19275"/>
                </a:lnTo>
                <a:lnTo>
                  <a:pt x="20234" y="18380"/>
                </a:lnTo>
                <a:lnTo>
                  <a:pt x="21062" y="17307"/>
                </a:lnTo>
                <a:lnTo>
                  <a:pt x="21600" y="16547"/>
                </a:lnTo>
                <a:lnTo>
                  <a:pt x="21600" y="15831"/>
                </a:lnTo>
                <a:lnTo>
                  <a:pt x="21600" y="10733"/>
                </a:lnTo>
                <a:lnTo>
                  <a:pt x="21600" y="9525"/>
                </a:lnTo>
                <a:lnTo>
                  <a:pt x="21600" y="8989"/>
                </a:lnTo>
                <a:lnTo>
                  <a:pt x="21434" y="8273"/>
                </a:lnTo>
                <a:lnTo>
                  <a:pt x="21062" y="7737"/>
                </a:lnTo>
                <a:lnTo>
                  <a:pt x="20566" y="7155"/>
                </a:lnTo>
                <a:lnTo>
                  <a:pt x="19903" y="6663"/>
                </a:lnTo>
                <a:lnTo>
                  <a:pt x="19283" y="6306"/>
                </a:lnTo>
                <a:lnTo>
                  <a:pt x="18621" y="6127"/>
                </a:lnTo>
                <a:lnTo>
                  <a:pt x="17752" y="5993"/>
                </a:lnTo>
                <a:close/>
              </a:path>
              <a:path w="21600" h="21600" extrusionOk="0">
                <a:moveTo>
                  <a:pt x="8152" y="3443"/>
                </a:moveTo>
                <a:lnTo>
                  <a:pt x="13862" y="3443"/>
                </a:lnTo>
              </a:path>
              <a:path w="21600" h="21600" extrusionOk="0">
                <a:moveTo>
                  <a:pt x="8152" y="5993"/>
                </a:moveTo>
                <a:lnTo>
                  <a:pt x="13862" y="5993"/>
                </a:lnTo>
              </a:path>
            </a:pathLst>
          </a:custGeom>
          <a:gradFill rotWithShape="1">
            <a:gsLst>
              <a:gs pos="0">
                <a:srgbClr val="0000FF"/>
              </a:gs>
              <a:gs pos="50000">
                <a:srgbClr val="9999FF"/>
              </a:gs>
              <a:gs pos="100000">
                <a:srgbClr val="0000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5688" name="Text Box 568"/>
          <p:cNvSpPr txBox="1">
            <a:spLocks noChangeArrowheads="1"/>
          </p:cNvSpPr>
          <p:nvPr/>
        </p:nvSpPr>
        <p:spPr bwMode="auto">
          <a:xfrm>
            <a:off x="323850" y="3860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689" name="Text Box 569"/>
          <p:cNvSpPr txBox="1">
            <a:spLocks noChangeArrowheads="1"/>
          </p:cNvSpPr>
          <p:nvPr/>
        </p:nvSpPr>
        <p:spPr bwMode="auto">
          <a:xfrm>
            <a:off x="250825" y="3932238"/>
            <a:ext cx="324204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 smtClean="0"/>
              <a:t>По</a:t>
            </a:r>
            <a:r>
              <a:rPr lang="ru-RU" sz="2400" dirty="0"/>
              <a:t>д</a:t>
            </a:r>
            <a:r>
              <a:rPr lang="ru-RU" sz="2400" dirty="0" smtClean="0"/>
              <a:t>бери </a:t>
            </a:r>
            <a:r>
              <a:rPr lang="ru-RU" sz="2400" dirty="0"/>
              <a:t>гирю, </a:t>
            </a:r>
          </a:p>
          <a:p>
            <a:r>
              <a:rPr lang="ru-RU" sz="2400" dirty="0"/>
              <a:t>чтобы узнать вес дыни.</a:t>
            </a:r>
          </a:p>
        </p:txBody>
      </p:sp>
      <p:sp>
        <p:nvSpPr>
          <p:cNvPr id="5549" name="chair1"/>
          <p:cNvSpPr>
            <a:spLocks noEditPoints="1" noChangeArrowheads="1"/>
          </p:cNvSpPr>
          <p:nvPr/>
        </p:nvSpPr>
        <p:spPr bwMode="auto">
          <a:xfrm>
            <a:off x="468313" y="2349500"/>
            <a:ext cx="3816350" cy="1077913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1593 w 21600"/>
              <a:gd name="T9" fmla="*/ 7848 h 21600"/>
              <a:gd name="T10" fmla="*/ 20317 w 21600"/>
              <a:gd name="T11" fmla="*/ 1757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7752" y="5993"/>
                </a:moveTo>
                <a:lnTo>
                  <a:pt x="13862" y="5993"/>
                </a:lnTo>
                <a:lnTo>
                  <a:pt x="13862" y="3443"/>
                </a:lnTo>
                <a:lnTo>
                  <a:pt x="18455" y="3443"/>
                </a:lnTo>
                <a:lnTo>
                  <a:pt x="18952" y="3443"/>
                </a:lnTo>
                <a:lnTo>
                  <a:pt x="19448" y="3354"/>
                </a:lnTo>
                <a:lnTo>
                  <a:pt x="19697" y="3220"/>
                </a:lnTo>
                <a:lnTo>
                  <a:pt x="20234" y="3041"/>
                </a:lnTo>
                <a:lnTo>
                  <a:pt x="20566" y="2817"/>
                </a:lnTo>
                <a:lnTo>
                  <a:pt x="20731" y="2460"/>
                </a:lnTo>
                <a:lnTo>
                  <a:pt x="20897" y="2102"/>
                </a:lnTo>
                <a:lnTo>
                  <a:pt x="20897" y="1744"/>
                </a:lnTo>
                <a:lnTo>
                  <a:pt x="20897" y="1431"/>
                </a:lnTo>
                <a:lnTo>
                  <a:pt x="20731" y="1073"/>
                </a:lnTo>
                <a:lnTo>
                  <a:pt x="20566" y="716"/>
                </a:lnTo>
                <a:lnTo>
                  <a:pt x="20234" y="492"/>
                </a:lnTo>
                <a:lnTo>
                  <a:pt x="19697" y="224"/>
                </a:lnTo>
                <a:lnTo>
                  <a:pt x="19448" y="134"/>
                </a:lnTo>
                <a:lnTo>
                  <a:pt x="18952" y="0"/>
                </a:lnTo>
                <a:lnTo>
                  <a:pt x="18455" y="0"/>
                </a:lnTo>
                <a:lnTo>
                  <a:pt x="10966" y="0"/>
                </a:lnTo>
                <a:lnTo>
                  <a:pt x="3641" y="0"/>
                </a:lnTo>
                <a:lnTo>
                  <a:pt x="3145" y="0"/>
                </a:lnTo>
                <a:lnTo>
                  <a:pt x="2648" y="134"/>
                </a:lnTo>
                <a:lnTo>
                  <a:pt x="2276" y="224"/>
                </a:lnTo>
                <a:lnTo>
                  <a:pt x="1945" y="492"/>
                </a:lnTo>
                <a:lnTo>
                  <a:pt x="1697" y="716"/>
                </a:lnTo>
                <a:lnTo>
                  <a:pt x="1366" y="1073"/>
                </a:lnTo>
                <a:lnTo>
                  <a:pt x="1200" y="1431"/>
                </a:lnTo>
                <a:lnTo>
                  <a:pt x="1200" y="1744"/>
                </a:lnTo>
                <a:lnTo>
                  <a:pt x="1200" y="2102"/>
                </a:lnTo>
                <a:lnTo>
                  <a:pt x="1366" y="2460"/>
                </a:lnTo>
                <a:lnTo>
                  <a:pt x="1697" y="2817"/>
                </a:lnTo>
                <a:lnTo>
                  <a:pt x="1945" y="3041"/>
                </a:lnTo>
                <a:lnTo>
                  <a:pt x="2276" y="3220"/>
                </a:lnTo>
                <a:lnTo>
                  <a:pt x="2648" y="3354"/>
                </a:lnTo>
                <a:lnTo>
                  <a:pt x="3145" y="3443"/>
                </a:lnTo>
                <a:lnTo>
                  <a:pt x="3641" y="3443"/>
                </a:lnTo>
                <a:lnTo>
                  <a:pt x="8152" y="3443"/>
                </a:lnTo>
                <a:lnTo>
                  <a:pt x="8152" y="5993"/>
                </a:lnTo>
                <a:lnTo>
                  <a:pt x="3890" y="5993"/>
                </a:lnTo>
                <a:lnTo>
                  <a:pt x="3145" y="6127"/>
                </a:lnTo>
                <a:lnTo>
                  <a:pt x="2276" y="6306"/>
                </a:lnTo>
                <a:lnTo>
                  <a:pt x="1697" y="6663"/>
                </a:lnTo>
                <a:lnTo>
                  <a:pt x="1200" y="7155"/>
                </a:lnTo>
                <a:lnTo>
                  <a:pt x="662" y="7737"/>
                </a:lnTo>
                <a:lnTo>
                  <a:pt x="166" y="8273"/>
                </a:lnTo>
                <a:lnTo>
                  <a:pt x="0" y="8989"/>
                </a:lnTo>
                <a:lnTo>
                  <a:pt x="0" y="9525"/>
                </a:lnTo>
                <a:lnTo>
                  <a:pt x="0" y="10822"/>
                </a:lnTo>
                <a:lnTo>
                  <a:pt x="0" y="15831"/>
                </a:lnTo>
                <a:lnTo>
                  <a:pt x="166" y="16547"/>
                </a:lnTo>
                <a:lnTo>
                  <a:pt x="662" y="17307"/>
                </a:lnTo>
                <a:lnTo>
                  <a:pt x="1697" y="18380"/>
                </a:lnTo>
                <a:lnTo>
                  <a:pt x="2814" y="19275"/>
                </a:lnTo>
                <a:lnTo>
                  <a:pt x="3641" y="19766"/>
                </a:lnTo>
                <a:lnTo>
                  <a:pt x="4428" y="20169"/>
                </a:lnTo>
                <a:lnTo>
                  <a:pt x="5421" y="20527"/>
                </a:lnTo>
                <a:lnTo>
                  <a:pt x="6372" y="20884"/>
                </a:lnTo>
                <a:lnTo>
                  <a:pt x="7572" y="21242"/>
                </a:lnTo>
                <a:lnTo>
                  <a:pt x="8648" y="21466"/>
                </a:lnTo>
                <a:lnTo>
                  <a:pt x="9766" y="21600"/>
                </a:lnTo>
                <a:lnTo>
                  <a:pt x="11131" y="21600"/>
                </a:lnTo>
                <a:lnTo>
                  <a:pt x="12414" y="21600"/>
                </a:lnTo>
                <a:lnTo>
                  <a:pt x="13779" y="21466"/>
                </a:lnTo>
                <a:lnTo>
                  <a:pt x="14855" y="21242"/>
                </a:lnTo>
                <a:lnTo>
                  <a:pt x="15807" y="20884"/>
                </a:lnTo>
                <a:lnTo>
                  <a:pt x="16841" y="20527"/>
                </a:lnTo>
                <a:lnTo>
                  <a:pt x="17669" y="20169"/>
                </a:lnTo>
                <a:lnTo>
                  <a:pt x="18455" y="19766"/>
                </a:lnTo>
                <a:lnTo>
                  <a:pt x="19117" y="19275"/>
                </a:lnTo>
                <a:lnTo>
                  <a:pt x="20234" y="18380"/>
                </a:lnTo>
                <a:lnTo>
                  <a:pt x="21062" y="17307"/>
                </a:lnTo>
                <a:lnTo>
                  <a:pt x="21600" y="16547"/>
                </a:lnTo>
                <a:lnTo>
                  <a:pt x="21600" y="15831"/>
                </a:lnTo>
                <a:lnTo>
                  <a:pt x="21600" y="10733"/>
                </a:lnTo>
                <a:lnTo>
                  <a:pt x="21600" y="9525"/>
                </a:lnTo>
                <a:lnTo>
                  <a:pt x="21600" y="8989"/>
                </a:lnTo>
                <a:lnTo>
                  <a:pt x="21434" y="8273"/>
                </a:lnTo>
                <a:lnTo>
                  <a:pt x="21062" y="7737"/>
                </a:lnTo>
                <a:lnTo>
                  <a:pt x="20566" y="7155"/>
                </a:lnTo>
                <a:lnTo>
                  <a:pt x="19903" y="6663"/>
                </a:lnTo>
                <a:lnTo>
                  <a:pt x="19283" y="6306"/>
                </a:lnTo>
                <a:lnTo>
                  <a:pt x="18621" y="6127"/>
                </a:lnTo>
                <a:lnTo>
                  <a:pt x="17752" y="5993"/>
                </a:lnTo>
                <a:close/>
              </a:path>
              <a:path w="21600" h="21600" extrusionOk="0">
                <a:moveTo>
                  <a:pt x="8152" y="3443"/>
                </a:moveTo>
                <a:lnTo>
                  <a:pt x="13862" y="3443"/>
                </a:lnTo>
              </a:path>
              <a:path w="21600" h="21600" extrusionOk="0">
                <a:moveTo>
                  <a:pt x="8152" y="5993"/>
                </a:moveTo>
                <a:lnTo>
                  <a:pt x="13862" y="5993"/>
                </a:lnTo>
              </a:path>
            </a:pathLst>
          </a:custGeom>
          <a:gradFill rotWithShape="1">
            <a:gsLst>
              <a:gs pos="0">
                <a:srgbClr val="0000FF"/>
              </a:gs>
              <a:gs pos="50000">
                <a:srgbClr val="9999FF"/>
              </a:gs>
              <a:gs pos="100000">
                <a:srgbClr val="0000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5690" name="AutoShape 57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6550" y="6021388"/>
            <a:ext cx="576263" cy="576262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91" name="AutoShape 5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949950"/>
            <a:ext cx="1403350" cy="4318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66CC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ПРОВЕРКА</a:t>
            </a:r>
          </a:p>
        </p:txBody>
      </p:sp>
      <p:sp>
        <p:nvSpPr>
          <p:cNvPr id="5692" name="AutoShape 572"/>
          <p:cNvSpPr>
            <a:spLocks noChangeArrowheads="1"/>
          </p:cNvSpPr>
          <p:nvPr/>
        </p:nvSpPr>
        <p:spPr bwMode="auto">
          <a:xfrm>
            <a:off x="2124075" y="4868863"/>
            <a:ext cx="2303463" cy="646112"/>
          </a:xfrm>
          <a:prstGeom prst="cloudCallout">
            <a:avLst>
              <a:gd name="adj1" fmla="val -60269"/>
              <a:gd name="adj2" fmla="val 127394"/>
            </a:avLst>
          </a:prstGeom>
          <a:gradFill rotWithShape="1">
            <a:gsLst>
              <a:gs pos="0">
                <a:schemeClr val="bg1"/>
              </a:gs>
              <a:gs pos="50000">
                <a:srgbClr val="66FF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800" b="1" dirty="0">
                <a:solidFill>
                  <a:srgbClr val="0000FF"/>
                </a:solidFill>
              </a:rPr>
              <a:t>1</a:t>
            </a:r>
            <a:r>
              <a:rPr lang="ru-RU" sz="2800" b="1" dirty="0">
                <a:solidFill>
                  <a:srgbClr val="0000FF"/>
                </a:solidFill>
              </a:rPr>
              <a:t>кг </a:t>
            </a:r>
            <a:r>
              <a:rPr lang="en-US" sz="2800" b="1" dirty="0">
                <a:solidFill>
                  <a:srgbClr val="0000FF"/>
                </a:solidFill>
              </a:rPr>
              <a:t>1</a:t>
            </a:r>
            <a:r>
              <a:rPr lang="ru-RU" sz="2800" b="1" dirty="0">
                <a:solidFill>
                  <a:srgbClr val="0000FF"/>
                </a:solidFill>
              </a:rPr>
              <a:t>00г</a:t>
            </a:r>
          </a:p>
        </p:txBody>
      </p:sp>
      <p:grpSp>
        <p:nvGrpSpPr>
          <p:cNvPr id="2" name="Group 674"/>
          <p:cNvGrpSpPr>
            <a:grpSpLocks/>
          </p:cNvGrpSpPr>
          <p:nvPr/>
        </p:nvGrpSpPr>
        <p:grpSpPr bwMode="auto">
          <a:xfrm>
            <a:off x="76200" y="36513"/>
            <a:ext cx="9004300" cy="6705600"/>
            <a:chOff x="168" y="176"/>
            <a:chExt cx="5408" cy="3928"/>
          </a:xfrm>
        </p:grpSpPr>
        <p:sp>
          <p:nvSpPr>
            <p:cNvPr id="5795" name="Freeform 67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796" name="Freeform 67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797" name="Freeform 67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798" name="Freeform 67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799" name="Freeform 67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00" name="Freeform 68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01" name="Freeform 68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02" name="Freeform 68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5805" name="Picture 685" descr="dyna0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648276">
            <a:off x="900113" y="1052513"/>
            <a:ext cx="1584325" cy="1428750"/>
          </a:xfrm>
          <a:prstGeom prst="rect">
            <a:avLst/>
          </a:prstGeom>
          <a:noFill/>
        </p:spPr>
      </p:pic>
      <p:grpSp>
        <p:nvGrpSpPr>
          <p:cNvPr id="3" name="Group 686"/>
          <p:cNvGrpSpPr>
            <a:grpSpLocks/>
          </p:cNvGrpSpPr>
          <p:nvPr/>
        </p:nvGrpSpPr>
        <p:grpSpPr bwMode="auto">
          <a:xfrm>
            <a:off x="5508625" y="4005263"/>
            <a:ext cx="931863" cy="1325562"/>
            <a:chOff x="4656" y="2256"/>
            <a:chExt cx="587" cy="835"/>
          </a:xfrm>
        </p:grpSpPr>
        <p:sp>
          <p:nvSpPr>
            <p:cNvPr id="5807" name="Freeform 687"/>
            <p:cNvSpPr>
              <a:spLocks/>
            </p:cNvSpPr>
            <p:nvPr/>
          </p:nvSpPr>
          <p:spPr bwMode="auto">
            <a:xfrm>
              <a:off x="4704" y="2283"/>
              <a:ext cx="522" cy="808"/>
            </a:xfrm>
            <a:custGeom>
              <a:avLst/>
              <a:gdLst/>
              <a:ahLst/>
              <a:cxnLst>
                <a:cxn ang="0">
                  <a:pos x="272" y="804"/>
                </a:cxn>
                <a:cxn ang="0">
                  <a:pos x="98" y="798"/>
                </a:cxn>
                <a:cxn ang="0">
                  <a:pos x="20" y="744"/>
                </a:cxn>
                <a:cxn ang="0">
                  <a:pos x="2" y="576"/>
                </a:cxn>
                <a:cxn ang="0">
                  <a:pos x="20" y="270"/>
                </a:cxn>
                <a:cxn ang="0">
                  <a:pos x="122" y="204"/>
                </a:cxn>
                <a:cxn ang="0">
                  <a:pos x="164" y="162"/>
                </a:cxn>
                <a:cxn ang="0">
                  <a:pos x="104" y="108"/>
                </a:cxn>
                <a:cxn ang="0">
                  <a:pos x="80" y="48"/>
                </a:cxn>
                <a:cxn ang="0">
                  <a:pos x="158" y="6"/>
                </a:cxn>
                <a:cxn ang="0">
                  <a:pos x="315" y="12"/>
                </a:cxn>
                <a:cxn ang="0">
                  <a:pos x="422" y="42"/>
                </a:cxn>
                <a:cxn ang="0">
                  <a:pos x="422" y="90"/>
                </a:cxn>
                <a:cxn ang="0">
                  <a:pos x="356" y="162"/>
                </a:cxn>
                <a:cxn ang="0">
                  <a:pos x="392" y="204"/>
                </a:cxn>
                <a:cxn ang="0">
                  <a:pos x="494" y="240"/>
                </a:cxn>
                <a:cxn ang="0">
                  <a:pos x="518" y="432"/>
                </a:cxn>
                <a:cxn ang="0">
                  <a:pos x="519" y="564"/>
                </a:cxn>
                <a:cxn ang="0">
                  <a:pos x="502" y="750"/>
                </a:cxn>
                <a:cxn ang="0">
                  <a:pos x="434" y="798"/>
                </a:cxn>
                <a:cxn ang="0">
                  <a:pos x="284" y="804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rgbClr val="333333"/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08" name="Oval 688"/>
            <p:cNvSpPr>
              <a:spLocks noChangeArrowheads="1"/>
            </p:cNvSpPr>
            <p:nvPr/>
          </p:nvSpPr>
          <p:spPr bwMode="auto">
            <a:xfrm>
              <a:off x="4793" y="2256"/>
              <a:ext cx="336" cy="9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09" name="Text Box 689"/>
            <p:cNvSpPr txBox="1">
              <a:spLocks noChangeArrowheads="1"/>
            </p:cNvSpPr>
            <p:nvPr/>
          </p:nvSpPr>
          <p:spPr bwMode="auto">
            <a:xfrm>
              <a:off x="4656" y="2544"/>
              <a:ext cx="58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pitchFamily="34" charset="0"/>
                </a:rPr>
                <a:t>1кг</a:t>
              </a:r>
            </a:p>
          </p:txBody>
        </p:sp>
      </p:grpSp>
      <p:grpSp>
        <p:nvGrpSpPr>
          <p:cNvPr id="4" name="Group 690"/>
          <p:cNvGrpSpPr>
            <a:grpSpLocks/>
          </p:cNvGrpSpPr>
          <p:nvPr/>
        </p:nvGrpSpPr>
        <p:grpSpPr bwMode="auto">
          <a:xfrm>
            <a:off x="6443663" y="3500438"/>
            <a:ext cx="1368425" cy="2232025"/>
            <a:chOff x="3984" y="2006"/>
            <a:chExt cx="682" cy="1133"/>
          </a:xfrm>
        </p:grpSpPr>
        <p:sp>
          <p:nvSpPr>
            <p:cNvPr id="5811" name="Freeform 691"/>
            <p:cNvSpPr>
              <a:spLocks/>
            </p:cNvSpPr>
            <p:nvPr/>
          </p:nvSpPr>
          <p:spPr bwMode="auto">
            <a:xfrm>
              <a:off x="3994" y="2006"/>
              <a:ext cx="672" cy="1133"/>
            </a:xfrm>
            <a:custGeom>
              <a:avLst/>
              <a:gdLst/>
              <a:ahLst/>
              <a:cxnLst>
                <a:cxn ang="0">
                  <a:pos x="272" y="804"/>
                </a:cxn>
                <a:cxn ang="0">
                  <a:pos x="98" y="798"/>
                </a:cxn>
                <a:cxn ang="0">
                  <a:pos x="20" y="744"/>
                </a:cxn>
                <a:cxn ang="0">
                  <a:pos x="2" y="576"/>
                </a:cxn>
                <a:cxn ang="0">
                  <a:pos x="20" y="270"/>
                </a:cxn>
                <a:cxn ang="0">
                  <a:pos x="122" y="204"/>
                </a:cxn>
                <a:cxn ang="0">
                  <a:pos x="164" y="162"/>
                </a:cxn>
                <a:cxn ang="0">
                  <a:pos x="104" y="108"/>
                </a:cxn>
                <a:cxn ang="0">
                  <a:pos x="80" y="48"/>
                </a:cxn>
                <a:cxn ang="0">
                  <a:pos x="158" y="6"/>
                </a:cxn>
                <a:cxn ang="0">
                  <a:pos x="315" y="12"/>
                </a:cxn>
                <a:cxn ang="0">
                  <a:pos x="422" y="42"/>
                </a:cxn>
                <a:cxn ang="0">
                  <a:pos x="422" y="90"/>
                </a:cxn>
                <a:cxn ang="0">
                  <a:pos x="356" y="162"/>
                </a:cxn>
                <a:cxn ang="0">
                  <a:pos x="392" y="204"/>
                </a:cxn>
                <a:cxn ang="0">
                  <a:pos x="494" y="240"/>
                </a:cxn>
                <a:cxn ang="0">
                  <a:pos x="518" y="432"/>
                </a:cxn>
                <a:cxn ang="0">
                  <a:pos x="519" y="564"/>
                </a:cxn>
                <a:cxn ang="0">
                  <a:pos x="502" y="750"/>
                </a:cxn>
                <a:cxn ang="0">
                  <a:pos x="434" y="798"/>
                </a:cxn>
                <a:cxn ang="0">
                  <a:pos x="284" y="804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rgbClr val="333333"/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12" name="Oval 692"/>
            <p:cNvSpPr>
              <a:spLocks noChangeArrowheads="1"/>
            </p:cNvSpPr>
            <p:nvPr/>
          </p:nvSpPr>
          <p:spPr bwMode="auto">
            <a:xfrm>
              <a:off x="4080" y="2016"/>
              <a:ext cx="480" cy="9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13" name="Text Box 693"/>
            <p:cNvSpPr txBox="1">
              <a:spLocks noChangeArrowheads="1"/>
            </p:cNvSpPr>
            <p:nvPr/>
          </p:nvSpPr>
          <p:spPr bwMode="auto">
            <a:xfrm>
              <a:off x="3984" y="2403"/>
              <a:ext cx="624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8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pitchFamily="34" charset="0"/>
                </a:rPr>
                <a:t> 3кг</a:t>
              </a:r>
            </a:p>
          </p:txBody>
        </p:sp>
      </p:grpSp>
      <p:grpSp>
        <p:nvGrpSpPr>
          <p:cNvPr id="5" name="Group 694"/>
          <p:cNvGrpSpPr>
            <a:grpSpLocks/>
          </p:cNvGrpSpPr>
          <p:nvPr/>
        </p:nvGrpSpPr>
        <p:grpSpPr bwMode="auto">
          <a:xfrm>
            <a:off x="4500563" y="4724400"/>
            <a:ext cx="1082675" cy="1798638"/>
            <a:chOff x="3984" y="2006"/>
            <a:chExt cx="682" cy="1133"/>
          </a:xfrm>
        </p:grpSpPr>
        <p:sp>
          <p:nvSpPr>
            <p:cNvPr id="5815" name="Freeform 695"/>
            <p:cNvSpPr>
              <a:spLocks/>
            </p:cNvSpPr>
            <p:nvPr/>
          </p:nvSpPr>
          <p:spPr bwMode="auto">
            <a:xfrm>
              <a:off x="3994" y="2006"/>
              <a:ext cx="672" cy="1133"/>
            </a:xfrm>
            <a:custGeom>
              <a:avLst/>
              <a:gdLst/>
              <a:ahLst/>
              <a:cxnLst>
                <a:cxn ang="0">
                  <a:pos x="272" y="804"/>
                </a:cxn>
                <a:cxn ang="0">
                  <a:pos x="98" y="798"/>
                </a:cxn>
                <a:cxn ang="0">
                  <a:pos x="20" y="744"/>
                </a:cxn>
                <a:cxn ang="0">
                  <a:pos x="2" y="576"/>
                </a:cxn>
                <a:cxn ang="0">
                  <a:pos x="20" y="270"/>
                </a:cxn>
                <a:cxn ang="0">
                  <a:pos x="122" y="204"/>
                </a:cxn>
                <a:cxn ang="0">
                  <a:pos x="164" y="162"/>
                </a:cxn>
                <a:cxn ang="0">
                  <a:pos x="104" y="108"/>
                </a:cxn>
                <a:cxn ang="0">
                  <a:pos x="80" y="48"/>
                </a:cxn>
                <a:cxn ang="0">
                  <a:pos x="158" y="6"/>
                </a:cxn>
                <a:cxn ang="0">
                  <a:pos x="315" y="12"/>
                </a:cxn>
                <a:cxn ang="0">
                  <a:pos x="422" y="42"/>
                </a:cxn>
                <a:cxn ang="0">
                  <a:pos x="422" y="90"/>
                </a:cxn>
                <a:cxn ang="0">
                  <a:pos x="356" y="162"/>
                </a:cxn>
                <a:cxn ang="0">
                  <a:pos x="392" y="204"/>
                </a:cxn>
                <a:cxn ang="0">
                  <a:pos x="494" y="240"/>
                </a:cxn>
                <a:cxn ang="0">
                  <a:pos x="518" y="432"/>
                </a:cxn>
                <a:cxn ang="0">
                  <a:pos x="519" y="564"/>
                </a:cxn>
                <a:cxn ang="0">
                  <a:pos x="502" y="750"/>
                </a:cxn>
                <a:cxn ang="0">
                  <a:pos x="434" y="798"/>
                </a:cxn>
                <a:cxn ang="0">
                  <a:pos x="284" y="804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rgbClr val="333333"/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16" name="Oval 696"/>
            <p:cNvSpPr>
              <a:spLocks noChangeArrowheads="1"/>
            </p:cNvSpPr>
            <p:nvPr/>
          </p:nvSpPr>
          <p:spPr bwMode="auto">
            <a:xfrm>
              <a:off x="4080" y="2016"/>
              <a:ext cx="480" cy="9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17" name="Text Box 697"/>
            <p:cNvSpPr txBox="1">
              <a:spLocks noChangeArrowheads="1"/>
            </p:cNvSpPr>
            <p:nvPr/>
          </p:nvSpPr>
          <p:spPr bwMode="auto">
            <a:xfrm>
              <a:off x="3984" y="2403"/>
              <a:ext cx="68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8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pitchFamily="34" charset="0"/>
                </a:rPr>
                <a:t>2кг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6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9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0.05122 0.06829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0" y="3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07407E-6 L 0.04739 0.04213 " pathEditMode="relative" ptsTypes="AA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11024 -0.40949 " pathEditMode="relative" ptsTypes="AA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59259E-6 L -0.49618 -0.0051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139" grpId="0" animBg="1"/>
      <p:bldP spid="569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52" name="Text Box 1392"/>
          <p:cNvSpPr txBox="1">
            <a:spLocks noChangeArrowheads="1"/>
          </p:cNvSpPr>
          <p:nvPr/>
        </p:nvSpPr>
        <p:spPr bwMode="auto">
          <a:xfrm>
            <a:off x="609600" y="4292600"/>
            <a:ext cx="813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Пишут: О(0),  Е(1),  А(2),  В(3)  и  т. д.</a:t>
            </a:r>
          </a:p>
        </p:txBody>
      </p:sp>
      <p:sp>
        <p:nvSpPr>
          <p:cNvPr id="67953" name="Text Box 1393"/>
          <p:cNvSpPr txBox="1">
            <a:spLocks noChangeArrowheads="1"/>
          </p:cNvSpPr>
          <p:nvPr/>
        </p:nvSpPr>
        <p:spPr bwMode="auto">
          <a:xfrm>
            <a:off x="538163" y="1989138"/>
            <a:ext cx="8713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Шаг за шагом получаем бесконечную шкалу. </a:t>
            </a:r>
          </a:p>
          <a:p>
            <a:r>
              <a:rPr lang="ru-RU" sz="2400"/>
              <a:t>Ее называют 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координатным лучом</a:t>
            </a:r>
            <a:r>
              <a:rPr lang="ru-RU" sz="2400"/>
              <a:t>.</a:t>
            </a:r>
          </a:p>
        </p:txBody>
      </p:sp>
      <p:sp>
        <p:nvSpPr>
          <p:cNvPr id="67954" name="Text Box 1394"/>
          <p:cNvSpPr txBox="1">
            <a:spLocks noChangeArrowheads="1"/>
          </p:cNvSpPr>
          <p:nvPr/>
        </p:nvSpPr>
        <p:spPr bwMode="auto">
          <a:xfrm>
            <a:off x="538163" y="3068638"/>
            <a:ext cx="8713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Числа 0, 1, 2, 3, …, соответствующие точкам О, Е, А, В …, называют 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координатами</a:t>
            </a:r>
            <a:r>
              <a:rPr lang="ru-RU" sz="2400"/>
              <a:t> этих точек.</a:t>
            </a:r>
          </a:p>
        </p:txBody>
      </p:sp>
      <p:sp>
        <p:nvSpPr>
          <p:cNvPr id="66583" name="Rectangle 23"/>
          <p:cNvSpPr>
            <a:spLocks noChangeArrowheads="1"/>
          </p:cNvSpPr>
          <p:nvPr/>
        </p:nvSpPr>
        <p:spPr bwMode="auto">
          <a:xfrm>
            <a:off x="539750" y="333375"/>
            <a:ext cx="838676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Начертим луч ОХ так, чтобы он шел слева направо. Отметим на этом луче какую-нибудь точку Е.</a:t>
            </a:r>
            <a:endParaRPr lang="en-US" sz="2400"/>
          </a:p>
          <a:p>
            <a:r>
              <a:rPr lang="ru-RU" sz="2400"/>
              <a:t>Над началом луча напишем число 0, а над точкой Е – число 1. Отрезок ОЕ называют </a:t>
            </a: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единичным отрезком</a:t>
            </a:r>
            <a:r>
              <a:rPr lang="ru-RU" sz="2400"/>
              <a:t>.</a:t>
            </a:r>
          </a:p>
          <a:p>
            <a:endParaRPr lang="ru-RU" sz="2400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76200" y="36513"/>
            <a:ext cx="9004300" cy="6705600"/>
            <a:chOff x="168" y="176"/>
            <a:chExt cx="5408" cy="3928"/>
          </a:xfrm>
        </p:grpSpPr>
        <p:sp>
          <p:nvSpPr>
            <p:cNvPr id="66590" name="Freeform 30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6591" name="Freeform 31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6592" name="Freeform 32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6593" name="Freeform 33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6594" name="Freeform 34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6595" name="Freeform 35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6596" name="Freeform 36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6597" name="Freeform 37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67596" name="Picture 1036" descr="8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3" name="Group 1344"/>
          <p:cNvGrpSpPr>
            <a:grpSpLocks/>
          </p:cNvGrpSpPr>
          <p:nvPr/>
        </p:nvGrpSpPr>
        <p:grpSpPr bwMode="auto">
          <a:xfrm rot="1729016">
            <a:off x="684213" y="3863975"/>
            <a:ext cx="6781800" cy="4032250"/>
            <a:chOff x="604" y="436"/>
            <a:chExt cx="4272" cy="2500"/>
          </a:xfrm>
        </p:grpSpPr>
        <p:grpSp>
          <p:nvGrpSpPr>
            <p:cNvPr id="4" name="Group 1345"/>
            <p:cNvGrpSpPr>
              <a:grpSpLocks/>
            </p:cNvGrpSpPr>
            <p:nvPr/>
          </p:nvGrpSpPr>
          <p:grpSpPr bwMode="auto">
            <a:xfrm rot="989364">
              <a:off x="604" y="2483"/>
              <a:ext cx="438" cy="453"/>
              <a:chOff x="793" y="2167"/>
              <a:chExt cx="1663" cy="1762"/>
            </a:xfrm>
          </p:grpSpPr>
          <p:sp>
            <p:nvSpPr>
              <p:cNvPr id="67906" name="Freeform 1346"/>
              <p:cNvSpPr>
                <a:spLocks/>
              </p:cNvSpPr>
              <p:nvPr/>
            </p:nvSpPr>
            <p:spPr bwMode="auto">
              <a:xfrm>
                <a:off x="793" y="2205"/>
                <a:ext cx="1633" cy="1724"/>
              </a:xfrm>
              <a:custGeom>
                <a:avLst/>
                <a:gdLst/>
                <a:ahLst/>
                <a:cxnLst>
                  <a:cxn ang="0">
                    <a:pos x="0" y="1452"/>
                  </a:cxn>
                  <a:cxn ang="0">
                    <a:pos x="908" y="454"/>
                  </a:cxn>
                  <a:cxn ang="0">
                    <a:pos x="862" y="182"/>
                  </a:cxn>
                  <a:cxn ang="0">
                    <a:pos x="1044" y="0"/>
                  </a:cxn>
                  <a:cxn ang="0">
                    <a:pos x="1633" y="590"/>
                  </a:cxn>
                  <a:cxn ang="0">
                    <a:pos x="1463" y="763"/>
                  </a:cxn>
                  <a:cxn ang="0">
                    <a:pos x="1225" y="681"/>
                  </a:cxn>
                  <a:cxn ang="0">
                    <a:pos x="318" y="1724"/>
                  </a:cxn>
                  <a:cxn ang="0">
                    <a:pos x="182" y="1724"/>
                  </a:cxn>
                  <a:cxn ang="0">
                    <a:pos x="46" y="1679"/>
                  </a:cxn>
                  <a:cxn ang="0">
                    <a:pos x="0" y="1588"/>
                  </a:cxn>
                  <a:cxn ang="0">
                    <a:pos x="0" y="1452"/>
                  </a:cxn>
                </a:cxnLst>
                <a:rect l="0" t="0" r="r" b="b"/>
                <a:pathLst>
                  <a:path w="1633" h="1724">
                    <a:moveTo>
                      <a:pt x="0" y="1452"/>
                    </a:moveTo>
                    <a:lnTo>
                      <a:pt x="908" y="454"/>
                    </a:lnTo>
                    <a:lnTo>
                      <a:pt x="862" y="182"/>
                    </a:lnTo>
                    <a:lnTo>
                      <a:pt x="1044" y="0"/>
                    </a:lnTo>
                    <a:lnTo>
                      <a:pt x="1633" y="590"/>
                    </a:lnTo>
                    <a:lnTo>
                      <a:pt x="1463" y="763"/>
                    </a:lnTo>
                    <a:lnTo>
                      <a:pt x="1225" y="681"/>
                    </a:lnTo>
                    <a:lnTo>
                      <a:pt x="318" y="1724"/>
                    </a:lnTo>
                    <a:lnTo>
                      <a:pt x="182" y="1724"/>
                    </a:lnTo>
                    <a:lnTo>
                      <a:pt x="46" y="1679"/>
                    </a:lnTo>
                    <a:lnTo>
                      <a:pt x="0" y="1588"/>
                    </a:lnTo>
                    <a:lnTo>
                      <a:pt x="0" y="145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907" name="Freeform 1347"/>
              <p:cNvSpPr>
                <a:spLocks/>
              </p:cNvSpPr>
              <p:nvPr/>
            </p:nvSpPr>
            <p:spPr bwMode="auto">
              <a:xfrm>
                <a:off x="1807" y="2167"/>
                <a:ext cx="649" cy="666"/>
              </a:xfrm>
              <a:custGeom>
                <a:avLst/>
                <a:gdLst/>
                <a:ahLst/>
                <a:cxnLst>
                  <a:cxn ang="0">
                    <a:pos x="30" y="38"/>
                  </a:cxn>
                  <a:cxn ang="0">
                    <a:pos x="393" y="174"/>
                  </a:cxn>
                  <a:cxn ang="0">
                    <a:pos x="619" y="628"/>
                  </a:cxn>
                  <a:cxn ang="0">
                    <a:pos x="211" y="401"/>
                  </a:cxn>
                  <a:cxn ang="0">
                    <a:pos x="30" y="38"/>
                  </a:cxn>
                </a:cxnLst>
                <a:rect l="0" t="0" r="r" b="b"/>
                <a:pathLst>
                  <a:path w="649" h="666">
                    <a:moveTo>
                      <a:pt x="30" y="38"/>
                    </a:moveTo>
                    <a:cubicBezTo>
                      <a:pt x="60" y="0"/>
                      <a:pt x="295" y="76"/>
                      <a:pt x="393" y="174"/>
                    </a:cubicBezTo>
                    <a:cubicBezTo>
                      <a:pt x="491" y="272"/>
                      <a:pt x="649" y="590"/>
                      <a:pt x="619" y="628"/>
                    </a:cubicBezTo>
                    <a:cubicBezTo>
                      <a:pt x="589" y="666"/>
                      <a:pt x="309" y="499"/>
                      <a:pt x="211" y="401"/>
                    </a:cubicBezTo>
                    <a:cubicBezTo>
                      <a:pt x="113" y="303"/>
                      <a:pt x="0" y="76"/>
                      <a:pt x="30" y="38"/>
                    </a:cubicBez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908" name="Freeform 1348"/>
              <p:cNvSpPr>
                <a:spLocks/>
              </p:cNvSpPr>
              <p:nvPr/>
            </p:nvSpPr>
            <p:spPr bwMode="auto">
              <a:xfrm>
                <a:off x="1760" y="2294"/>
                <a:ext cx="576" cy="5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4" y="368"/>
                  </a:cxn>
                  <a:cxn ang="0">
                    <a:pos x="576" y="592"/>
                  </a:cxn>
                </a:cxnLst>
                <a:rect l="0" t="0" r="r" b="b"/>
                <a:pathLst>
                  <a:path w="576" h="592">
                    <a:moveTo>
                      <a:pt x="0" y="0"/>
                    </a:moveTo>
                    <a:cubicBezTo>
                      <a:pt x="31" y="61"/>
                      <a:pt x="88" y="269"/>
                      <a:pt x="184" y="368"/>
                    </a:cubicBezTo>
                    <a:cubicBezTo>
                      <a:pt x="280" y="467"/>
                      <a:pt x="494" y="545"/>
                      <a:pt x="576" y="59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909" name="Oval 1349"/>
              <p:cNvSpPr>
                <a:spLocks noChangeArrowheads="1"/>
              </p:cNvSpPr>
              <p:nvPr/>
            </p:nvSpPr>
            <p:spPr bwMode="auto">
              <a:xfrm>
                <a:off x="1701" y="2704"/>
                <a:ext cx="90" cy="90"/>
              </a:xfrm>
              <a:prstGeom prst="ellipse">
                <a:avLst/>
              </a:prstGeom>
              <a:solidFill>
                <a:srgbClr val="0000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7910" name="Oval 1350"/>
              <p:cNvSpPr>
                <a:spLocks noChangeArrowheads="1"/>
              </p:cNvSpPr>
              <p:nvPr/>
            </p:nvSpPr>
            <p:spPr bwMode="auto">
              <a:xfrm>
                <a:off x="1701" y="2387"/>
                <a:ext cx="90" cy="90"/>
              </a:xfrm>
              <a:prstGeom prst="ellipse">
                <a:avLst/>
              </a:prstGeom>
              <a:solidFill>
                <a:srgbClr val="0000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7911" name="Oval 1351"/>
              <p:cNvSpPr>
                <a:spLocks noChangeArrowheads="1"/>
              </p:cNvSpPr>
              <p:nvPr/>
            </p:nvSpPr>
            <p:spPr bwMode="auto">
              <a:xfrm>
                <a:off x="1610" y="2795"/>
                <a:ext cx="90" cy="90"/>
              </a:xfrm>
              <a:prstGeom prst="ellipse">
                <a:avLst/>
              </a:prstGeom>
              <a:solidFill>
                <a:srgbClr val="0000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" name="Group 1352"/>
            <p:cNvGrpSpPr>
              <a:grpSpLocks/>
            </p:cNvGrpSpPr>
            <p:nvPr/>
          </p:nvGrpSpPr>
          <p:grpSpPr bwMode="auto">
            <a:xfrm>
              <a:off x="975" y="436"/>
              <a:ext cx="3901" cy="2177"/>
              <a:chOff x="975" y="43"/>
              <a:chExt cx="3273" cy="2525"/>
            </a:xfrm>
          </p:grpSpPr>
          <p:sp>
            <p:nvSpPr>
              <p:cNvPr id="67913" name="Freeform 1353"/>
              <p:cNvSpPr>
                <a:spLocks/>
              </p:cNvSpPr>
              <p:nvPr/>
            </p:nvSpPr>
            <p:spPr bwMode="auto">
              <a:xfrm>
                <a:off x="975" y="73"/>
                <a:ext cx="3220" cy="2495"/>
              </a:xfrm>
              <a:custGeom>
                <a:avLst/>
                <a:gdLst/>
                <a:ahLst/>
                <a:cxnLst>
                  <a:cxn ang="0">
                    <a:pos x="0" y="2405"/>
                  </a:cxn>
                  <a:cxn ang="0">
                    <a:pos x="3039" y="0"/>
                  </a:cxn>
                  <a:cxn ang="0">
                    <a:pos x="3220" y="273"/>
                  </a:cxn>
                  <a:cxn ang="0">
                    <a:pos x="91" y="2495"/>
                  </a:cxn>
                </a:cxnLst>
                <a:rect l="0" t="0" r="r" b="b"/>
                <a:pathLst>
                  <a:path w="3220" h="2495">
                    <a:moveTo>
                      <a:pt x="0" y="2405"/>
                    </a:moveTo>
                    <a:lnTo>
                      <a:pt x="3039" y="0"/>
                    </a:lnTo>
                    <a:lnTo>
                      <a:pt x="3220" y="273"/>
                    </a:lnTo>
                    <a:lnTo>
                      <a:pt x="91" y="2495"/>
                    </a:lnTo>
                  </a:path>
                </a:pathLst>
              </a:custGeom>
              <a:gradFill rotWithShape="1">
                <a:gsLst>
                  <a:gs pos="0">
                    <a:srgbClr val="FFFF00"/>
                  </a:gs>
                  <a:gs pos="50000">
                    <a:schemeClr val="bg1"/>
                  </a:gs>
                  <a:gs pos="100000">
                    <a:srgbClr val="FFFF00"/>
                  </a:gs>
                </a:gsLst>
                <a:lin ang="18900000" scaled="1"/>
              </a:gra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914" name="Freeform 1354"/>
              <p:cNvSpPr>
                <a:spLocks/>
              </p:cNvSpPr>
              <p:nvPr/>
            </p:nvSpPr>
            <p:spPr bwMode="auto">
              <a:xfrm>
                <a:off x="3984" y="43"/>
                <a:ext cx="264" cy="310"/>
              </a:xfrm>
              <a:custGeom>
                <a:avLst/>
                <a:gdLst/>
                <a:ahLst/>
                <a:cxnLst>
                  <a:cxn ang="0">
                    <a:pos x="30" y="30"/>
                  </a:cxn>
                  <a:cxn ang="0">
                    <a:pos x="30" y="212"/>
                  </a:cxn>
                  <a:cxn ang="0">
                    <a:pos x="211" y="303"/>
                  </a:cxn>
                  <a:cxn ang="0">
                    <a:pos x="257" y="167"/>
                  </a:cxn>
                  <a:cxn ang="0">
                    <a:pos x="166" y="30"/>
                  </a:cxn>
                  <a:cxn ang="0">
                    <a:pos x="30" y="30"/>
                  </a:cxn>
                </a:cxnLst>
                <a:rect l="0" t="0" r="r" b="b"/>
                <a:pathLst>
                  <a:path w="264" h="310">
                    <a:moveTo>
                      <a:pt x="30" y="30"/>
                    </a:moveTo>
                    <a:cubicBezTo>
                      <a:pt x="7" y="60"/>
                      <a:pt x="0" y="167"/>
                      <a:pt x="30" y="212"/>
                    </a:cubicBezTo>
                    <a:cubicBezTo>
                      <a:pt x="60" y="257"/>
                      <a:pt x="173" y="310"/>
                      <a:pt x="211" y="303"/>
                    </a:cubicBezTo>
                    <a:cubicBezTo>
                      <a:pt x="249" y="296"/>
                      <a:pt x="264" y="212"/>
                      <a:pt x="257" y="167"/>
                    </a:cubicBezTo>
                    <a:cubicBezTo>
                      <a:pt x="250" y="122"/>
                      <a:pt x="204" y="53"/>
                      <a:pt x="166" y="30"/>
                    </a:cubicBezTo>
                    <a:cubicBezTo>
                      <a:pt x="128" y="7"/>
                      <a:pt x="53" y="0"/>
                      <a:pt x="30" y="30"/>
                    </a:cubicBez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CC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" name="Group 1391"/>
          <p:cNvGrpSpPr>
            <a:grpSpLocks/>
          </p:cNvGrpSpPr>
          <p:nvPr/>
        </p:nvGrpSpPr>
        <p:grpSpPr bwMode="auto">
          <a:xfrm>
            <a:off x="1244600" y="5805488"/>
            <a:ext cx="7229475" cy="73025"/>
            <a:chOff x="974" y="3657"/>
            <a:chExt cx="4554" cy="46"/>
          </a:xfrm>
        </p:grpSpPr>
        <p:sp>
          <p:nvSpPr>
            <p:cNvPr id="67915" name="Freeform 1355"/>
            <p:cNvSpPr>
              <a:spLocks/>
            </p:cNvSpPr>
            <p:nvPr/>
          </p:nvSpPr>
          <p:spPr bwMode="auto">
            <a:xfrm>
              <a:off x="1016" y="3672"/>
              <a:ext cx="4512" cy="11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4512" y="0"/>
                </a:cxn>
              </a:cxnLst>
              <a:rect l="0" t="0" r="r" b="b"/>
              <a:pathLst>
                <a:path w="4512" h="11">
                  <a:moveTo>
                    <a:pt x="0" y="11"/>
                  </a:moveTo>
                  <a:lnTo>
                    <a:pt x="4512" y="0"/>
                  </a:lnTo>
                </a:path>
              </a:pathLst>
            </a:custGeom>
            <a:solidFill>
              <a:srgbClr val="FF0000"/>
            </a:solidFill>
            <a:ln w="28575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916" name="Oval 1356"/>
            <p:cNvSpPr>
              <a:spLocks noChangeArrowheads="1"/>
            </p:cNvSpPr>
            <p:nvPr/>
          </p:nvSpPr>
          <p:spPr bwMode="auto">
            <a:xfrm>
              <a:off x="974" y="3657"/>
              <a:ext cx="46" cy="4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7919" name="Text Box 1359"/>
          <p:cNvSpPr txBox="1">
            <a:spLocks noChangeArrowheads="1"/>
          </p:cNvSpPr>
          <p:nvPr/>
        </p:nvSpPr>
        <p:spPr bwMode="auto">
          <a:xfrm>
            <a:off x="1101725" y="5300663"/>
            <a:ext cx="4267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  <a:endParaRPr lang="ru-RU" sz="28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7920" name="Text Box 1360"/>
          <p:cNvSpPr txBox="1">
            <a:spLocks noChangeArrowheads="1"/>
          </p:cNvSpPr>
          <p:nvPr/>
        </p:nvSpPr>
        <p:spPr bwMode="auto">
          <a:xfrm>
            <a:off x="2109788" y="5300663"/>
            <a:ext cx="3593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</a:t>
            </a:r>
            <a:endParaRPr lang="ru-RU" sz="28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7" name="Group 1367"/>
          <p:cNvGrpSpPr>
            <a:grpSpLocks/>
          </p:cNvGrpSpPr>
          <p:nvPr/>
        </p:nvGrpSpPr>
        <p:grpSpPr bwMode="auto">
          <a:xfrm>
            <a:off x="2038353" y="5751513"/>
            <a:ext cx="441326" cy="708025"/>
            <a:chOff x="1474" y="3623"/>
            <a:chExt cx="278" cy="446"/>
          </a:xfrm>
        </p:grpSpPr>
        <p:sp>
          <p:nvSpPr>
            <p:cNvPr id="67921" name="Oval 1361"/>
            <p:cNvSpPr>
              <a:spLocks noChangeArrowheads="1"/>
            </p:cNvSpPr>
            <p:nvPr/>
          </p:nvSpPr>
          <p:spPr bwMode="auto">
            <a:xfrm>
              <a:off x="1610" y="3657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924" name="Rectangle 1364"/>
            <p:cNvSpPr>
              <a:spLocks noChangeArrowheads="1"/>
            </p:cNvSpPr>
            <p:nvPr/>
          </p:nvSpPr>
          <p:spPr bwMode="auto">
            <a:xfrm>
              <a:off x="1474" y="3623"/>
              <a:ext cx="278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0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  <a:endParaRPr lang="ru-RU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8" name="Group 1366"/>
          <p:cNvGrpSpPr>
            <a:grpSpLocks/>
          </p:cNvGrpSpPr>
          <p:nvPr/>
        </p:nvGrpSpPr>
        <p:grpSpPr bwMode="auto">
          <a:xfrm>
            <a:off x="957263" y="5734050"/>
            <a:ext cx="7680325" cy="779463"/>
            <a:chOff x="793" y="3612"/>
            <a:chExt cx="4838" cy="491"/>
          </a:xfrm>
        </p:grpSpPr>
        <p:sp>
          <p:nvSpPr>
            <p:cNvPr id="67923" name="Rectangle 1363"/>
            <p:cNvSpPr>
              <a:spLocks noChangeArrowheads="1"/>
            </p:cNvSpPr>
            <p:nvPr/>
          </p:nvSpPr>
          <p:spPr bwMode="auto">
            <a:xfrm>
              <a:off x="793" y="3657"/>
              <a:ext cx="359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0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0</a:t>
              </a:r>
              <a:endParaRPr lang="ru-RU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67925" name="Rectangle 1365"/>
            <p:cNvSpPr>
              <a:spLocks noChangeArrowheads="1"/>
            </p:cNvSpPr>
            <p:nvPr/>
          </p:nvSpPr>
          <p:spPr bwMode="auto">
            <a:xfrm>
              <a:off x="5284" y="3612"/>
              <a:ext cx="34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X</a:t>
              </a:r>
              <a:endParaRPr lang="ru-RU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9" name="Group 1373"/>
          <p:cNvGrpSpPr>
            <a:grpSpLocks/>
          </p:cNvGrpSpPr>
          <p:nvPr/>
        </p:nvGrpSpPr>
        <p:grpSpPr bwMode="auto">
          <a:xfrm>
            <a:off x="2998788" y="5300663"/>
            <a:ext cx="474662" cy="1158875"/>
            <a:chOff x="-431" y="3113"/>
            <a:chExt cx="299" cy="730"/>
          </a:xfrm>
        </p:grpSpPr>
        <p:sp>
          <p:nvSpPr>
            <p:cNvPr id="67929" name="Text Box 1369"/>
            <p:cNvSpPr txBox="1">
              <a:spLocks noChangeArrowheads="1"/>
            </p:cNvSpPr>
            <p:nvPr/>
          </p:nvSpPr>
          <p:spPr bwMode="auto">
            <a:xfrm>
              <a:off x="-386" y="3113"/>
              <a:ext cx="25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</a:t>
              </a:r>
              <a:endPara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10" name="Group 1370"/>
            <p:cNvGrpSpPr>
              <a:grpSpLocks/>
            </p:cNvGrpSpPr>
            <p:nvPr/>
          </p:nvGrpSpPr>
          <p:grpSpPr bwMode="auto">
            <a:xfrm>
              <a:off x="-431" y="3397"/>
              <a:ext cx="278" cy="446"/>
              <a:chOff x="1474" y="3623"/>
              <a:chExt cx="278" cy="446"/>
            </a:xfrm>
          </p:grpSpPr>
          <p:sp>
            <p:nvSpPr>
              <p:cNvPr id="67931" name="Oval 1371"/>
              <p:cNvSpPr>
                <a:spLocks noChangeArrowheads="1"/>
              </p:cNvSpPr>
              <p:nvPr/>
            </p:nvSpPr>
            <p:spPr bwMode="auto">
              <a:xfrm>
                <a:off x="1610" y="3657"/>
                <a:ext cx="45" cy="45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7932" name="Rectangle 1372"/>
              <p:cNvSpPr>
                <a:spLocks noChangeArrowheads="1"/>
              </p:cNvSpPr>
              <p:nvPr/>
            </p:nvSpPr>
            <p:spPr bwMode="auto">
              <a:xfrm>
                <a:off x="1474" y="3623"/>
                <a:ext cx="278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4000" b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2</a:t>
                </a:r>
                <a:endParaRPr lang="ru-RU" sz="40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1" name="Group 1374"/>
          <p:cNvGrpSpPr>
            <a:grpSpLocks/>
          </p:cNvGrpSpPr>
          <p:nvPr/>
        </p:nvGrpSpPr>
        <p:grpSpPr bwMode="auto">
          <a:xfrm>
            <a:off x="3983038" y="5300663"/>
            <a:ext cx="458787" cy="1158875"/>
            <a:chOff x="-431" y="3113"/>
            <a:chExt cx="289" cy="730"/>
          </a:xfrm>
        </p:grpSpPr>
        <p:sp>
          <p:nvSpPr>
            <p:cNvPr id="67935" name="Text Box 1375"/>
            <p:cNvSpPr txBox="1">
              <a:spLocks noChangeArrowheads="1"/>
            </p:cNvSpPr>
            <p:nvPr/>
          </p:nvSpPr>
          <p:spPr bwMode="auto">
            <a:xfrm>
              <a:off x="-386" y="3113"/>
              <a:ext cx="24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В</a:t>
              </a:r>
              <a:endPara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12" name="Group 1376"/>
            <p:cNvGrpSpPr>
              <a:grpSpLocks/>
            </p:cNvGrpSpPr>
            <p:nvPr/>
          </p:nvGrpSpPr>
          <p:grpSpPr bwMode="auto">
            <a:xfrm>
              <a:off x="-431" y="3397"/>
              <a:ext cx="278" cy="446"/>
              <a:chOff x="1474" y="3623"/>
              <a:chExt cx="278" cy="446"/>
            </a:xfrm>
          </p:grpSpPr>
          <p:sp>
            <p:nvSpPr>
              <p:cNvPr id="67937" name="Oval 1377"/>
              <p:cNvSpPr>
                <a:spLocks noChangeArrowheads="1"/>
              </p:cNvSpPr>
              <p:nvPr/>
            </p:nvSpPr>
            <p:spPr bwMode="auto">
              <a:xfrm>
                <a:off x="1610" y="3657"/>
                <a:ext cx="45" cy="45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7938" name="Rectangle 1378"/>
              <p:cNvSpPr>
                <a:spLocks noChangeArrowheads="1"/>
              </p:cNvSpPr>
              <p:nvPr/>
            </p:nvSpPr>
            <p:spPr bwMode="auto">
              <a:xfrm>
                <a:off x="1474" y="3623"/>
                <a:ext cx="278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4000" b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3</a:t>
                </a:r>
                <a:endParaRPr lang="ru-RU" sz="40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</p:grpSp>
      </p:grpSp>
      <p:sp>
        <p:nvSpPr>
          <p:cNvPr id="67942" name="Oval 1382"/>
          <p:cNvSpPr>
            <a:spLocks noChangeArrowheads="1"/>
          </p:cNvSpPr>
          <p:nvPr/>
        </p:nvSpPr>
        <p:spPr bwMode="auto">
          <a:xfrm>
            <a:off x="5243559" y="6437581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4" name="Group 1385"/>
          <p:cNvGrpSpPr>
            <a:grpSpLocks/>
          </p:cNvGrpSpPr>
          <p:nvPr/>
        </p:nvGrpSpPr>
        <p:grpSpPr bwMode="auto">
          <a:xfrm>
            <a:off x="6048368" y="5300663"/>
            <a:ext cx="215900" cy="576262"/>
            <a:chOff x="3379" y="3339"/>
            <a:chExt cx="136" cy="363"/>
          </a:xfrm>
        </p:grpSpPr>
        <p:sp>
          <p:nvSpPr>
            <p:cNvPr id="67946" name="Text Box 1386"/>
            <p:cNvSpPr txBox="1">
              <a:spLocks noChangeArrowheads="1"/>
            </p:cNvSpPr>
            <p:nvPr/>
          </p:nvSpPr>
          <p:spPr bwMode="auto">
            <a:xfrm>
              <a:off x="3379" y="3339"/>
              <a:ext cx="11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7947" name="Oval 1387"/>
            <p:cNvSpPr>
              <a:spLocks noChangeArrowheads="1"/>
            </p:cNvSpPr>
            <p:nvPr/>
          </p:nvSpPr>
          <p:spPr bwMode="auto">
            <a:xfrm>
              <a:off x="3470" y="3657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5" name="Group 1388"/>
          <p:cNvGrpSpPr>
            <a:grpSpLocks/>
          </p:cNvGrpSpPr>
          <p:nvPr/>
        </p:nvGrpSpPr>
        <p:grpSpPr bwMode="auto">
          <a:xfrm>
            <a:off x="7078670" y="5300663"/>
            <a:ext cx="215900" cy="576262"/>
            <a:chOff x="3379" y="3339"/>
            <a:chExt cx="136" cy="363"/>
          </a:xfrm>
        </p:grpSpPr>
        <p:sp>
          <p:nvSpPr>
            <p:cNvPr id="67949" name="Text Box 1389"/>
            <p:cNvSpPr txBox="1">
              <a:spLocks noChangeArrowheads="1"/>
            </p:cNvSpPr>
            <p:nvPr/>
          </p:nvSpPr>
          <p:spPr bwMode="auto">
            <a:xfrm>
              <a:off x="3379" y="3339"/>
              <a:ext cx="11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7950" name="Oval 1390"/>
            <p:cNvSpPr>
              <a:spLocks noChangeArrowheads="1"/>
            </p:cNvSpPr>
            <p:nvPr/>
          </p:nvSpPr>
          <p:spPr bwMode="auto">
            <a:xfrm>
              <a:off x="3470" y="3657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6" name="Group 38"/>
          <p:cNvGrpSpPr>
            <a:grpSpLocks/>
          </p:cNvGrpSpPr>
          <p:nvPr/>
        </p:nvGrpSpPr>
        <p:grpSpPr bwMode="auto">
          <a:xfrm>
            <a:off x="6332538" y="1844675"/>
            <a:ext cx="2811462" cy="5351463"/>
            <a:chOff x="2160" y="1104"/>
            <a:chExt cx="1771" cy="3371"/>
          </a:xfrm>
        </p:grpSpPr>
        <p:grpSp>
          <p:nvGrpSpPr>
            <p:cNvPr id="17" name="Group 39"/>
            <p:cNvGrpSpPr>
              <a:grpSpLocks/>
            </p:cNvGrpSpPr>
            <p:nvPr/>
          </p:nvGrpSpPr>
          <p:grpSpPr bwMode="auto">
            <a:xfrm rot="-23852820">
              <a:off x="2976" y="1123"/>
              <a:ext cx="320" cy="413"/>
              <a:chOff x="3792" y="2640"/>
              <a:chExt cx="384" cy="480"/>
            </a:xfrm>
          </p:grpSpPr>
          <p:sp>
            <p:nvSpPr>
              <p:cNvPr id="66600" name="Freeform 40"/>
              <p:cNvSpPr>
                <a:spLocks/>
              </p:cNvSpPr>
              <p:nvPr/>
            </p:nvSpPr>
            <p:spPr bwMode="auto">
              <a:xfrm>
                <a:off x="3792" y="2784"/>
                <a:ext cx="288" cy="336"/>
              </a:xfrm>
              <a:custGeom>
                <a:avLst/>
                <a:gdLst/>
                <a:ahLst/>
                <a:cxnLst>
                  <a:cxn ang="0">
                    <a:pos x="0" y="432"/>
                  </a:cxn>
                  <a:cxn ang="0">
                    <a:pos x="192" y="144"/>
                  </a:cxn>
                  <a:cxn ang="0">
                    <a:pos x="480" y="0"/>
                  </a:cxn>
                </a:cxnLst>
                <a:rect l="0" t="0" r="r" b="b"/>
                <a:pathLst>
                  <a:path w="480" h="432">
                    <a:moveTo>
                      <a:pt x="0" y="432"/>
                    </a:moveTo>
                    <a:lnTo>
                      <a:pt x="192" y="144"/>
                    </a:lnTo>
                    <a:lnTo>
                      <a:pt x="480" y="0"/>
                    </a:lnTo>
                  </a:path>
                </a:pathLst>
              </a:custGeom>
              <a:noFill/>
              <a:ln w="12700" cmpd="sng">
                <a:solidFill>
                  <a:srgbClr val="8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8" name="Group 41"/>
              <p:cNvGrpSpPr>
                <a:grpSpLocks/>
              </p:cNvGrpSpPr>
              <p:nvPr/>
            </p:nvGrpSpPr>
            <p:grpSpPr bwMode="auto">
              <a:xfrm>
                <a:off x="3792" y="2640"/>
                <a:ext cx="384" cy="384"/>
                <a:chOff x="3792" y="2640"/>
                <a:chExt cx="576" cy="432"/>
              </a:xfrm>
            </p:grpSpPr>
            <p:sp>
              <p:nvSpPr>
                <p:cNvPr id="66602" name="Line 42"/>
                <p:cNvSpPr>
                  <a:spLocks noChangeShapeType="1"/>
                </p:cNvSpPr>
                <p:nvPr/>
              </p:nvSpPr>
              <p:spPr bwMode="auto">
                <a:xfrm>
                  <a:off x="4128" y="2688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603" name="Line 43"/>
                <p:cNvSpPr>
                  <a:spLocks noChangeShapeType="1"/>
                </p:cNvSpPr>
                <p:nvPr/>
              </p:nvSpPr>
              <p:spPr bwMode="auto">
                <a:xfrm>
                  <a:off x="4032" y="2688"/>
                  <a:ext cx="96" cy="192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604" name="Line 44"/>
                <p:cNvSpPr>
                  <a:spLocks noChangeShapeType="1"/>
                </p:cNvSpPr>
                <p:nvPr/>
              </p:nvSpPr>
              <p:spPr bwMode="auto">
                <a:xfrm>
                  <a:off x="3936" y="2736"/>
                  <a:ext cx="240" cy="192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605" name="Line 45"/>
                <p:cNvSpPr>
                  <a:spLocks noChangeShapeType="1"/>
                </p:cNvSpPr>
                <p:nvPr/>
              </p:nvSpPr>
              <p:spPr bwMode="auto">
                <a:xfrm flipH="1">
                  <a:off x="4128" y="2688"/>
                  <a:ext cx="96" cy="192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606" name="Line 46"/>
                <p:cNvSpPr>
                  <a:spLocks noChangeShapeType="1"/>
                </p:cNvSpPr>
                <p:nvPr/>
              </p:nvSpPr>
              <p:spPr bwMode="auto">
                <a:xfrm flipH="1">
                  <a:off x="4128" y="2688"/>
                  <a:ext cx="192" cy="192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607" name="Line 47"/>
                <p:cNvSpPr>
                  <a:spLocks noChangeShapeType="1"/>
                </p:cNvSpPr>
                <p:nvPr/>
              </p:nvSpPr>
              <p:spPr bwMode="auto">
                <a:xfrm flipH="1">
                  <a:off x="4176" y="2784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608" name="Line 48"/>
                <p:cNvSpPr>
                  <a:spLocks noChangeShapeType="1"/>
                </p:cNvSpPr>
                <p:nvPr/>
              </p:nvSpPr>
              <p:spPr bwMode="auto">
                <a:xfrm>
                  <a:off x="4176" y="2880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609" name="Line 49"/>
                <p:cNvSpPr>
                  <a:spLocks noChangeShapeType="1"/>
                </p:cNvSpPr>
                <p:nvPr/>
              </p:nvSpPr>
              <p:spPr bwMode="auto">
                <a:xfrm>
                  <a:off x="4128" y="2880"/>
                  <a:ext cx="192" cy="48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610" name="Line 50"/>
                <p:cNvSpPr>
                  <a:spLocks noChangeShapeType="1"/>
                </p:cNvSpPr>
                <p:nvPr/>
              </p:nvSpPr>
              <p:spPr bwMode="auto">
                <a:xfrm>
                  <a:off x="4128" y="2880"/>
                  <a:ext cx="192" cy="144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611" name="Line 51"/>
                <p:cNvSpPr>
                  <a:spLocks noChangeShapeType="1"/>
                </p:cNvSpPr>
                <p:nvPr/>
              </p:nvSpPr>
              <p:spPr bwMode="auto">
                <a:xfrm>
                  <a:off x="4128" y="2832"/>
                  <a:ext cx="96" cy="192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612" name="Line 52"/>
                <p:cNvSpPr>
                  <a:spLocks noChangeShapeType="1"/>
                </p:cNvSpPr>
                <p:nvPr/>
              </p:nvSpPr>
              <p:spPr bwMode="auto">
                <a:xfrm>
                  <a:off x="4128" y="2928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613" name="Line 53"/>
                <p:cNvSpPr>
                  <a:spLocks noChangeShapeType="1"/>
                </p:cNvSpPr>
                <p:nvPr/>
              </p:nvSpPr>
              <p:spPr bwMode="auto">
                <a:xfrm flipH="1">
                  <a:off x="4032" y="2880"/>
                  <a:ext cx="96" cy="192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614" name="Line 54"/>
                <p:cNvSpPr>
                  <a:spLocks noChangeShapeType="1"/>
                </p:cNvSpPr>
                <p:nvPr/>
              </p:nvSpPr>
              <p:spPr bwMode="auto">
                <a:xfrm flipH="1" flipV="1">
                  <a:off x="3888" y="2832"/>
                  <a:ext cx="192" cy="48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615" name="Line 55"/>
                <p:cNvSpPr>
                  <a:spLocks noChangeShapeType="1"/>
                </p:cNvSpPr>
                <p:nvPr/>
              </p:nvSpPr>
              <p:spPr bwMode="auto">
                <a:xfrm flipH="1">
                  <a:off x="3792" y="2880"/>
                  <a:ext cx="240" cy="0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616" name="Line 56"/>
                <p:cNvSpPr>
                  <a:spLocks noChangeShapeType="1"/>
                </p:cNvSpPr>
                <p:nvPr/>
              </p:nvSpPr>
              <p:spPr bwMode="auto">
                <a:xfrm flipH="1">
                  <a:off x="3984" y="2928"/>
                  <a:ext cx="48" cy="144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617" name="Line 57"/>
                <p:cNvSpPr>
                  <a:spLocks noChangeShapeType="1"/>
                </p:cNvSpPr>
                <p:nvPr/>
              </p:nvSpPr>
              <p:spPr bwMode="auto">
                <a:xfrm>
                  <a:off x="3984" y="2688"/>
                  <a:ext cx="96" cy="144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618" name="Line 58"/>
                <p:cNvSpPr>
                  <a:spLocks noChangeShapeType="1"/>
                </p:cNvSpPr>
                <p:nvPr/>
              </p:nvSpPr>
              <p:spPr bwMode="auto">
                <a:xfrm>
                  <a:off x="4080" y="2640"/>
                  <a:ext cx="48" cy="240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619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4128" y="2688"/>
                  <a:ext cx="48" cy="192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620" name="Line 60"/>
                <p:cNvSpPr>
                  <a:spLocks noChangeShapeType="1"/>
                </p:cNvSpPr>
                <p:nvPr/>
              </p:nvSpPr>
              <p:spPr bwMode="auto">
                <a:xfrm flipH="1">
                  <a:off x="4176" y="2736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621" name="Line 61"/>
                <p:cNvSpPr>
                  <a:spLocks noChangeShapeType="1"/>
                </p:cNvSpPr>
                <p:nvPr/>
              </p:nvSpPr>
              <p:spPr bwMode="auto">
                <a:xfrm flipH="1">
                  <a:off x="4128" y="2880"/>
                  <a:ext cx="240" cy="0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622" name="Line 62"/>
                <p:cNvSpPr>
                  <a:spLocks noChangeShapeType="1"/>
                </p:cNvSpPr>
                <p:nvPr/>
              </p:nvSpPr>
              <p:spPr bwMode="auto">
                <a:xfrm>
                  <a:off x="4128" y="2880"/>
                  <a:ext cx="48" cy="192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623" name="Line 63"/>
                <p:cNvSpPr>
                  <a:spLocks noChangeShapeType="1"/>
                </p:cNvSpPr>
                <p:nvPr/>
              </p:nvSpPr>
              <p:spPr bwMode="auto">
                <a:xfrm flipH="1">
                  <a:off x="4080" y="2880"/>
                  <a:ext cx="48" cy="192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624" name="Line 64"/>
                <p:cNvSpPr>
                  <a:spLocks noChangeShapeType="1"/>
                </p:cNvSpPr>
                <p:nvPr/>
              </p:nvSpPr>
              <p:spPr bwMode="auto">
                <a:xfrm flipH="1">
                  <a:off x="3840" y="2880"/>
                  <a:ext cx="240" cy="48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625" name="Line 65"/>
                <p:cNvSpPr>
                  <a:spLocks noChangeShapeType="1"/>
                </p:cNvSpPr>
                <p:nvPr/>
              </p:nvSpPr>
              <p:spPr bwMode="auto">
                <a:xfrm>
                  <a:off x="3888" y="2784"/>
                  <a:ext cx="240" cy="96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626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3936" y="2880"/>
                  <a:ext cx="192" cy="144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9" name="Group 67"/>
            <p:cNvGrpSpPr>
              <a:grpSpLocks/>
            </p:cNvGrpSpPr>
            <p:nvPr/>
          </p:nvGrpSpPr>
          <p:grpSpPr bwMode="auto">
            <a:xfrm>
              <a:off x="2160" y="1104"/>
              <a:ext cx="1771" cy="3371"/>
              <a:chOff x="2160" y="1104"/>
              <a:chExt cx="1771" cy="3371"/>
            </a:xfrm>
          </p:grpSpPr>
          <p:sp>
            <p:nvSpPr>
              <p:cNvPr id="66628" name="Freeform 68" descr="Орех"/>
              <p:cNvSpPr>
                <a:spLocks/>
              </p:cNvSpPr>
              <p:nvPr/>
            </p:nvSpPr>
            <p:spPr bwMode="auto">
              <a:xfrm rot="21479677" flipH="1">
                <a:off x="2984" y="1104"/>
                <a:ext cx="232" cy="3371"/>
              </a:xfrm>
              <a:custGeom>
                <a:avLst/>
                <a:gdLst/>
                <a:ahLst/>
                <a:cxnLst>
                  <a:cxn ang="0">
                    <a:pos x="8" y="3008"/>
                  </a:cxn>
                  <a:cxn ang="0">
                    <a:pos x="24" y="2880"/>
                  </a:cxn>
                  <a:cxn ang="0">
                    <a:pos x="8" y="2960"/>
                  </a:cxn>
                  <a:cxn ang="0">
                    <a:pos x="8" y="416"/>
                  </a:cxn>
                  <a:cxn ang="0">
                    <a:pos x="56" y="464"/>
                  </a:cxn>
                  <a:cxn ang="0">
                    <a:pos x="56" y="1280"/>
                  </a:cxn>
                  <a:cxn ang="0">
                    <a:pos x="104" y="2000"/>
                  </a:cxn>
                  <a:cxn ang="0">
                    <a:pos x="200" y="2672"/>
                  </a:cxn>
                  <a:cxn ang="0">
                    <a:pos x="200" y="2960"/>
                  </a:cxn>
                  <a:cxn ang="0">
                    <a:pos x="200" y="3056"/>
                  </a:cxn>
                  <a:cxn ang="0">
                    <a:pos x="8" y="3056"/>
                  </a:cxn>
                </a:cxnLst>
                <a:rect l="0" t="0" r="r" b="b"/>
                <a:pathLst>
                  <a:path w="232" h="3371">
                    <a:moveTo>
                      <a:pt x="8" y="3008"/>
                    </a:moveTo>
                    <a:cubicBezTo>
                      <a:pt x="11" y="2987"/>
                      <a:pt x="24" y="2888"/>
                      <a:pt x="24" y="2880"/>
                    </a:cubicBezTo>
                    <a:cubicBezTo>
                      <a:pt x="24" y="2872"/>
                      <a:pt x="11" y="3371"/>
                      <a:pt x="8" y="2960"/>
                    </a:cubicBezTo>
                    <a:cubicBezTo>
                      <a:pt x="5" y="2549"/>
                      <a:pt x="0" y="832"/>
                      <a:pt x="8" y="416"/>
                    </a:cubicBezTo>
                    <a:cubicBezTo>
                      <a:pt x="16" y="0"/>
                      <a:pt x="48" y="320"/>
                      <a:pt x="56" y="464"/>
                    </a:cubicBezTo>
                    <a:cubicBezTo>
                      <a:pt x="64" y="608"/>
                      <a:pt x="48" y="1024"/>
                      <a:pt x="56" y="1280"/>
                    </a:cubicBezTo>
                    <a:cubicBezTo>
                      <a:pt x="64" y="1536"/>
                      <a:pt x="80" y="1768"/>
                      <a:pt x="104" y="2000"/>
                    </a:cubicBezTo>
                    <a:cubicBezTo>
                      <a:pt x="128" y="2232"/>
                      <a:pt x="184" y="2512"/>
                      <a:pt x="200" y="2672"/>
                    </a:cubicBezTo>
                    <a:cubicBezTo>
                      <a:pt x="216" y="2832"/>
                      <a:pt x="200" y="2896"/>
                      <a:pt x="200" y="2960"/>
                    </a:cubicBezTo>
                    <a:cubicBezTo>
                      <a:pt x="200" y="3024"/>
                      <a:pt x="232" y="3040"/>
                      <a:pt x="200" y="3056"/>
                    </a:cubicBezTo>
                    <a:cubicBezTo>
                      <a:pt x="168" y="3072"/>
                      <a:pt x="88" y="3064"/>
                      <a:pt x="8" y="3056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" name="Group 69"/>
              <p:cNvGrpSpPr>
                <a:grpSpLocks/>
              </p:cNvGrpSpPr>
              <p:nvPr/>
            </p:nvGrpSpPr>
            <p:grpSpPr bwMode="auto">
              <a:xfrm>
                <a:off x="2160" y="1276"/>
                <a:ext cx="1771" cy="2823"/>
                <a:chOff x="2160" y="1276"/>
                <a:chExt cx="1771" cy="2823"/>
              </a:xfrm>
            </p:grpSpPr>
            <p:grpSp>
              <p:nvGrpSpPr>
                <p:cNvPr id="21" name="Group 70"/>
                <p:cNvGrpSpPr>
                  <a:grpSpLocks/>
                </p:cNvGrpSpPr>
                <p:nvPr/>
              </p:nvGrpSpPr>
              <p:grpSpPr bwMode="auto">
                <a:xfrm rot="-10124664">
                  <a:off x="2160" y="1728"/>
                  <a:ext cx="314" cy="361"/>
                  <a:chOff x="3792" y="2640"/>
                  <a:chExt cx="384" cy="480"/>
                </a:xfrm>
              </p:grpSpPr>
              <p:sp>
                <p:nvSpPr>
                  <p:cNvPr id="66631" name="Freeform 71"/>
                  <p:cNvSpPr>
                    <a:spLocks/>
                  </p:cNvSpPr>
                  <p:nvPr/>
                </p:nvSpPr>
                <p:spPr bwMode="auto">
                  <a:xfrm>
                    <a:off x="3792" y="2784"/>
                    <a:ext cx="288" cy="336"/>
                  </a:xfrm>
                  <a:custGeom>
                    <a:avLst/>
                    <a:gdLst/>
                    <a:ahLst/>
                    <a:cxnLst>
                      <a:cxn ang="0">
                        <a:pos x="0" y="432"/>
                      </a:cxn>
                      <a:cxn ang="0">
                        <a:pos x="192" y="144"/>
                      </a:cxn>
                      <a:cxn ang="0">
                        <a:pos x="480" y="0"/>
                      </a:cxn>
                    </a:cxnLst>
                    <a:rect l="0" t="0" r="r" b="b"/>
                    <a:pathLst>
                      <a:path w="480" h="432">
                        <a:moveTo>
                          <a:pt x="0" y="432"/>
                        </a:moveTo>
                        <a:lnTo>
                          <a:pt x="192" y="144"/>
                        </a:lnTo>
                        <a:lnTo>
                          <a:pt x="480" y="0"/>
                        </a:lnTo>
                      </a:path>
                    </a:pathLst>
                  </a:custGeom>
                  <a:noFill/>
                  <a:ln w="12700" cmpd="sng">
                    <a:solidFill>
                      <a:srgbClr val="8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2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3792" y="2640"/>
                    <a:ext cx="384" cy="384"/>
                    <a:chOff x="3792" y="2640"/>
                    <a:chExt cx="576" cy="432"/>
                  </a:xfrm>
                </p:grpSpPr>
                <p:sp>
                  <p:nvSpPr>
                    <p:cNvPr id="66633" name="Line 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688"/>
                      <a:ext cx="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634" name="Line 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635" name="Line 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36" y="2736"/>
                      <a:ext cx="24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636" name="Line 7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637" name="Line 7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192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638" name="Line 7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84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639" name="Line 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76" y="2880"/>
                      <a:ext cx="144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640" name="Line 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641" name="Line 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642" name="Line 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32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643" name="Line 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928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644" name="Line 8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32" y="2880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645" name="Line 85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888" y="2832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646" name="Line 8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792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647" name="Line 8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984" y="2928"/>
                      <a:ext cx="48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648" name="Line 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84" y="2688"/>
                      <a:ext cx="96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649" name="Line 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0" y="2640"/>
                      <a:ext cx="48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650" name="Line 9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651" name="Line 9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36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652" name="Line 9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653" name="Line 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654" name="Line 9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80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655" name="Line 9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840" y="2880"/>
                      <a:ext cx="240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656" name="Line 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88" y="2784"/>
                      <a:ext cx="240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657" name="Line 9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936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3" name="Group 98"/>
                <p:cNvGrpSpPr>
                  <a:grpSpLocks/>
                </p:cNvGrpSpPr>
                <p:nvPr/>
              </p:nvGrpSpPr>
              <p:grpSpPr bwMode="auto">
                <a:xfrm rot="19401768" flipV="1">
                  <a:off x="3169" y="1936"/>
                  <a:ext cx="640" cy="578"/>
                  <a:chOff x="3648" y="2688"/>
                  <a:chExt cx="1248" cy="1008"/>
                </a:xfrm>
              </p:grpSpPr>
              <p:sp>
                <p:nvSpPr>
                  <p:cNvPr id="66659" name="Freeform 99"/>
                  <p:cNvSpPr>
                    <a:spLocks/>
                  </p:cNvSpPr>
                  <p:nvPr/>
                </p:nvSpPr>
                <p:spPr bwMode="auto">
                  <a:xfrm>
                    <a:off x="3792" y="2942"/>
                    <a:ext cx="828" cy="706"/>
                  </a:xfrm>
                  <a:custGeom>
                    <a:avLst/>
                    <a:gdLst/>
                    <a:ahLst/>
                    <a:cxnLst>
                      <a:cxn ang="0">
                        <a:pos x="0" y="432"/>
                      </a:cxn>
                      <a:cxn ang="0">
                        <a:pos x="192" y="144"/>
                      </a:cxn>
                      <a:cxn ang="0">
                        <a:pos x="480" y="0"/>
                      </a:cxn>
                    </a:cxnLst>
                    <a:rect l="0" t="0" r="r" b="b"/>
                    <a:pathLst>
                      <a:path w="480" h="432">
                        <a:moveTo>
                          <a:pt x="0" y="432"/>
                        </a:moveTo>
                        <a:lnTo>
                          <a:pt x="192" y="144"/>
                        </a:lnTo>
                        <a:lnTo>
                          <a:pt x="480" y="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660" name="Line 100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312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661" name="Line 101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264"/>
                    <a:ext cx="192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662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3792" y="3168"/>
                    <a:ext cx="192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663" name="Line 103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120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664" name="Line 104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024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665" name="Line 105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072"/>
                    <a:ext cx="192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666" name="Line 106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024"/>
                    <a:ext cx="192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667" name="Line 107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216"/>
                    <a:ext cx="24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668" name="Line 108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2976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669" name="Line 109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2880"/>
                    <a:ext cx="96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670" name="Line 110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928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671" name="Line 111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2880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672" name="Line 112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2832"/>
                    <a:ext cx="48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673" name="Line 113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880"/>
                    <a:ext cx="96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674" name="Line 114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2784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675" name="Line 115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2832"/>
                    <a:ext cx="48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676" name="Line 116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2784"/>
                    <a:ext cx="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677" name="Line 117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2736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678" name="Line 118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736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679" name="Line 119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2736"/>
                    <a:ext cx="48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680" name="Line 120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736"/>
                    <a:ext cx="0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681" name="Line 121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688"/>
                    <a:ext cx="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682" name="Line 122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688"/>
                    <a:ext cx="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683" name="Line 12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736"/>
                    <a:ext cx="48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684" name="Line 1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736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685" name="Line 12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832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686" name="Line 12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928"/>
                    <a:ext cx="24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687" name="Line 12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36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688" name="Line 12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880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689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690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691" name="Line 131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28"/>
                    <a:ext cx="192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692" name="Line 132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504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693" name="Line 133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456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694" name="Line 134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408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695" name="Line 135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408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696" name="Line 136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360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697" name="Line 137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360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698" name="Line 138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312"/>
                    <a:ext cx="144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699" name="Line 139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312"/>
                    <a:ext cx="144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00" name="Line 140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264"/>
                    <a:ext cx="144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01" name="Line 141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264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02" name="Line 142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216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03" name="Line 143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3168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04" name="Line 144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3120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05" name="Line 145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3120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06" name="Line 146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3120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07" name="Line 147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3120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08" name="Line 148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3168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09" name="Line 149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3216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10" name="Line 150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3072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11" name="Line 151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3120"/>
                    <a:ext cx="144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12" name="Line 152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3072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13" name="Line 153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3072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14" name="Line 154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3024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15" name="Line 155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3024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16" name="Line 156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976"/>
                    <a:ext cx="96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17" name="Line 157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976"/>
                    <a:ext cx="96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18" name="Line 158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76"/>
                    <a:ext cx="96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19" name="Line 159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28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20" name="Line 160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192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21" name="Line 16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704" y="2928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22" name="Line 16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84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23" name="Line 16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36"/>
                    <a:ext cx="48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24" name="Line 164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2832"/>
                    <a:ext cx="0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25" name="Line 16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60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26" name="Line 166"/>
                  <p:cNvSpPr>
                    <a:spLocks noChangeShapeType="1"/>
                  </p:cNvSpPr>
                  <p:nvPr/>
                </p:nvSpPr>
                <p:spPr bwMode="auto">
                  <a:xfrm>
                    <a:off x="3648" y="3408"/>
                    <a:ext cx="144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27" name="Line 167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552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28" name="Line 168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600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29" name="Line 169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600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30" name="Line 170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504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4" name="Group 171"/>
                <p:cNvGrpSpPr>
                  <a:grpSpLocks/>
                </p:cNvGrpSpPr>
                <p:nvPr/>
              </p:nvGrpSpPr>
              <p:grpSpPr bwMode="auto">
                <a:xfrm rot="16191241" flipH="1">
                  <a:off x="2498" y="2542"/>
                  <a:ext cx="558" cy="561"/>
                  <a:chOff x="3648" y="2688"/>
                  <a:chExt cx="1248" cy="1008"/>
                </a:xfrm>
              </p:grpSpPr>
              <p:sp>
                <p:nvSpPr>
                  <p:cNvPr id="66732" name="Freeform 172"/>
                  <p:cNvSpPr>
                    <a:spLocks/>
                  </p:cNvSpPr>
                  <p:nvPr/>
                </p:nvSpPr>
                <p:spPr bwMode="auto">
                  <a:xfrm>
                    <a:off x="3792" y="2942"/>
                    <a:ext cx="828" cy="706"/>
                  </a:xfrm>
                  <a:custGeom>
                    <a:avLst/>
                    <a:gdLst/>
                    <a:ahLst/>
                    <a:cxnLst>
                      <a:cxn ang="0">
                        <a:pos x="0" y="432"/>
                      </a:cxn>
                      <a:cxn ang="0">
                        <a:pos x="192" y="144"/>
                      </a:cxn>
                      <a:cxn ang="0">
                        <a:pos x="480" y="0"/>
                      </a:cxn>
                    </a:cxnLst>
                    <a:rect l="0" t="0" r="r" b="b"/>
                    <a:pathLst>
                      <a:path w="480" h="432">
                        <a:moveTo>
                          <a:pt x="0" y="432"/>
                        </a:moveTo>
                        <a:lnTo>
                          <a:pt x="192" y="144"/>
                        </a:lnTo>
                        <a:lnTo>
                          <a:pt x="480" y="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33" name="Line 173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312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34" name="Line 174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264"/>
                    <a:ext cx="192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35" name="Line 175"/>
                  <p:cNvSpPr>
                    <a:spLocks noChangeShapeType="1"/>
                  </p:cNvSpPr>
                  <p:nvPr/>
                </p:nvSpPr>
                <p:spPr bwMode="auto">
                  <a:xfrm>
                    <a:off x="3792" y="3168"/>
                    <a:ext cx="192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36" name="Line 176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120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37" name="Line 177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024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38" name="Line 178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072"/>
                    <a:ext cx="192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39" name="Line 179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024"/>
                    <a:ext cx="192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40" name="Line 180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216"/>
                    <a:ext cx="24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41" name="Line 181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2976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42" name="Line 182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2880"/>
                    <a:ext cx="96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43" name="Line 183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928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44" name="Line 184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2880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45" name="Line 185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2832"/>
                    <a:ext cx="48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46" name="Line 186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880"/>
                    <a:ext cx="96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47" name="Line 187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2784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48" name="Line 188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2832"/>
                    <a:ext cx="48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49" name="Line 189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2784"/>
                    <a:ext cx="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50" name="Line 190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2736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51" name="Line 191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736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52" name="Line 192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2736"/>
                    <a:ext cx="48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53" name="Line 193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736"/>
                    <a:ext cx="0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54" name="Line 194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688"/>
                    <a:ext cx="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55" name="Line 195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688"/>
                    <a:ext cx="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56" name="Line 19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736"/>
                    <a:ext cx="48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57" name="Line 19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736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58" name="Line 19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832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59" name="Line 19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928"/>
                    <a:ext cx="24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60" name="Line 20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36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61" name="Line 20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880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62" name="Line 202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63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64" name="Line 204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28"/>
                    <a:ext cx="192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65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504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66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456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67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408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68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408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69" name="Line 209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360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70" name="Line 210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360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71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312"/>
                    <a:ext cx="144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72" name="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312"/>
                    <a:ext cx="144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73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264"/>
                    <a:ext cx="144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74" name="Line 214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264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75" name="Line 215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216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76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3168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77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3120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78" name="Line 218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3120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79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3120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80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3120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81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3168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82" name="Line 222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3216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83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3072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84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3120"/>
                    <a:ext cx="144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85" name="Line 225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3072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86" name="Line 226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3072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87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3024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88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3024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89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976"/>
                    <a:ext cx="96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90" name="Line 230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976"/>
                    <a:ext cx="96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91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76"/>
                    <a:ext cx="96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92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28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93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192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94" name="Line 23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704" y="2928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95" name="Line 23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84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96" name="Line 23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36"/>
                    <a:ext cx="48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97" name="Line 237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2832"/>
                    <a:ext cx="0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98" name="Line 238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60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99" name="Line 239"/>
                  <p:cNvSpPr>
                    <a:spLocks noChangeShapeType="1"/>
                  </p:cNvSpPr>
                  <p:nvPr/>
                </p:nvSpPr>
                <p:spPr bwMode="auto">
                  <a:xfrm>
                    <a:off x="3648" y="3408"/>
                    <a:ext cx="144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00" name="Line 240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552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01" name="Line 241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600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02" name="Line 242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600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03" name="Line 243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504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5" name="Group 244"/>
                <p:cNvGrpSpPr>
                  <a:grpSpLocks/>
                </p:cNvGrpSpPr>
                <p:nvPr/>
              </p:nvGrpSpPr>
              <p:grpSpPr bwMode="auto">
                <a:xfrm rot="19470835" flipH="1">
                  <a:off x="2450" y="2266"/>
                  <a:ext cx="640" cy="578"/>
                  <a:chOff x="3648" y="2688"/>
                  <a:chExt cx="1248" cy="1008"/>
                </a:xfrm>
              </p:grpSpPr>
              <p:sp>
                <p:nvSpPr>
                  <p:cNvPr id="66805" name="Freeform 245"/>
                  <p:cNvSpPr>
                    <a:spLocks/>
                  </p:cNvSpPr>
                  <p:nvPr/>
                </p:nvSpPr>
                <p:spPr bwMode="auto">
                  <a:xfrm>
                    <a:off x="3792" y="2942"/>
                    <a:ext cx="828" cy="706"/>
                  </a:xfrm>
                  <a:custGeom>
                    <a:avLst/>
                    <a:gdLst/>
                    <a:ahLst/>
                    <a:cxnLst>
                      <a:cxn ang="0">
                        <a:pos x="0" y="432"/>
                      </a:cxn>
                      <a:cxn ang="0">
                        <a:pos x="192" y="144"/>
                      </a:cxn>
                      <a:cxn ang="0">
                        <a:pos x="480" y="0"/>
                      </a:cxn>
                    </a:cxnLst>
                    <a:rect l="0" t="0" r="r" b="b"/>
                    <a:pathLst>
                      <a:path w="480" h="432">
                        <a:moveTo>
                          <a:pt x="0" y="432"/>
                        </a:moveTo>
                        <a:lnTo>
                          <a:pt x="192" y="144"/>
                        </a:lnTo>
                        <a:lnTo>
                          <a:pt x="480" y="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06" name="Line 246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312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07" name="Line 247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264"/>
                    <a:ext cx="192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08" name="Line 248"/>
                  <p:cNvSpPr>
                    <a:spLocks noChangeShapeType="1"/>
                  </p:cNvSpPr>
                  <p:nvPr/>
                </p:nvSpPr>
                <p:spPr bwMode="auto">
                  <a:xfrm>
                    <a:off x="3792" y="3168"/>
                    <a:ext cx="192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09" name="Line 249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120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10" name="Line 250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024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11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072"/>
                    <a:ext cx="192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12" name="Line 252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024"/>
                    <a:ext cx="192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13" name="Line 253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216"/>
                    <a:ext cx="24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14" name="Line 254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2976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15" name="Line 255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2880"/>
                    <a:ext cx="96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16" name="Line 256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928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17" name="Line 257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2880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18" name="Line 258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2832"/>
                    <a:ext cx="48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19" name="Line 259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880"/>
                    <a:ext cx="96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20" name="Line 260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2784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21" name="Line 261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2832"/>
                    <a:ext cx="48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22" name="Line 262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2784"/>
                    <a:ext cx="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23" name="Line 263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2736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24" name="Line 264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736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25" name="Line 265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2736"/>
                    <a:ext cx="48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26" name="Line 266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736"/>
                    <a:ext cx="0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27" name="Line 267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688"/>
                    <a:ext cx="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28" name="Line 268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688"/>
                    <a:ext cx="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29" name="Line 26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736"/>
                    <a:ext cx="48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30" name="Line 27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736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31" name="Line 27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832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32" name="Line 27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928"/>
                    <a:ext cx="24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33" name="Line 27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36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34" name="Line 27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880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35" name="Line 275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36" name="Line 276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37" name="Line 277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28"/>
                    <a:ext cx="192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38" name="Line 278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504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39" name="Line 279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456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40" name="Line 280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408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41" name="Line 281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408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42" name="Line 282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360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43" name="Line 283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360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44" name="Line 284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312"/>
                    <a:ext cx="144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45" name="Line 285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312"/>
                    <a:ext cx="144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46" name="Line 286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264"/>
                    <a:ext cx="144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47" name="Line 287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264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48" name="Line 288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216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49" name="Line 289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3168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50" name="Line 290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3120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51" name="Line 291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3120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52" name="Line 292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3120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53" name="Line 293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3120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54" name="Line 294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3168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55" name="Line 295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3216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56" name="Line 296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3072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57" name="Line 297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3120"/>
                    <a:ext cx="144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58" name="Line 298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3072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59" name="Line 299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3072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60" name="Line 300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3024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61" name="Line 301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3024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62" name="Line 302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976"/>
                    <a:ext cx="96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63" name="Line 303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976"/>
                    <a:ext cx="96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64" name="Line 304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76"/>
                    <a:ext cx="96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65" name="Line 305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28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66" name="Line 306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192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67" name="Line 30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704" y="2928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68" name="Line 30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84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69" name="Line 30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36"/>
                    <a:ext cx="48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70" name="Line 310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2832"/>
                    <a:ext cx="0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71" name="Line 3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60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72" name="Line 312"/>
                  <p:cNvSpPr>
                    <a:spLocks noChangeShapeType="1"/>
                  </p:cNvSpPr>
                  <p:nvPr/>
                </p:nvSpPr>
                <p:spPr bwMode="auto">
                  <a:xfrm>
                    <a:off x="3648" y="3408"/>
                    <a:ext cx="144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73" name="Line 313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552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74" name="Line 314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600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75" name="Line 315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600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76" name="Line 316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504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" name="Group 317"/>
                <p:cNvGrpSpPr>
                  <a:grpSpLocks/>
                </p:cNvGrpSpPr>
                <p:nvPr/>
              </p:nvGrpSpPr>
              <p:grpSpPr bwMode="auto">
                <a:xfrm rot="14972869" flipH="1" flipV="1">
                  <a:off x="3221" y="1594"/>
                  <a:ext cx="454" cy="560"/>
                  <a:chOff x="3648" y="2688"/>
                  <a:chExt cx="1248" cy="1008"/>
                </a:xfrm>
              </p:grpSpPr>
              <p:sp>
                <p:nvSpPr>
                  <p:cNvPr id="66878" name="Freeform 318"/>
                  <p:cNvSpPr>
                    <a:spLocks/>
                  </p:cNvSpPr>
                  <p:nvPr/>
                </p:nvSpPr>
                <p:spPr bwMode="auto">
                  <a:xfrm>
                    <a:off x="3792" y="2942"/>
                    <a:ext cx="828" cy="706"/>
                  </a:xfrm>
                  <a:custGeom>
                    <a:avLst/>
                    <a:gdLst/>
                    <a:ahLst/>
                    <a:cxnLst>
                      <a:cxn ang="0">
                        <a:pos x="0" y="432"/>
                      </a:cxn>
                      <a:cxn ang="0">
                        <a:pos x="192" y="144"/>
                      </a:cxn>
                      <a:cxn ang="0">
                        <a:pos x="480" y="0"/>
                      </a:cxn>
                    </a:cxnLst>
                    <a:rect l="0" t="0" r="r" b="b"/>
                    <a:pathLst>
                      <a:path w="480" h="432">
                        <a:moveTo>
                          <a:pt x="0" y="432"/>
                        </a:moveTo>
                        <a:lnTo>
                          <a:pt x="192" y="144"/>
                        </a:lnTo>
                        <a:lnTo>
                          <a:pt x="480" y="0"/>
                        </a:lnTo>
                      </a:path>
                    </a:pathLst>
                  </a:custGeom>
                  <a:noFill/>
                  <a:ln w="12700" cmpd="sng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79" name="Line 319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312"/>
                    <a:ext cx="144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80" name="Line 320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264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81" name="Line 321"/>
                  <p:cNvSpPr>
                    <a:spLocks noChangeShapeType="1"/>
                  </p:cNvSpPr>
                  <p:nvPr/>
                </p:nvSpPr>
                <p:spPr bwMode="auto">
                  <a:xfrm>
                    <a:off x="3792" y="3168"/>
                    <a:ext cx="192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82" name="Line 322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120"/>
                    <a:ext cx="144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83" name="Line 323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024"/>
                    <a:ext cx="96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84" name="Line 324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072"/>
                    <a:ext cx="192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85" name="Line 325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024"/>
                    <a:ext cx="192" cy="28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86" name="Line 326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216"/>
                    <a:ext cx="240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87" name="Line 327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2976"/>
                    <a:ext cx="96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88" name="Line 328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2880"/>
                    <a:ext cx="96" cy="28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89" name="Line 329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928"/>
                    <a:ext cx="96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90" name="Line 330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2880"/>
                    <a:ext cx="96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91" name="Line 331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2832"/>
                    <a:ext cx="48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92" name="Line 332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880"/>
                    <a:ext cx="96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93" name="Line 333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2784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94" name="Line 334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2832"/>
                    <a:ext cx="48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95" name="Line 335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2784"/>
                    <a:ext cx="0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96" name="Line 336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2736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97" name="Line 337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736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98" name="Line 338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2736"/>
                    <a:ext cx="48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99" name="Line 339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736"/>
                    <a:ext cx="0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00" name="Line 340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688"/>
                    <a:ext cx="0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01" name="Line 341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688"/>
                    <a:ext cx="0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02" name="Line 34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736"/>
                    <a:ext cx="48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03" name="Line 34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736"/>
                    <a:ext cx="144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04" name="Line 34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832"/>
                    <a:ext cx="192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05" name="Line 34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928"/>
                    <a:ext cx="24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06" name="Line 34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36"/>
                    <a:ext cx="144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07" name="Line 34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880"/>
                    <a:ext cx="192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08" name="Line 348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24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09" name="Line 349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144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10" name="Line 350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28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11" name="Line 351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504"/>
                    <a:ext cx="24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12" name="Line 352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456"/>
                    <a:ext cx="24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13" name="Line 353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408"/>
                    <a:ext cx="24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14" name="Line 354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408"/>
                    <a:ext cx="192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15" name="Line 355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360"/>
                    <a:ext cx="192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16" name="Line 356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360"/>
                    <a:ext cx="192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17" name="Line 357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312"/>
                    <a:ext cx="144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18" name="Line 358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312"/>
                    <a:ext cx="144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19" name="Line 359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264"/>
                    <a:ext cx="144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20" name="Line 360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264"/>
                    <a:ext cx="192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21" name="Line 361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216"/>
                    <a:ext cx="192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22" name="Line 362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3168"/>
                    <a:ext cx="144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23" name="Line 363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3120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24" name="Line 364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3120"/>
                    <a:ext cx="144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25" name="Line 365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3120"/>
                    <a:ext cx="96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26" name="Line 366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3120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27" name="Line 367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3168"/>
                    <a:ext cx="144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28" name="Line 368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3216"/>
                    <a:ext cx="96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29" name="Line 369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3072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30" name="Line 370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3120"/>
                    <a:ext cx="144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31" name="Line 371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3072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32" name="Line 372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3072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33" name="Line 373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3024"/>
                    <a:ext cx="144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34" name="Line 374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3024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35" name="Line 375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976"/>
                    <a:ext cx="96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36" name="Line 376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976"/>
                    <a:ext cx="96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37" name="Line 377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76"/>
                    <a:ext cx="96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38" name="Line 378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28"/>
                    <a:ext cx="144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39" name="Line 379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192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40" name="Line 38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704" y="2928"/>
                    <a:ext cx="192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41" name="Line 38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84"/>
                    <a:ext cx="144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42" name="Line 38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36"/>
                    <a:ext cx="48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43" name="Line 383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2832"/>
                    <a:ext cx="0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44" name="Line 384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60"/>
                    <a:ext cx="144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45" name="Line 385"/>
                  <p:cNvSpPr>
                    <a:spLocks noChangeShapeType="1"/>
                  </p:cNvSpPr>
                  <p:nvPr/>
                </p:nvSpPr>
                <p:spPr bwMode="auto">
                  <a:xfrm>
                    <a:off x="3648" y="3408"/>
                    <a:ext cx="144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46" name="Line 386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552"/>
                    <a:ext cx="192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47" name="Line 387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600"/>
                    <a:ext cx="144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48" name="Line 388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600"/>
                    <a:ext cx="24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49" name="Line 389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504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7" name="Group 390"/>
                <p:cNvGrpSpPr>
                  <a:grpSpLocks/>
                </p:cNvGrpSpPr>
                <p:nvPr/>
              </p:nvGrpSpPr>
              <p:grpSpPr bwMode="auto">
                <a:xfrm rot="7220180" flipH="1">
                  <a:off x="3116" y="1327"/>
                  <a:ext cx="661" cy="560"/>
                  <a:chOff x="3648" y="2688"/>
                  <a:chExt cx="1248" cy="1008"/>
                </a:xfrm>
              </p:grpSpPr>
              <p:sp>
                <p:nvSpPr>
                  <p:cNvPr id="66951" name="Freeform 391"/>
                  <p:cNvSpPr>
                    <a:spLocks/>
                  </p:cNvSpPr>
                  <p:nvPr/>
                </p:nvSpPr>
                <p:spPr bwMode="auto">
                  <a:xfrm>
                    <a:off x="3792" y="2942"/>
                    <a:ext cx="828" cy="706"/>
                  </a:xfrm>
                  <a:custGeom>
                    <a:avLst/>
                    <a:gdLst/>
                    <a:ahLst/>
                    <a:cxnLst>
                      <a:cxn ang="0">
                        <a:pos x="0" y="432"/>
                      </a:cxn>
                      <a:cxn ang="0">
                        <a:pos x="192" y="144"/>
                      </a:cxn>
                      <a:cxn ang="0">
                        <a:pos x="480" y="0"/>
                      </a:cxn>
                    </a:cxnLst>
                    <a:rect l="0" t="0" r="r" b="b"/>
                    <a:pathLst>
                      <a:path w="480" h="432">
                        <a:moveTo>
                          <a:pt x="0" y="432"/>
                        </a:moveTo>
                        <a:lnTo>
                          <a:pt x="192" y="144"/>
                        </a:lnTo>
                        <a:lnTo>
                          <a:pt x="480" y="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52" name="Line 392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312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53" name="Line 393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264"/>
                    <a:ext cx="192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54" name="Line 394"/>
                  <p:cNvSpPr>
                    <a:spLocks noChangeShapeType="1"/>
                  </p:cNvSpPr>
                  <p:nvPr/>
                </p:nvSpPr>
                <p:spPr bwMode="auto">
                  <a:xfrm>
                    <a:off x="3792" y="3168"/>
                    <a:ext cx="192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55" name="Line 395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120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56" name="Line 396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024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57" name="Line 397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072"/>
                    <a:ext cx="192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58" name="Line 398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024"/>
                    <a:ext cx="192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59" name="Line 399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216"/>
                    <a:ext cx="24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60" name="Line 400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2976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61" name="Line 401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2880"/>
                    <a:ext cx="96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62" name="Line 402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928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63" name="Line 403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2880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64" name="Line 404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2832"/>
                    <a:ext cx="48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65" name="Line 405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880"/>
                    <a:ext cx="96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66" name="Line 406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2784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67" name="Line 407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2832"/>
                    <a:ext cx="48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68" name="Line 408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2784"/>
                    <a:ext cx="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69" name="Line 409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2736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70" name="Line 410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736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71" name="Line 411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2736"/>
                    <a:ext cx="48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72" name="Line 412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736"/>
                    <a:ext cx="0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73" name="Line 413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688"/>
                    <a:ext cx="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74" name="Line 414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688"/>
                    <a:ext cx="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75" name="Line 41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736"/>
                    <a:ext cx="48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76" name="Line 41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736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77" name="Line 41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832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78" name="Line 41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928"/>
                    <a:ext cx="24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79" name="Line 41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36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80" name="Line 42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880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81" name="Line 421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82" name="Line 422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83" name="Line 423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28"/>
                    <a:ext cx="192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84" name="Line 424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504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85" name="Line 425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456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86" name="Line 426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408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87" name="Line 427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408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88" name="Line 428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360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89" name="Line 429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360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90" name="Line 430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312"/>
                    <a:ext cx="144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91" name="Line 431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312"/>
                    <a:ext cx="144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92" name="Line 432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264"/>
                    <a:ext cx="144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93" name="Line 433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264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94" name="Line 434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216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95" name="Line 435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3168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96" name="Line 436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3120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97" name="Line 437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3120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98" name="Line 438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3120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99" name="Line 439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3120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00" name="Line 440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3168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01" name="Line 441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3216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02" name="Line 442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3072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03" name="Line 443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3120"/>
                    <a:ext cx="144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04" name="Line 444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3072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05" name="Line 445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3072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06" name="Line 446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3024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07" name="Line 447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3024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08" name="Line 448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976"/>
                    <a:ext cx="96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09" name="Line 449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976"/>
                    <a:ext cx="96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10" name="Line 450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76"/>
                    <a:ext cx="96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11" name="Line 451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28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12" name="Line 452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192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13" name="Line 45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704" y="2928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14" name="Line 45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84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15" name="Line 45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36"/>
                    <a:ext cx="48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16" name="Line 456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2832"/>
                    <a:ext cx="0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17" name="Line 457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60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18" name="Line 458"/>
                  <p:cNvSpPr>
                    <a:spLocks noChangeShapeType="1"/>
                  </p:cNvSpPr>
                  <p:nvPr/>
                </p:nvSpPr>
                <p:spPr bwMode="auto">
                  <a:xfrm>
                    <a:off x="3648" y="3408"/>
                    <a:ext cx="144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19" name="Line 459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552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20" name="Line 460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600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21" name="Line 461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600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22" name="Line 462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504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8" name="Group 463"/>
                <p:cNvGrpSpPr>
                  <a:grpSpLocks/>
                </p:cNvGrpSpPr>
                <p:nvPr/>
              </p:nvGrpSpPr>
              <p:grpSpPr bwMode="auto">
                <a:xfrm rot="15526778" flipV="1">
                  <a:off x="3240" y="3087"/>
                  <a:ext cx="262" cy="307"/>
                  <a:chOff x="3792" y="2640"/>
                  <a:chExt cx="384" cy="480"/>
                </a:xfrm>
              </p:grpSpPr>
              <p:sp>
                <p:nvSpPr>
                  <p:cNvPr id="67024" name="Freeform 464"/>
                  <p:cNvSpPr>
                    <a:spLocks/>
                  </p:cNvSpPr>
                  <p:nvPr/>
                </p:nvSpPr>
                <p:spPr bwMode="auto">
                  <a:xfrm>
                    <a:off x="3792" y="2784"/>
                    <a:ext cx="288" cy="336"/>
                  </a:xfrm>
                  <a:custGeom>
                    <a:avLst/>
                    <a:gdLst/>
                    <a:ahLst/>
                    <a:cxnLst>
                      <a:cxn ang="0">
                        <a:pos x="0" y="432"/>
                      </a:cxn>
                      <a:cxn ang="0">
                        <a:pos x="192" y="144"/>
                      </a:cxn>
                      <a:cxn ang="0">
                        <a:pos x="480" y="0"/>
                      </a:cxn>
                    </a:cxnLst>
                    <a:rect l="0" t="0" r="r" b="b"/>
                    <a:pathLst>
                      <a:path w="480" h="432">
                        <a:moveTo>
                          <a:pt x="0" y="432"/>
                        </a:moveTo>
                        <a:lnTo>
                          <a:pt x="192" y="144"/>
                        </a:lnTo>
                        <a:lnTo>
                          <a:pt x="480" y="0"/>
                        </a:lnTo>
                      </a:path>
                    </a:pathLst>
                  </a:custGeom>
                  <a:noFill/>
                  <a:ln w="12700" cmpd="sng">
                    <a:solidFill>
                      <a:srgbClr val="8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9" name="Group 465"/>
                  <p:cNvGrpSpPr>
                    <a:grpSpLocks/>
                  </p:cNvGrpSpPr>
                  <p:nvPr/>
                </p:nvGrpSpPr>
                <p:grpSpPr bwMode="auto">
                  <a:xfrm>
                    <a:off x="3792" y="2640"/>
                    <a:ext cx="384" cy="384"/>
                    <a:chOff x="3792" y="2640"/>
                    <a:chExt cx="576" cy="432"/>
                  </a:xfrm>
                </p:grpSpPr>
                <p:sp>
                  <p:nvSpPr>
                    <p:cNvPr id="67026" name="Line 4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688"/>
                      <a:ext cx="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027" name="Line 4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028" name="Line 4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36" y="2736"/>
                      <a:ext cx="24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029" name="Line 46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030" name="Line 47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192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031" name="Line 47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84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032" name="Line 4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76" y="2880"/>
                      <a:ext cx="144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033" name="Line 4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034" name="Line 4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035" name="Line 4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32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036" name="Line 4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928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037" name="Line 47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32" y="2880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038" name="Line 478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888" y="2832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039" name="Line 47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792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040" name="Line 48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984" y="2928"/>
                      <a:ext cx="48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041" name="Line 4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84" y="2688"/>
                      <a:ext cx="96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042" name="Line 4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0" y="2640"/>
                      <a:ext cx="48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043" name="Line 48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044" name="Line 48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36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045" name="Line 48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046" name="Line 4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047" name="Line 48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80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048" name="Line 48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840" y="2880"/>
                      <a:ext cx="240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049" name="Line 4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88" y="2784"/>
                      <a:ext cx="240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050" name="Line 49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936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30" name="Group 491"/>
                <p:cNvGrpSpPr>
                  <a:grpSpLocks/>
                </p:cNvGrpSpPr>
                <p:nvPr/>
              </p:nvGrpSpPr>
              <p:grpSpPr bwMode="auto">
                <a:xfrm rot="18529946" flipH="1">
                  <a:off x="2477" y="1863"/>
                  <a:ext cx="660" cy="560"/>
                  <a:chOff x="3648" y="2688"/>
                  <a:chExt cx="1248" cy="1008"/>
                </a:xfrm>
              </p:grpSpPr>
              <p:sp>
                <p:nvSpPr>
                  <p:cNvPr id="67052" name="Freeform 492"/>
                  <p:cNvSpPr>
                    <a:spLocks/>
                  </p:cNvSpPr>
                  <p:nvPr/>
                </p:nvSpPr>
                <p:spPr bwMode="auto">
                  <a:xfrm>
                    <a:off x="3792" y="2942"/>
                    <a:ext cx="828" cy="706"/>
                  </a:xfrm>
                  <a:custGeom>
                    <a:avLst/>
                    <a:gdLst/>
                    <a:ahLst/>
                    <a:cxnLst>
                      <a:cxn ang="0">
                        <a:pos x="0" y="432"/>
                      </a:cxn>
                      <a:cxn ang="0">
                        <a:pos x="192" y="144"/>
                      </a:cxn>
                      <a:cxn ang="0">
                        <a:pos x="480" y="0"/>
                      </a:cxn>
                    </a:cxnLst>
                    <a:rect l="0" t="0" r="r" b="b"/>
                    <a:pathLst>
                      <a:path w="480" h="432">
                        <a:moveTo>
                          <a:pt x="0" y="432"/>
                        </a:moveTo>
                        <a:lnTo>
                          <a:pt x="192" y="144"/>
                        </a:lnTo>
                        <a:lnTo>
                          <a:pt x="480" y="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53" name="Line 493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312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54" name="Line 494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264"/>
                    <a:ext cx="192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55" name="Line 495"/>
                  <p:cNvSpPr>
                    <a:spLocks noChangeShapeType="1"/>
                  </p:cNvSpPr>
                  <p:nvPr/>
                </p:nvSpPr>
                <p:spPr bwMode="auto">
                  <a:xfrm>
                    <a:off x="3792" y="3168"/>
                    <a:ext cx="192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56" name="Line 496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120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57" name="Line 497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024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58" name="Line 498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072"/>
                    <a:ext cx="192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59" name="Line 499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024"/>
                    <a:ext cx="192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60" name="Line 500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216"/>
                    <a:ext cx="24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61" name="Line 501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2976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62" name="Line 502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2880"/>
                    <a:ext cx="96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63" name="Line 503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928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64" name="Line 504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2880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65" name="Line 505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2832"/>
                    <a:ext cx="48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66" name="Line 506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880"/>
                    <a:ext cx="96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67" name="Line 507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2784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68" name="Line 508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2832"/>
                    <a:ext cx="48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69" name="Line 509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2784"/>
                    <a:ext cx="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70" name="Line 510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2736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71" name="Line 511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736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72" name="Line 512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2736"/>
                    <a:ext cx="48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73" name="Line 513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736"/>
                    <a:ext cx="0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74" name="Line 514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688"/>
                    <a:ext cx="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75" name="Line 515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688"/>
                    <a:ext cx="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76" name="Line 51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736"/>
                    <a:ext cx="48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77" name="Line 51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736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78" name="Line 51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832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79" name="Line 51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928"/>
                    <a:ext cx="24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80" name="Line 52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36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81" name="Line 52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880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82" name="Line 522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83" name="Line 523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84" name="Line 524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28"/>
                    <a:ext cx="192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85" name="Line 525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504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86" name="Line 526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456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87" name="Line 527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408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88" name="Line 528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408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89" name="Line 529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360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90" name="Line 530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360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91" name="Line 531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312"/>
                    <a:ext cx="144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92" name="Line 532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312"/>
                    <a:ext cx="144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93" name="Line 533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264"/>
                    <a:ext cx="144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94" name="Line 534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264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95" name="Line 535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216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96" name="Line 536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3168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97" name="Line 537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3120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98" name="Line 538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3120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99" name="Line 539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3120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00" name="Line 540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3120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01" name="Line 541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3168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02" name="Line 542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3216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03" name="Line 543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3072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04" name="Line 544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3120"/>
                    <a:ext cx="144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05" name="Line 545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3072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06" name="Line 546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3072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07" name="Line 547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3024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08" name="Line 548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3024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09" name="Line 549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976"/>
                    <a:ext cx="96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10" name="Line 550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976"/>
                    <a:ext cx="96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11" name="Line 551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76"/>
                    <a:ext cx="96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12" name="Line 552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28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13" name="Line 553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192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14" name="Line 55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704" y="2928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15" name="Line 55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84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16" name="Line 55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36"/>
                    <a:ext cx="48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17" name="Line 557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2832"/>
                    <a:ext cx="0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18" name="Line 558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60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19" name="Line 559"/>
                  <p:cNvSpPr>
                    <a:spLocks noChangeShapeType="1"/>
                  </p:cNvSpPr>
                  <p:nvPr/>
                </p:nvSpPr>
                <p:spPr bwMode="auto">
                  <a:xfrm>
                    <a:off x="3648" y="3408"/>
                    <a:ext cx="144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20" name="Line 560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552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21" name="Line 561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600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22" name="Line 562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600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23" name="Line 563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504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1" name="Group 564"/>
                <p:cNvGrpSpPr>
                  <a:grpSpLocks/>
                </p:cNvGrpSpPr>
                <p:nvPr/>
              </p:nvGrpSpPr>
              <p:grpSpPr bwMode="auto">
                <a:xfrm rot="19470835" flipH="1">
                  <a:off x="2484" y="1441"/>
                  <a:ext cx="641" cy="578"/>
                  <a:chOff x="3648" y="2688"/>
                  <a:chExt cx="1248" cy="1008"/>
                </a:xfrm>
              </p:grpSpPr>
              <p:sp>
                <p:nvSpPr>
                  <p:cNvPr id="67125" name="Freeform 565"/>
                  <p:cNvSpPr>
                    <a:spLocks/>
                  </p:cNvSpPr>
                  <p:nvPr/>
                </p:nvSpPr>
                <p:spPr bwMode="auto">
                  <a:xfrm>
                    <a:off x="3792" y="2942"/>
                    <a:ext cx="828" cy="706"/>
                  </a:xfrm>
                  <a:custGeom>
                    <a:avLst/>
                    <a:gdLst/>
                    <a:ahLst/>
                    <a:cxnLst>
                      <a:cxn ang="0">
                        <a:pos x="0" y="432"/>
                      </a:cxn>
                      <a:cxn ang="0">
                        <a:pos x="192" y="144"/>
                      </a:cxn>
                      <a:cxn ang="0">
                        <a:pos x="480" y="0"/>
                      </a:cxn>
                    </a:cxnLst>
                    <a:rect l="0" t="0" r="r" b="b"/>
                    <a:pathLst>
                      <a:path w="480" h="432">
                        <a:moveTo>
                          <a:pt x="0" y="432"/>
                        </a:moveTo>
                        <a:lnTo>
                          <a:pt x="192" y="144"/>
                        </a:lnTo>
                        <a:lnTo>
                          <a:pt x="480" y="0"/>
                        </a:lnTo>
                      </a:path>
                    </a:pathLst>
                  </a:custGeom>
                  <a:noFill/>
                  <a:ln w="12700" cmpd="sng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26" name="Line 566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312"/>
                    <a:ext cx="144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27" name="Line 567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264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28" name="Line 568"/>
                  <p:cNvSpPr>
                    <a:spLocks noChangeShapeType="1"/>
                  </p:cNvSpPr>
                  <p:nvPr/>
                </p:nvSpPr>
                <p:spPr bwMode="auto">
                  <a:xfrm>
                    <a:off x="3792" y="3168"/>
                    <a:ext cx="192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29" name="Line 569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120"/>
                    <a:ext cx="144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30" name="Line 570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024"/>
                    <a:ext cx="96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31" name="Line 571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072"/>
                    <a:ext cx="192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32" name="Line 572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024"/>
                    <a:ext cx="192" cy="28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33" name="Line 573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216"/>
                    <a:ext cx="240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34" name="Line 574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2976"/>
                    <a:ext cx="96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35" name="Line 575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2880"/>
                    <a:ext cx="96" cy="28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36" name="Line 576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928"/>
                    <a:ext cx="96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37" name="Line 577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2880"/>
                    <a:ext cx="96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38" name="Line 578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2832"/>
                    <a:ext cx="48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39" name="Line 579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880"/>
                    <a:ext cx="96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40" name="Line 580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2784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41" name="Line 581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2832"/>
                    <a:ext cx="48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42" name="Line 582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2784"/>
                    <a:ext cx="0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43" name="Line 583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2736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44" name="Line 584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736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45" name="Line 585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2736"/>
                    <a:ext cx="48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46" name="Line 586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736"/>
                    <a:ext cx="0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47" name="Line 587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688"/>
                    <a:ext cx="0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48" name="Line 588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688"/>
                    <a:ext cx="0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49" name="Line 58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736"/>
                    <a:ext cx="48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50" name="Line 59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736"/>
                    <a:ext cx="144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51" name="Line 59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832"/>
                    <a:ext cx="192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52" name="Line 59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928"/>
                    <a:ext cx="24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53" name="Line 59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36"/>
                    <a:ext cx="144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54" name="Line 59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880"/>
                    <a:ext cx="192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55" name="Line 595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24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56" name="Line 596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144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57" name="Line 597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28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58" name="Line 598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504"/>
                    <a:ext cx="24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59" name="Line 599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456"/>
                    <a:ext cx="24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60" name="Line 600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408"/>
                    <a:ext cx="24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61" name="Line 601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408"/>
                    <a:ext cx="192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62" name="Line 602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360"/>
                    <a:ext cx="192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63" name="Line 603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360"/>
                    <a:ext cx="192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64" name="Line 604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312"/>
                    <a:ext cx="144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65" name="Line 605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312"/>
                    <a:ext cx="144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66" name="Line 606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264"/>
                    <a:ext cx="144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67" name="Line 607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264"/>
                    <a:ext cx="192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68" name="Line 608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216"/>
                    <a:ext cx="192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69" name="Line 609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3168"/>
                    <a:ext cx="144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70" name="Line 610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3120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71" name="Line 611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3120"/>
                    <a:ext cx="144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72" name="Line 612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3120"/>
                    <a:ext cx="96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73" name="Line 613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3120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74" name="Line 614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3168"/>
                    <a:ext cx="144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75" name="Line 615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3216"/>
                    <a:ext cx="96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76" name="Line 616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3072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77" name="Line 617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3120"/>
                    <a:ext cx="144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78" name="Line 618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3072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79" name="Line 619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3072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80" name="Line 620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3024"/>
                    <a:ext cx="144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81" name="Line 621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3024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82" name="Line 622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976"/>
                    <a:ext cx="96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83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976"/>
                    <a:ext cx="96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84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76"/>
                    <a:ext cx="96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85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28"/>
                    <a:ext cx="144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86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192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87" name="Line 62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704" y="2928"/>
                    <a:ext cx="192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88" name="Line 62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84"/>
                    <a:ext cx="144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89" name="Line 62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36"/>
                    <a:ext cx="48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90" name="Line 630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2832"/>
                    <a:ext cx="0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91" name="Line 63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60"/>
                    <a:ext cx="144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92" name="Line 632"/>
                  <p:cNvSpPr>
                    <a:spLocks noChangeShapeType="1"/>
                  </p:cNvSpPr>
                  <p:nvPr/>
                </p:nvSpPr>
                <p:spPr bwMode="auto">
                  <a:xfrm>
                    <a:off x="3648" y="3408"/>
                    <a:ext cx="144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93" name="Line 633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552"/>
                    <a:ext cx="192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94" name="Line 634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600"/>
                    <a:ext cx="144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95" name="Line 635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600"/>
                    <a:ext cx="24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96" name="Line 636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504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950" name="Group 637"/>
                <p:cNvGrpSpPr>
                  <a:grpSpLocks/>
                </p:cNvGrpSpPr>
                <p:nvPr/>
              </p:nvGrpSpPr>
              <p:grpSpPr bwMode="auto">
                <a:xfrm rot="15278566" flipH="1" flipV="1">
                  <a:off x="3084" y="2685"/>
                  <a:ext cx="495" cy="320"/>
                  <a:chOff x="3648" y="2688"/>
                  <a:chExt cx="1248" cy="1008"/>
                </a:xfrm>
              </p:grpSpPr>
              <p:sp>
                <p:nvSpPr>
                  <p:cNvPr id="67198" name="Freeform 638"/>
                  <p:cNvSpPr>
                    <a:spLocks/>
                  </p:cNvSpPr>
                  <p:nvPr/>
                </p:nvSpPr>
                <p:spPr bwMode="auto">
                  <a:xfrm>
                    <a:off x="3792" y="2942"/>
                    <a:ext cx="828" cy="706"/>
                  </a:xfrm>
                  <a:custGeom>
                    <a:avLst/>
                    <a:gdLst/>
                    <a:ahLst/>
                    <a:cxnLst>
                      <a:cxn ang="0">
                        <a:pos x="0" y="432"/>
                      </a:cxn>
                      <a:cxn ang="0">
                        <a:pos x="192" y="144"/>
                      </a:cxn>
                      <a:cxn ang="0">
                        <a:pos x="480" y="0"/>
                      </a:cxn>
                    </a:cxnLst>
                    <a:rect l="0" t="0" r="r" b="b"/>
                    <a:pathLst>
                      <a:path w="480" h="432">
                        <a:moveTo>
                          <a:pt x="0" y="432"/>
                        </a:moveTo>
                        <a:lnTo>
                          <a:pt x="192" y="144"/>
                        </a:lnTo>
                        <a:lnTo>
                          <a:pt x="480" y="0"/>
                        </a:lnTo>
                      </a:path>
                    </a:pathLst>
                  </a:custGeom>
                  <a:noFill/>
                  <a:ln w="12700" cmpd="sng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99" name="Line 639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312"/>
                    <a:ext cx="144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00" name="Line 640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264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01" name="Line 641"/>
                  <p:cNvSpPr>
                    <a:spLocks noChangeShapeType="1"/>
                  </p:cNvSpPr>
                  <p:nvPr/>
                </p:nvSpPr>
                <p:spPr bwMode="auto">
                  <a:xfrm>
                    <a:off x="3792" y="3168"/>
                    <a:ext cx="192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02" name="Line 642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120"/>
                    <a:ext cx="144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03" name="Line 643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024"/>
                    <a:ext cx="96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04" name="Line 644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072"/>
                    <a:ext cx="192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05" name="Line 645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024"/>
                    <a:ext cx="192" cy="28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06" name="Line 646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216"/>
                    <a:ext cx="240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07" name="Line 647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2976"/>
                    <a:ext cx="96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08" name="Line 648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2880"/>
                    <a:ext cx="96" cy="28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09" name="Line 649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928"/>
                    <a:ext cx="96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10" name="Line 650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2880"/>
                    <a:ext cx="96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11" name="Line 651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2832"/>
                    <a:ext cx="48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12" name="Line 652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880"/>
                    <a:ext cx="96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13" name="Line 653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2784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14" name="Line 654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2832"/>
                    <a:ext cx="48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15" name="Line 655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2784"/>
                    <a:ext cx="0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16" name="Line 656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2736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17" name="Line 657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736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18" name="Line 658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2736"/>
                    <a:ext cx="48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19" name="Line 659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736"/>
                    <a:ext cx="0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20" name="Line 660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688"/>
                    <a:ext cx="0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21" name="Line 661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688"/>
                    <a:ext cx="0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22" name="Line 66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736"/>
                    <a:ext cx="48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23" name="Line 66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736"/>
                    <a:ext cx="144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24" name="Line 66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832"/>
                    <a:ext cx="192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25" name="Line 66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928"/>
                    <a:ext cx="24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26" name="Line 66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36"/>
                    <a:ext cx="144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27" name="Line 66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880"/>
                    <a:ext cx="192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28" name="Line 668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24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29" name="Line 669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144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30" name="Line 670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28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31" name="Line 671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504"/>
                    <a:ext cx="24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32" name="Line 672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456"/>
                    <a:ext cx="24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33" name="Line 673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408"/>
                    <a:ext cx="24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34" name="Line 674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408"/>
                    <a:ext cx="192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35" name="Line 675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360"/>
                    <a:ext cx="192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36" name="Line 676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360"/>
                    <a:ext cx="192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37" name="Line 677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312"/>
                    <a:ext cx="144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38" name="Line 678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312"/>
                    <a:ext cx="144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39" name="Line 679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264"/>
                    <a:ext cx="144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40" name="Line 680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264"/>
                    <a:ext cx="192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41" name="Line 681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216"/>
                    <a:ext cx="192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42" name="Line 682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3168"/>
                    <a:ext cx="144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43" name="Line 683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3120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44" name="Line 684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3120"/>
                    <a:ext cx="144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45" name="Line 685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3120"/>
                    <a:ext cx="96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46" name="Line 686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3120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47" name="Line 687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3168"/>
                    <a:ext cx="144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48" name="Line 688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3216"/>
                    <a:ext cx="96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49" name="Line 689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3072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50" name="Line 690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3120"/>
                    <a:ext cx="144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51" name="Line 691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3072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52" name="Line 692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3072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53" name="Line 693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3024"/>
                    <a:ext cx="144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54" name="Line 694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3024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55" name="Line 695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976"/>
                    <a:ext cx="96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56" name="Line 696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976"/>
                    <a:ext cx="96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57" name="Line 697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76"/>
                    <a:ext cx="96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58" name="Line 698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28"/>
                    <a:ext cx="144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59" name="Line 699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192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60" name="Line 70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704" y="2928"/>
                    <a:ext cx="192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61" name="Line 70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84"/>
                    <a:ext cx="144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62" name="Line 70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36"/>
                    <a:ext cx="48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63" name="Line 703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2832"/>
                    <a:ext cx="0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64" name="Line 704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60"/>
                    <a:ext cx="144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65" name="Line 705"/>
                  <p:cNvSpPr>
                    <a:spLocks noChangeShapeType="1"/>
                  </p:cNvSpPr>
                  <p:nvPr/>
                </p:nvSpPr>
                <p:spPr bwMode="auto">
                  <a:xfrm>
                    <a:off x="3648" y="3408"/>
                    <a:ext cx="144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66" name="Line 706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552"/>
                    <a:ext cx="192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67" name="Line 707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600"/>
                    <a:ext cx="144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68" name="Line 708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600"/>
                    <a:ext cx="24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69" name="Line 709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504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7023" name="Group 710"/>
                <p:cNvGrpSpPr>
                  <a:grpSpLocks/>
                </p:cNvGrpSpPr>
                <p:nvPr/>
              </p:nvGrpSpPr>
              <p:grpSpPr bwMode="auto">
                <a:xfrm rot="7273051" flipH="1" flipV="1">
                  <a:off x="2866" y="3134"/>
                  <a:ext cx="331" cy="400"/>
                  <a:chOff x="3792" y="2640"/>
                  <a:chExt cx="384" cy="480"/>
                </a:xfrm>
              </p:grpSpPr>
              <p:sp>
                <p:nvSpPr>
                  <p:cNvPr id="67271" name="Freeform 711"/>
                  <p:cNvSpPr>
                    <a:spLocks/>
                  </p:cNvSpPr>
                  <p:nvPr/>
                </p:nvSpPr>
                <p:spPr bwMode="auto">
                  <a:xfrm>
                    <a:off x="3792" y="2784"/>
                    <a:ext cx="288" cy="336"/>
                  </a:xfrm>
                  <a:custGeom>
                    <a:avLst/>
                    <a:gdLst/>
                    <a:ahLst/>
                    <a:cxnLst>
                      <a:cxn ang="0">
                        <a:pos x="0" y="432"/>
                      </a:cxn>
                      <a:cxn ang="0">
                        <a:pos x="192" y="144"/>
                      </a:cxn>
                      <a:cxn ang="0">
                        <a:pos x="480" y="0"/>
                      </a:cxn>
                    </a:cxnLst>
                    <a:rect l="0" t="0" r="r" b="b"/>
                    <a:pathLst>
                      <a:path w="480" h="432">
                        <a:moveTo>
                          <a:pt x="0" y="432"/>
                        </a:moveTo>
                        <a:lnTo>
                          <a:pt x="192" y="144"/>
                        </a:lnTo>
                        <a:lnTo>
                          <a:pt x="480" y="0"/>
                        </a:lnTo>
                      </a:path>
                    </a:pathLst>
                  </a:custGeom>
                  <a:noFill/>
                  <a:ln w="12700" cmpd="sng">
                    <a:solidFill>
                      <a:srgbClr val="8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67025" name="Group 712"/>
                  <p:cNvGrpSpPr>
                    <a:grpSpLocks/>
                  </p:cNvGrpSpPr>
                  <p:nvPr/>
                </p:nvGrpSpPr>
                <p:grpSpPr bwMode="auto">
                  <a:xfrm>
                    <a:off x="3792" y="2640"/>
                    <a:ext cx="384" cy="384"/>
                    <a:chOff x="3792" y="2640"/>
                    <a:chExt cx="576" cy="432"/>
                  </a:xfrm>
                </p:grpSpPr>
                <p:sp>
                  <p:nvSpPr>
                    <p:cNvPr id="67273" name="Line 7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688"/>
                      <a:ext cx="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274" name="Line 7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275" name="Line 7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36" y="2736"/>
                      <a:ext cx="24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276" name="Line 71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277" name="Line 71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192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278" name="Line 71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84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279" name="Line 7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76" y="2880"/>
                      <a:ext cx="144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280" name="Line 7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281" name="Line 7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282" name="Line 7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32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283" name="Line 7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928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284" name="Line 72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32" y="2880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285" name="Line 725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888" y="2832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286" name="Line 72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792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287" name="Line 72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984" y="2928"/>
                      <a:ext cx="48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288" name="Line 7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84" y="2688"/>
                      <a:ext cx="96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289" name="Line 7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0" y="2640"/>
                      <a:ext cx="48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290" name="Line 73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291" name="Line 73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36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292" name="Line 73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293" name="Line 7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294" name="Line 73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80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295" name="Line 73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840" y="2880"/>
                      <a:ext cx="240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296" name="Line 7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88" y="2784"/>
                      <a:ext cx="240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297" name="Line 73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936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67051" name="Group 738"/>
                <p:cNvGrpSpPr>
                  <a:grpSpLocks/>
                </p:cNvGrpSpPr>
                <p:nvPr/>
              </p:nvGrpSpPr>
              <p:grpSpPr bwMode="auto">
                <a:xfrm rot="12185324">
                  <a:off x="2888" y="2142"/>
                  <a:ext cx="241" cy="289"/>
                  <a:chOff x="3792" y="2640"/>
                  <a:chExt cx="384" cy="480"/>
                </a:xfrm>
              </p:grpSpPr>
              <p:sp>
                <p:nvSpPr>
                  <p:cNvPr id="67299" name="Freeform 739"/>
                  <p:cNvSpPr>
                    <a:spLocks/>
                  </p:cNvSpPr>
                  <p:nvPr/>
                </p:nvSpPr>
                <p:spPr bwMode="auto">
                  <a:xfrm>
                    <a:off x="3792" y="2784"/>
                    <a:ext cx="288" cy="336"/>
                  </a:xfrm>
                  <a:custGeom>
                    <a:avLst/>
                    <a:gdLst/>
                    <a:ahLst/>
                    <a:cxnLst>
                      <a:cxn ang="0">
                        <a:pos x="0" y="432"/>
                      </a:cxn>
                      <a:cxn ang="0">
                        <a:pos x="192" y="144"/>
                      </a:cxn>
                      <a:cxn ang="0">
                        <a:pos x="480" y="0"/>
                      </a:cxn>
                    </a:cxnLst>
                    <a:rect l="0" t="0" r="r" b="b"/>
                    <a:pathLst>
                      <a:path w="480" h="432">
                        <a:moveTo>
                          <a:pt x="0" y="432"/>
                        </a:moveTo>
                        <a:lnTo>
                          <a:pt x="192" y="144"/>
                        </a:lnTo>
                        <a:lnTo>
                          <a:pt x="480" y="0"/>
                        </a:lnTo>
                      </a:path>
                    </a:pathLst>
                  </a:custGeom>
                  <a:noFill/>
                  <a:ln w="12700" cmpd="sng">
                    <a:solidFill>
                      <a:srgbClr val="8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67124" name="Group 740"/>
                  <p:cNvGrpSpPr>
                    <a:grpSpLocks/>
                  </p:cNvGrpSpPr>
                  <p:nvPr/>
                </p:nvGrpSpPr>
                <p:grpSpPr bwMode="auto">
                  <a:xfrm>
                    <a:off x="3792" y="2640"/>
                    <a:ext cx="384" cy="384"/>
                    <a:chOff x="3792" y="2640"/>
                    <a:chExt cx="576" cy="432"/>
                  </a:xfrm>
                </p:grpSpPr>
                <p:sp>
                  <p:nvSpPr>
                    <p:cNvPr id="67301" name="Line 7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688"/>
                      <a:ext cx="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02" name="Line 7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03" name="Line 7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36" y="2736"/>
                      <a:ext cx="24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04" name="Line 74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05" name="Line 74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192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06" name="Line 74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84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07" name="Line 7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76" y="2880"/>
                      <a:ext cx="144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08" name="Line 7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09" name="Line 7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10" name="Line 7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32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11" name="Line 7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928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12" name="Line 75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32" y="2880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13" name="Line 753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888" y="2832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14" name="Line 75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792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15" name="Line 75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984" y="2928"/>
                      <a:ext cx="48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16" name="Line 7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84" y="2688"/>
                      <a:ext cx="96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17" name="Line 7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0" y="2640"/>
                      <a:ext cx="48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18" name="Line 75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19" name="Line 75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36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20" name="Line 76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21" name="Line 7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22" name="Line 76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80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23" name="Line 76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840" y="2880"/>
                      <a:ext cx="240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24" name="Line 7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88" y="2784"/>
                      <a:ext cx="240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25" name="Line 76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936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67197" name="Group 766"/>
                <p:cNvGrpSpPr>
                  <a:grpSpLocks/>
                </p:cNvGrpSpPr>
                <p:nvPr/>
              </p:nvGrpSpPr>
              <p:grpSpPr bwMode="auto">
                <a:xfrm rot="11121118">
                  <a:off x="2605" y="1688"/>
                  <a:ext cx="241" cy="289"/>
                  <a:chOff x="3792" y="2640"/>
                  <a:chExt cx="384" cy="480"/>
                </a:xfrm>
              </p:grpSpPr>
              <p:sp>
                <p:nvSpPr>
                  <p:cNvPr id="67327" name="Freeform 767"/>
                  <p:cNvSpPr>
                    <a:spLocks/>
                  </p:cNvSpPr>
                  <p:nvPr/>
                </p:nvSpPr>
                <p:spPr bwMode="auto">
                  <a:xfrm>
                    <a:off x="3792" y="2784"/>
                    <a:ext cx="288" cy="336"/>
                  </a:xfrm>
                  <a:custGeom>
                    <a:avLst/>
                    <a:gdLst/>
                    <a:ahLst/>
                    <a:cxnLst>
                      <a:cxn ang="0">
                        <a:pos x="0" y="432"/>
                      </a:cxn>
                      <a:cxn ang="0">
                        <a:pos x="192" y="144"/>
                      </a:cxn>
                      <a:cxn ang="0">
                        <a:pos x="480" y="0"/>
                      </a:cxn>
                    </a:cxnLst>
                    <a:rect l="0" t="0" r="r" b="b"/>
                    <a:pathLst>
                      <a:path w="480" h="432">
                        <a:moveTo>
                          <a:pt x="0" y="432"/>
                        </a:moveTo>
                        <a:lnTo>
                          <a:pt x="192" y="144"/>
                        </a:lnTo>
                        <a:lnTo>
                          <a:pt x="480" y="0"/>
                        </a:lnTo>
                      </a:path>
                    </a:pathLst>
                  </a:custGeom>
                  <a:noFill/>
                  <a:ln w="12700" cmpd="sng">
                    <a:solidFill>
                      <a:srgbClr val="8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67270" name="Group 768"/>
                  <p:cNvGrpSpPr>
                    <a:grpSpLocks/>
                  </p:cNvGrpSpPr>
                  <p:nvPr/>
                </p:nvGrpSpPr>
                <p:grpSpPr bwMode="auto">
                  <a:xfrm>
                    <a:off x="3792" y="2640"/>
                    <a:ext cx="384" cy="384"/>
                    <a:chOff x="3792" y="2640"/>
                    <a:chExt cx="576" cy="432"/>
                  </a:xfrm>
                </p:grpSpPr>
                <p:sp>
                  <p:nvSpPr>
                    <p:cNvPr id="67329" name="Line 7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688"/>
                      <a:ext cx="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30" name="Line 7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31" name="Line 7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36" y="2736"/>
                      <a:ext cx="24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32" name="Line 77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33" name="Line 77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192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34" name="Line 77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84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35" name="Line 7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76" y="2880"/>
                      <a:ext cx="144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36" name="Line 7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37" name="Line 7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38" name="Line 7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32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39" name="Line 7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928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40" name="Line 78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32" y="2880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41" name="Line 781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888" y="2832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42" name="Line 78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792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43" name="Line 78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984" y="2928"/>
                      <a:ext cx="48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44" name="Line 7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84" y="2688"/>
                      <a:ext cx="96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45" name="Line 7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0" y="2640"/>
                      <a:ext cx="48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46" name="Line 78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47" name="Line 78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36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48" name="Line 78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49" name="Line 7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50" name="Line 79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80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51" name="Line 79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840" y="2880"/>
                      <a:ext cx="240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52" name="Line 7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88" y="2784"/>
                      <a:ext cx="240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53" name="Line 79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936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67272" name="Group 794"/>
                <p:cNvGrpSpPr>
                  <a:grpSpLocks/>
                </p:cNvGrpSpPr>
                <p:nvPr/>
              </p:nvGrpSpPr>
              <p:grpSpPr bwMode="auto">
                <a:xfrm rot="-1842308">
                  <a:off x="3264" y="3888"/>
                  <a:ext cx="218" cy="211"/>
                  <a:chOff x="3792" y="2640"/>
                  <a:chExt cx="384" cy="480"/>
                </a:xfrm>
              </p:grpSpPr>
              <p:sp>
                <p:nvSpPr>
                  <p:cNvPr id="67355" name="Freeform 795"/>
                  <p:cNvSpPr>
                    <a:spLocks/>
                  </p:cNvSpPr>
                  <p:nvPr/>
                </p:nvSpPr>
                <p:spPr bwMode="auto">
                  <a:xfrm>
                    <a:off x="3792" y="2784"/>
                    <a:ext cx="288" cy="336"/>
                  </a:xfrm>
                  <a:custGeom>
                    <a:avLst/>
                    <a:gdLst/>
                    <a:ahLst/>
                    <a:cxnLst>
                      <a:cxn ang="0">
                        <a:pos x="0" y="432"/>
                      </a:cxn>
                      <a:cxn ang="0">
                        <a:pos x="192" y="144"/>
                      </a:cxn>
                      <a:cxn ang="0">
                        <a:pos x="480" y="0"/>
                      </a:cxn>
                    </a:cxnLst>
                    <a:rect l="0" t="0" r="r" b="b"/>
                    <a:pathLst>
                      <a:path w="480" h="432">
                        <a:moveTo>
                          <a:pt x="0" y="432"/>
                        </a:moveTo>
                        <a:lnTo>
                          <a:pt x="192" y="144"/>
                        </a:lnTo>
                        <a:lnTo>
                          <a:pt x="480" y="0"/>
                        </a:lnTo>
                      </a:path>
                    </a:pathLst>
                  </a:custGeom>
                  <a:noFill/>
                  <a:ln w="12700" cmpd="sng">
                    <a:solidFill>
                      <a:srgbClr val="8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67298" name="Group 796"/>
                  <p:cNvGrpSpPr>
                    <a:grpSpLocks/>
                  </p:cNvGrpSpPr>
                  <p:nvPr/>
                </p:nvGrpSpPr>
                <p:grpSpPr bwMode="auto">
                  <a:xfrm>
                    <a:off x="3792" y="2640"/>
                    <a:ext cx="384" cy="384"/>
                    <a:chOff x="3792" y="2640"/>
                    <a:chExt cx="576" cy="432"/>
                  </a:xfrm>
                </p:grpSpPr>
                <p:sp>
                  <p:nvSpPr>
                    <p:cNvPr id="67357" name="Line 7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688"/>
                      <a:ext cx="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58" name="Line 7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59" name="Line 7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36" y="2736"/>
                      <a:ext cx="24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60" name="Line 80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61" name="Line 80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192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62" name="Line 80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84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63" name="Line 8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76" y="2880"/>
                      <a:ext cx="144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64" name="Line 8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65" name="Line 8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66" name="Line 8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32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67" name="Line 8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928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68" name="Line 80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32" y="2880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69" name="Line 809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888" y="2832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70" name="Line 81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792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71" name="Line 81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984" y="2928"/>
                      <a:ext cx="48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72" name="Line 8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84" y="2688"/>
                      <a:ext cx="96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73" name="Line 8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0" y="2640"/>
                      <a:ext cx="48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74" name="Line 81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75" name="Line 81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36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76" name="Line 81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77" name="Line 8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78" name="Line 81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80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79" name="Line 81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840" y="2880"/>
                      <a:ext cx="240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80" name="Line 8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88" y="2784"/>
                      <a:ext cx="240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381" name="Line 82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936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67300" name="Group 822"/>
                <p:cNvGrpSpPr>
                  <a:grpSpLocks/>
                </p:cNvGrpSpPr>
                <p:nvPr/>
              </p:nvGrpSpPr>
              <p:grpSpPr bwMode="auto">
                <a:xfrm rot="8836885" flipH="1">
                  <a:off x="3171" y="2266"/>
                  <a:ext cx="760" cy="578"/>
                  <a:chOff x="3648" y="2688"/>
                  <a:chExt cx="1248" cy="1008"/>
                </a:xfrm>
              </p:grpSpPr>
              <p:sp>
                <p:nvSpPr>
                  <p:cNvPr id="67383" name="Freeform 823"/>
                  <p:cNvSpPr>
                    <a:spLocks/>
                  </p:cNvSpPr>
                  <p:nvPr/>
                </p:nvSpPr>
                <p:spPr bwMode="auto">
                  <a:xfrm>
                    <a:off x="3792" y="2942"/>
                    <a:ext cx="828" cy="706"/>
                  </a:xfrm>
                  <a:custGeom>
                    <a:avLst/>
                    <a:gdLst/>
                    <a:ahLst/>
                    <a:cxnLst>
                      <a:cxn ang="0">
                        <a:pos x="0" y="432"/>
                      </a:cxn>
                      <a:cxn ang="0">
                        <a:pos x="192" y="144"/>
                      </a:cxn>
                      <a:cxn ang="0">
                        <a:pos x="480" y="0"/>
                      </a:cxn>
                    </a:cxnLst>
                    <a:rect l="0" t="0" r="r" b="b"/>
                    <a:pathLst>
                      <a:path w="480" h="432">
                        <a:moveTo>
                          <a:pt x="0" y="432"/>
                        </a:moveTo>
                        <a:lnTo>
                          <a:pt x="192" y="144"/>
                        </a:lnTo>
                        <a:lnTo>
                          <a:pt x="480" y="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384" name="Line 824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312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385" name="Line 825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264"/>
                    <a:ext cx="192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386" name="Line 826"/>
                  <p:cNvSpPr>
                    <a:spLocks noChangeShapeType="1"/>
                  </p:cNvSpPr>
                  <p:nvPr/>
                </p:nvSpPr>
                <p:spPr bwMode="auto">
                  <a:xfrm>
                    <a:off x="3792" y="3168"/>
                    <a:ext cx="192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387" name="Line 827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120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388" name="Line 828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024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389" name="Line 829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072"/>
                    <a:ext cx="192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390" name="Line 830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024"/>
                    <a:ext cx="192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391" name="Line 831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216"/>
                    <a:ext cx="24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392" name="Line 832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2976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393" name="Line 833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2880"/>
                    <a:ext cx="96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394" name="Line 834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928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395" name="Line 835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2880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396" name="Line 836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2832"/>
                    <a:ext cx="48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397" name="Line 837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880"/>
                    <a:ext cx="96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398" name="Line 838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2784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399" name="Line 839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2832"/>
                    <a:ext cx="48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00" name="Line 840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2784"/>
                    <a:ext cx="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01" name="Line 841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2736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02" name="Line 842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736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03" name="Line 843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2736"/>
                    <a:ext cx="48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04" name="Line 844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736"/>
                    <a:ext cx="0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05" name="Line 845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688"/>
                    <a:ext cx="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06" name="Line 846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688"/>
                    <a:ext cx="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07" name="Line 84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736"/>
                    <a:ext cx="48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08" name="Line 84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736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09" name="Line 84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832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10" name="Line 85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928"/>
                    <a:ext cx="24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11" name="Line 85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36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12" name="Line 85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880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13" name="Line 853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14" name="Line 854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15" name="Line 855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28"/>
                    <a:ext cx="192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16" name="Line 856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504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17" name="Line 857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456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18" name="Line 858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408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19" name="Line 859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408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20" name="Line 860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360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21" name="Line 861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360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22" name="Line 862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312"/>
                    <a:ext cx="144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23" name="Line 863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312"/>
                    <a:ext cx="144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24" name="Line 864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264"/>
                    <a:ext cx="144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25" name="Line 865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264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26" name="Line 866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216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27" name="Line 867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3168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28" name="Line 868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3120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29" name="Line 869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3120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30" name="Line 870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3120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31" name="Line 871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3120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32" name="Line 872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3168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33" name="Line 873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3216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34" name="Line 874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3072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35" name="Line 875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3120"/>
                    <a:ext cx="144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36" name="Line 876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3072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37" name="Line 877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3072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38" name="Line 878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3024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39" name="Line 879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3024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40" name="Line 880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976"/>
                    <a:ext cx="96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41" name="Line 881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976"/>
                    <a:ext cx="96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42" name="Line 882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76"/>
                    <a:ext cx="96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43" name="Line 883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28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44" name="Line 884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192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45" name="Line 88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704" y="2928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46" name="Line 88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84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47" name="Line 88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36"/>
                    <a:ext cx="48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48" name="Line 888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2832"/>
                    <a:ext cx="0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49" name="Line 889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60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50" name="Line 890"/>
                  <p:cNvSpPr>
                    <a:spLocks noChangeShapeType="1"/>
                  </p:cNvSpPr>
                  <p:nvPr/>
                </p:nvSpPr>
                <p:spPr bwMode="auto">
                  <a:xfrm>
                    <a:off x="3648" y="3408"/>
                    <a:ext cx="144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51" name="Line 891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552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52" name="Line 892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600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53" name="Line 893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600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454" name="Line 894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504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7326" name="Group 895"/>
                <p:cNvGrpSpPr>
                  <a:grpSpLocks/>
                </p:cNvGrpSpPr>
                <p:nvPr/>
              </p:nvGrpSpPr>
              <p:grpSpPr bwMode="auto">
                <a:xfrm rot="14336055" flipH="1">
                  <a:off x="2919" y="2676"/>
                  <a:ext cx="247" cy="281"/>
                  <a:chOff x="3792" y="2640"/>
                  <a:chExt cx="384" cy="480"/>
                </a:xfrm>
              </p:grpSpPr>
              <p:sp>
                <p:nvSpPr>
                  <p:cNvPr id="67456" name="Freeform 896"/>
                  <p:cNvSpPr>
                    <a:spLocks/>
                  </p:cNvSpPr>
                  <p:nvPr/>
                </p:nvSpPr>
                <p:spPr bwMode="auto">
                  <a:xfrm>
                    <a:off x="3792" y="2784"/>
                    <a:ext cx="288" cy="336"/>
                  </a:xfrm>
                  <a:custGeom>
                    <a:avLst/>
                    <a:gdLst/>
                    <a:ahLst/>
                    <a:cxnLst>
                      <a:cxn ang="0">
                        <a:pos x="0" y="432"/>
                      </a:cxn>
                      <a:cxn ang="0">
                        <a:pos x="192" y="144"/>
                      </a:cxn>
                      <a:cxn ang="0">
                        <a:pos x="480" y="0"/>
                      </a:cxn>
                    </a:cxnLst>
                    <a:rect l="0" t="0" r="r" b="b"/>
                    <a:pathLst>
                      <a:path w="480" h="432">
                        <a:moveTo>
                          <a:pt x="0" y="432"/>
                        </a:moveTo>
                        <a:lnTo>
                          <a:pt x="192" y="144"/>
                        </a:lnTo>
                        <a:lnTo>
                          <a:pt x="480" y="0"/>
                        </a:lnTo>
                      </a:path>
                    </a:pathLst>
                  </a:custGeom>
                  <a:noFill/>
                  <a:ln w="12700" cmpd="sng">
                    <a:solidFill>
                      <a:srgbClr val="8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67328" name="Group 897"/>
                  <p:cNvGrpSpPr>
                    <a:grpSpLocks/>
                  </p:cNvGrpSpPr>
                  <p:nvPr/>
                </p:nvGrpSpPr>
                <p:grpSpPr bwMode="auto">
                  <a:xfrm>
                    <a:off x="3792" y="2640"/>
                    <a:ext cx="384" cy="384"/>
                    <a:chOff x="3792" y="2640"/>
                    <a:chExt cx="576" cy="432"/>
                  </a:xfrm>
                </p:grpSpPr>
                <p:sp>
                  <p:nvSpPr>
                    <p:cNvPr id="67458" name="Line 8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688"/>
                      <a:ext cx="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459" name="Line 8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460" name="Line 9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36" y="2736"/>
                      <a:ext cx="24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461" name="Line 90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462" name="Line 90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192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463" name="Line 90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84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464" name="Line 9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76" y="2880"/>
                      <a:ext cx="144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465" name="Line 9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466" name="Line 9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467" name="Line 9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32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468" name="Line 9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928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469" name="Line 90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32" y="2880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470" name="Line 910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888" y="2832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471" name="Line 91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792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472" name="Line 91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984" y="2928"/>
                      <a:ext cx="48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473" name="Line 9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84" y="2688"/>
                      <a:ext cx="96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474" name="Line 9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0" y="2640"/>
                      <a:ext cx="48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475" name="Line 91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476" name="Line 91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36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477" name="Line 91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478" name="Line 9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479" name="Line 91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80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480" name="Line 92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840" y="2880"/>
                      <a:ext cx="240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481" name="Line 9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88" y="2784"/>
                      <a:ext cx="240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482" name="Line 92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936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67354" name="Group 923"/>
                <p:cNvGrpSpPr>
                  <a:grpSpLocks/>
                </p:cNvGrpSpPr>
                <p:nvPr/>
              </p:nvGrpSpPr>
              <p:grpSpPr bwMode="auto">
                <a:xfrm rot="10337389" flipH="1">
                  <a:off x="3288" y="1894"/>
                  <a:ext cx="160" cy="249"/>
                  <a:chOff x="3792" y="2640"/>
                  <a:chExt cx="384" cy="480"/>
                </a:xfrm>
              </p:grpSpPr>
              <p:sp>
                <p:nvSpPr>
                  <p:cNvPr id="67484" name="Freeform 924"/>
                  <p:cNvSpPr>
                    <a:spLocks/>
                  </p:cNvSpPr>
                  <p:nvPr/>
                </p:nvSpPr>
                <p:spPr bwMode="auto">
                  <a:xfrm>
                    <a:off x="3792" y="2784"/>
                    <a:ext cx="288" cy="336"/>
                  </a:xfrm>
                  <a:custGeom>
                    <a:avLst/>
                    <a:gdLst/>
                    <a:ahLst/>
                    <a:cxnLst>
                      <a:cxn ang="0">
                        <a:pos x="0" y="432"/>
                      </a:cxn>
                      <a:cxn ang="0">
                        <a:pos x="192" y="144"/>
                      </a:cxn>
                      <a:cxn ang="0">
                        <a:pos x="480" y="0"/>
                      </a:cxn>
                    </a:cxnLst>
                    <a:rect l="0" t="0" r="r" b="b"/>
                    <a:pathLst>
                      <a:path w="480" h="432">
                        <a:moveTo>
                          <a:pt x="0" y="432"/>
                        </a:moveTo>
                        <a:lnTo>
                          <a:pt x="192" y="144"/>
                        </a:lnTo>
                        <a:lnTo>
                          <a:pt x="480" y="0"/>
                        </a:lnTo>
                      </a:path>
                    </a:pathLst>
                  </a:custGeom>
                  <a:noFill/>
                  <a:ln w="12700" cmpd="sng">
                    <a:solidFill>
                      <a:srgbClr val="8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67356" name="Group 925"/>
                  <p:cNvGrpSpPr>
                    <a:grpSpLocks/>
                  </p:cNvGrpSpPr>
                  <p:nvPr/>
                </p:nvGrpSpPr>
                <p:grpSpPr bwMode="auto">
                  <a:xfrm>
                    <a:off x="3792" y="2640"/>
                    <a:ext cx="384" cy="384"/>
                    <a:chOff x="3792" y="2640"/>
                    <a:chExt cx="576" cy="432"/>
                  </a:xfrm>
                </p:grpSpPr>
                <p:sp>
                  <p:nvSpPr>
                    <p:cNvPr id="67486" name="Line 9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688"/>
                      <a:ext cx="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487" name="Line 9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488" name="Line 9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36" y="2736"/>
                      <a:ext cx="24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489" name="Line 92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490" name="Line 93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192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491" name="Line 93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84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492" name="Line 9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76" y="2880"/>
                      <a:ext cx="144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493" name="Line 9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494" name="Line 9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495" name="Line 9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32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496" name="Line 9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928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497" name="Line 93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32" y="2880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498" name="Line 938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888" y="2832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499" name="Line 93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792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00" name="Line 94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984" y="2928"/>
                      <a:ext cx="48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01" name="Line 9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84" y="2688"/>
                      <a:ext cx="96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02" name="Line 9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0" y="2640"/>
                      <a:ext cx="48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03" name="Line 94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04" name="Line 94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36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05" name="Line 94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06" name="Line 9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07" name="Line 94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80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08" name="Line 94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840" y="2880"/>
                      <a:ext cx="240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09" name="Line 9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88" y="2784"/>
                      <a:ext cx="240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10" name="Line 95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936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67382" name="Group 951"/>
                <p:cNvGrpSpPr>
                  <a:grpSpLocks/>
                </p:cNvGrpSpPr>
                <p:nvPr/>
              </p:nvGrpSpPr>
              <p:grpSpPr bwMode="auto">
                <a:xfrm rot="10337389" flipH="1">
                  <a:off x="3504" y="2688"/>
                  <a:ext cx="276" cy="331"/>
                  <a:chOff x="3792" y="2640"/>
                  <a:chExt cx="384" cy="480"/>
                </a:xfrm>
              </p:grpSpPr>
              <p:sp>
                <p:nvSpPr>
                  <p:cNvPr id="67512" name="Freeform 952"/>
                  <p:cNvSpPr>
                    <a:spLocks/>
                  </p:cNvSpPr>
                  <p:nvPr/>
                </p:nvSpPr>
                <p:spPr bwMode="auto">
                  <a:xfrm>
                    <a:off x="3792" y="2784"/>
                    <a:ext cx="288" cy="336"/>
                  </a:xfrm>
                  <a:custGeom>
                    <a:avLst/>
                    <a:gdLst/>
                    <a:ahLst/>
                    <a:cxnLst>
                      <a:cxn ang="0">
                        <a:pos x="0" y="432"/>
                      </a:cxn>
                      <a:cxn ang="0">
                        <a:pos x="192" y="144"/>
                      </a:cxn>
                      <a:cxn ang="0">
                        <a:pos x="480" y="0"/>
                      </a:cxn>
                    </a:cxnLst>
                    <a:rect l="0" t="0" r="r" b="b"/>
                    <a:pathLst>
                      <a:path w="480" h="432">
                        <a:moveTo>
                          <a:pt x="0" y="432"/>
                        </a:moveTo>
                        <a:lnTo>
                          <a:pt x="192" y="144"/>
                        </a:lnTo>
                        <a:lnTo>
                          <a:pt x="480" y="0"/>
                        </a:lnTo>
                      </a:path>
                    </a:pathLst>
                  </a:custGeom>
                  <a:noFill/>
                  <a:ln w="12700" cmpd="sng">
                    <a:solidFill>
                      <a:srgbClr val="8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67455" name="Group 953"/>
                  <p:cNvGrpSpPr>
                    <a:grpSpLocks/>
                  </p:cNvGrpSpPr>
                  <p:nvPr/>
                </p:nvGrpSpPr>
                <p:grpSpPr bwMode="auto">
                  <a:xfrm>
                    <a:off x="3792" y="2640"/>
                    <a:ext cx="384" cy="384"/>
                    <a:chOff x="3792" y="2640"/>
                    <a:chExt cx="576" cy="432"/>
                  </a:xfrm>
                </p:grpSpPr>
                <p:sp>
                  <p:nvSpPr>
                    <p:cNvPr id="67514" name="Line 9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688"/>
                      <a:ext cx="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15" name="Line 9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16" name="Line 9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36" y="2736"/>
                      <a:ext cx="24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17" name="Line 95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18" name="Line 95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192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19" name="Line 95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84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20" name="Line 9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76" y="2880"/>
                      <a:ext cx="144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21" name="Line 9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22" name="Line 9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23" name="Line 9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32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24" name="Line 9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928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25" name="Line 96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32" y="2880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26" name="Line 966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888" y="2832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27" name="Line 96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792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28" name="Line 96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984" y="2928"/>
                      <a:ext cx="48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29" name="Line 9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84" y="2688"/>
                      <a:ext cx="96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30" name="Line 9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0" y="2640"/>
                      <a:ext cx="48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31" name="Line 97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32" name="Line 97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36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33" name="Line 97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34" name="Line 9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35" name="Line 97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80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36" name="Line 97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840" y="2880"/>
                      <a:ext cx="240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37" name="Line 9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88" y="2784"/>
                      <a:ext cx="240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38" name="Line 97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936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67457" name="Group 979"/>
                <p:cNvGrpSpPr>
                  <a:grpSpLocks/>
                </p:cNvGrpSpPr>
                <p:nvPr/>
              </p:nvGrpSpPr>
              <p:grpSpPr bwMode="auto">
                <a:xfrm rot="4304626" flipH="1">
                  <a:off x="3224" y="1316"/>
                  <a:ext cx="160" cy="320"/>
                  <a:chOff x="3792" y="2640"/>
                  <a:chExt cx="384" cy="480"/>
                </a:xfrm>
              </p:grpSpPr>
              <p:sp>
                <p:nvSpPr>
                  <p:cNvPr id="67540" name="Freeform 980"/>
                  <p:cNvSpPr>
                    <a:spLocks/>
                  </p:cNvSpPr>
                  <p:nvPr/>
                </p:nvSpPr>
                <p:spPr bwMode="auto">
                  <a:xfrm>
                    <a:off x="3792" y="2784"/>
                    <a:ext cx="288" cy="336"/>
                  </a:xfrm>
                  <a:custGeom>
                    <a:avLst/>
                    <a:gdLst/>
                    <a:ahLst/>
                    <a:cxnLst>
                      <a:cxn ang="0">
                        <a:pos x="0" y="432"/>
                      </a:cxn>
                      <a:cxn ang="0">
                        <a:pos x="192" y="144"/>
                      </a:cxn>
                      <a:cxn ang="0">
                        <a:pos x="480" y="0"/>
                      </a:cxn>
                    </a:cxnLst>
                    <a:rect l="0" t="0" r="r" b="b"/>
                    <a:pathLst>
                      <a:path w="480" h="432">
                        <a:moveTo>
                          <a:pt x="0" y="432"/>
                        </a:moveTo>
                        <a:lnTo>
                          <a:pt x="192" y="144"/>
                        </a:lnTo>
                        <a:lnTo>
                          <a:pt x="480" y="0"/>
                        </a:lnTo>
                      </a:path>
                    </a:pathLst>
                  </a:custGeom>
                  <a:noFill/>
                  <a:ln w="12700" cmpd="sng">
                    <a:solidFill>
                      <a:srgbClr val="8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67483" name="Group 981"/>
                  <p:cNvGrpSpPr>
                    <a:grpSpLocks/>
                  </p:cNvGrpSpPr>
                  <p:nvPr/>
                </p:nvGrpSpPr>
                <p:grpSpPr bwMode="auto">
                  <a:xfrm>
                    <a:off x="3792" y="2640"/>
                    <a:ext cx="384" cy="384"/>
                    <a:chOff x="3792" y="2640"/>
                    <a:chExt cx="576" cy="432"/>
                  </a:xfrm>
                </p:grpSpPr>
                <p:sp>
                  <p:nvSpPr>
                    <p:cNvPr id="67542" name="Line 9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688"/>
                      <a:ext cx="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43" name="Line 9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44" name="Line 9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36" y="2736"/>
                      <a:ext cx="24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45" name="Line 98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46" name="Line 98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192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47" name="Line 98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84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48" name="Line 9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76" y="2880"/>
                      <a:ext cx="144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49" name="Line 9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50" name="Line 9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51" name="Line 9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32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52" name="Line 9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928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53" name="Line 99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32" y="2880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54" name="Line 99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888" y="2832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55" name="Line 99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792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56" name="Line 99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984" y="2928"/>
                      <a:ext cx="48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57" name="Line 9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84" y="2688"/>
                      <a:ext cx="96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58" name="Line 9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0" y="2640"/>
                      <a:ext cx="48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59" name="Line 99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60" name="Line 100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36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61" name="Line 100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62" name="Line 10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63" name="Line 100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80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64" name="Line 100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840" y="2880"/>
                      <a:ext cx="240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65" name="Line 10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88" y="2784"/>
                      <a:ext cx="240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66" name="Line 100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936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67485" name="Group 1007"/>
                <p:cNvGrpSpPr>
                  <a:grpSpLocks/>
                </p:cNvGrpSpPr>
                <p:nvPr/>
              </p:nvGrpSpPr>
              <p:grpSpPr bwMode="auto">
                <a:xfrm rot="-4322144">
                  <a:off x="2925" y="1319"/>
                  <a:ext cx="160" cy="320"/>
                  <a:chOff x="3792" y="2640"/>
                  <a:chExt cx="384" cy="480"/>
                </a:xfrm>
              </p:grpSpPr>
              <p:sp>
                <p:nvSpPr>
                  <p:cNvPr id="67568" name="Freeform 1008"/>
                  <p:cNvSpPr>
                    <a:spLocks/>
                  </p:cNvSpPr>
                  <p:nvPr/>
                </p:nvSpPr>
                <p:spPr bwMode="auto">
                  <a:xfrm>
                    <a:off x="3792" y="2784"/>
                    <a:ext cx="288" cy="336"/>
                  </a:xfrm>
                  <a:custGeom>
                    <a:avLst/>
                    <a:gdLst/>
                    <a:ahLst/>
                    <a:cxnLst>
                      <a:cxn ang="0">
                        <a:pos x="0" y="432"/>
                      </a:cxn>
                      <a:cxn ang="0">
                        <a:pos x="192" y="144"/>
                      </a:cxn>
                      <a:cxn ang="0">
                        <a:pos x="480" y="0"/>
                      </a:cxn>
                    </a:cxnLst>
                    <a:rect l="0" t="0" r="r" b="b"/>
                    <a:pathLst>
                      <a:path w="480" h="432">
                        <a:moveTo>
                          <a:pt x="0" y="432"/>
                        </a:moveTo>
                        <a:lnTo>
                          <a:pt x="192" y="144"/>
                        </a:lnTo>
                        <a:lnTo>
                          <a:pt x="480" y="0"/>
                        </a:lnTo>
                      </a:path>
                    </a:pathLst>
                  </a:custGeom>
                  <a:noFill/>
                  <a:ln w="12700" cmpd="sng">
                    <a:solidFill>
                      <a:srgbClr val="8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67511" name="Group 1009"/>
                  <p:cNvGrpSpPr>
                    <a:grpSpLocks/>
                  </p:cNvGrpSpPr>
                  <p:nvPr/>
                </p:nvGrpSpPr>
                <p:grpSpPr bwMode="auto">
                  <a:xfrm>
                    <a:off x="3792" y="2640"/>
                    <a:ext cx="384" cy="384"/>
                    <a:chOff x="3792" y="2640"/>
                    <a:chExt cx="576" cy="432"/>
                  </a:xfrm>
                </p:grpSpPr>
                <p:sp>
                  <p:nvSpPr>
                    <p:cNvPr id="67570" name="Line 10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688"/>
                      <a:ext cx="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71" name="Line 10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72" name="Line 10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36" y="2736"/>
                      <a:ext cx="24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73" name="Line 101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74" name="Line 101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192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75" name="Line 101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84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76" name="Line 10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76" y="2880"/>
                      <a:ext cx="144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77" name="Line 10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78" name="Line 10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79" name="Line 10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32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80" name="Line 10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928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81" name="Line 102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32" y="2880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82" name="Line 1022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888" y="2832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83" name="Line 102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792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84" name="Line 102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984" y="2928"/>
                      <a:ext cx="48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85" name="Line 10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84" y="2688"/>
                      <a:ext cx="96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86" name="Line 10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0" y="2640"/>
                      <a:ext cx="48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87" name="Line 102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88" name="Line 102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36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89" name="Line 102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90" name="Line 10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91" name="Line 103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80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92" name="Line 103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840" y="2880"/>
                      <a:ext cx="240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93" name="Line 10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88" y="2784"/>
                      <a:ext cx="240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94" name="Line 103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936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67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9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9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9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9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9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9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9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9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9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9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9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9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9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9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9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9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67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000"/>
                            </p:stCondLst>
                            <p:childTnLst>
                              <p:par>
                                <p:cTn id="10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67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67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952" grpId="0"/>
      <p:bldP spid="67953" grpId="0"/>
      <p:bldP spid="67954" grpId="0"/>
      <p:bldP spid="67919" grpId="0"/>
      <p:bldP spid="679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67" name="Line 35"/>
          <p:cNvSpPr>
            <a:spLocks noChangeShapeType="1"/>
          </p:cNvSpPr>
          <p:nvPr/>
        </p:nvSpPr>
        <p:spPr bwMode="auto">
          <a:xfrm>
            <a:off x="5276850" y="34353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68" name="Freeform 36"/>
          <p:cNvSpPr>
            <a:spLocks/>
          </p:cNvSpPr>
          <p:nvPr/>
        </p:nvSpPr>
        <p:spPr bwMode="auto">
          <a:xfrm>
            <a:off x="65088" y="3582988"/>
            <a:ext cx="9128125" cy="6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4" y="4"/>
              </a:cxn>
            </a:cxnLst>
            <a:rect l="0" t="0" r="r" b="b"/>
            <a:pathLst>
              <a:path w="5584" h="4">
                <a:moveTo>
                  <a:pt x="0" y="0"/>
                </a:moveTo>
                <a:lnTo>
                  <a:pt x="5584" y="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69" name="Freeform 37"/>
          <p:cNvSpPr>
            <a:spLocks/>
          </p:cNvSpPr>
          <p:nvPr/>
        </p:nvSpPr>
        <p:spPr bwMode="auto">
          <a:xfrm>
            <a:off x="77788" y="3281363"/>
            <a:ext cx="9107487" cy="7937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5572" y="0"/>
              </a:cxn>
            </a:cxnLst>
            <a:rect l="0" t="0" r="r" b="b"/>
            <a:pathLst>
              <a:path w="5572" h="4">
                <a:moveTo>
                  <a:pt x="0" y="4"/>
                </a:moveTo>
                <a:lnTo>
                  <a:pt x="5572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70" name="Freeform 38"/>
          <p:cNvSpPr>
            <a:spLocks/>
          </p:cNvSpPr>
          <p:nvPr/>
        </p:nvSpPr>
        <p:spPr bwMode="auto">
          <a:xfrm>
            <a:off x="-36513" y="2979738"/>
            <a:ext cx="9113838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76" y="0"/>
              </a:cxn>
            </a:cxnLst>
            <a:rect l="0" t="0" r="r" b="b"/>
            <a:pathLst>
              <a:path w="5576" h="1">
                <a:moveTo>
                  <a:pt x="0" y="0"/>
                </a:moveTo>
                <a:lnTo>
                  <a:pt x="5576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71" name="Freeform 39"/>
          <p:cNvSpPr>
            <a:spLocks/>
          </p:cNvSpPr>
          <p:nvPr/>
        </p:nvSpPr>
        <p:spPr bwMode="auto">
          <a:xfrm>
            <a:off x="65088" y="2703513"/>
            <a:ext cx="912812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4" y="0"/>
              </a:cxn>
            </a:cxnLst>
            <a:rect l="0" t="0" r="r" b="b"/>
            <a:pathLst>
              <a:path w="5584" h="1">
                <a:moveTo>
                  <a:pt x="0" y="0"/>
                </a:moveTo>
                <a:lnTo>
                  <a:pt x="5584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72" name="Freeform 40"/>
          <p:cNvSpPr>
            <a:spLocks/>
          </p:cNvSpPr>
          <p:nvPr/>
        </p:nvSpPr>
        <p:spPr bwMode="auto">
          <a:xfrm>
            <a:off x="58738" y="2416175"/>
            <a:ext cx="9134475" cy="6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8" y="4"/>
              </a:cxn>
            </a:cxnLst>
            <a:rect l="0" t="0" r="r" b="b"/>
            <a:pathLst>
              <a:path w="5588" h="4">
                <a:moveTo>
                  <a:pt x="0" y="0"/>
                </a:moveTo>
                <a:lnTo>
                  <a:pt x="5588" y="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73" name="Freeform 41"/>
          <p:cNvSpPr>
            <a:spLocks/>
          </p:cNvSpPr>
          <p:nvPr/>
        </p:nvSpPr>
        <p:spPr bwMode="auto">
          <a:xfrm>
            <a:off x="71438" y="1211263"/>
            <a:ext cx="9128125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5584" y="0"/>
              </a:cxn>
            </a:cxnLst>
            <a:rect l="0" t="0" r="r" b="b"/>
            <a:pathLst>
              <a:path w="5584" h="4">
                <a:moveTo>
                  <a:pt x="0" y="4"/>
                </a:moveTo>
                <a:lnTo>
                  <a:pt x="5584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74" name="Freeform 42"/>
          <p:cNvSpPr>
            <a:spLocks/>
          </p:cNvSpPr>
          <p:nvPr/>
        </p:nvSpPr>
        <p:spPr bwMode="auto">
          <a:xfrm>
            <a:off x="77788" y="909638"/>
            <a:ext cx="91074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72" y="0"/>
              </a:cxn>
            </a:cxnLst>
            <a:rect l="0" t="0" r="r" b="b"/>
            <a:pathLst>
              <a:path w="5572" h="1">
                <a:moveTo>
                  <a:pt x="0" y="0"/>
                </a:moveTo>
                <a:lnTo>
                  <a:pt x="5572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75" name="Freeform 43"/>
          <p:cNvSpPr>
            <a:spLocks/>
          </p:cNvSpPr>
          <p:nvPr/>
        </p:nvSpPr>
        <p:spPr bwMode="auto">
          <a:xfrm>
            <a:off x="77788" y="17463"/>
            <a:ext cx="9121775" cy="396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0" y="24"/>
              </a:cxn>
            </a:cxnLst>
            <a:rect l="0" t="0" r="r" b="b"/>
            <a:pathLst>
              <a:path w="5580" h="24">
                <a:moveTo>
                  <a:pt x="0" y="0"/>
                </a:moveTo>
                <a:lnTo>
                  <a:pt x="5580" y="2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76" name="Freeform 44"/>
          <p:cNvSpPr>
            <a:spLocks/>
          </p:cNvSpPr>
          <p:nvPr/>
        </p:nvSpPr>
        <p:spPr bwMode="auto">
          <a:xfrm>
            <a:off x="85725" y="4481513"/>
            <a:ext cx="9118600" cy="17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0" y="12"/>
              </a:cxn>
            </a:cxnLst>
            <a:rect l="0" t="0" r="r" b="b"/>
            <a:pathLst>
              <a:path w="5580" h="12">
                <a:moveTo>
                  <a:pt x="0" y="0"/>
                </a:moveTo>
                <a:lnTo>
                  <a:pt x="5580" y="1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77" name="Freeform 45"/>
          <p:cNvSpPr>
            <a:spLocks/>
          </p:cNvSpPr>
          <p:nvPr/>
        </p:nvSpPr>
        <p:spPr bwMode="auto">
          <a:xfrm>
            <a:off x="85725" y="4781550"/>
            <a:ext cx="9139238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5592" y="0"/>
              </a:cxn>
            </a:cxnLst>
            <a:rect l="0" t="0" r="r" b="b"/>
            <a:pathLst>
              <a:path w="5592" h="4">
                <a:moveTo>
                  <a:pt x="0" y="4"/>
                </a:moveTo>
                <a:lnTo>
                  <a:pt x="5592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78" name="Freeform 46"/>
          <p:cNvSpPr>
            <a:spLocks/>
          </p:cNvSpPr>
          <p:nvPr/>
        </p:nvSpPr>
        <p:spPr bwMode="auto">
          <a:xfrm>
            <a:off x="85725" y="5083175"/>
            <a:ext cx="9118600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5580" y="0"/>
              </a:cxn>
            </a:cxnLst>
            <a:rect l="0" t="0" r="r" b="b"/>
            <a:pathLst>
              <a:path w="5580" h="8">
                <a:moveTo>
                  <a:pt x="0" y="8"/>
                </a:moveTo>
                <a:lnTo>
                  <a:pt x="5580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79" name="Freeform 47"/>
          <p:cNvSpPr>
            <a:spLocks/>
          </p:cNvSpPr>
          <p:nvPr/>
        </p:nvSpPr>
        <p:spPr bwMode="auto">
          <a:xfrm>
            <a:off x="77788" y="5372100"/>
            <a:ext cx="9126537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5584" y="0"/>
              </a:cxn>
            </a:cxnLst>
            <a:rect l="0" t="0" r="r" b="b"/>
            <a:pathLst>
              <a:path w="5584" h="8">
                <a:moveTo>
                  <a:pt x="0" y="8"/>
                </a:moveTo>
                <a:lnTo>
                  <a:pt x="5584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80" name="Freeform 48"/>
          <p:cNvSpPr>
            <a:spLocks/>
          </p:cNvSpPr>
          <p:nvPr/>
        </p:nvSpPr>
        <p:spPr bwMode="auto">
          <a:xfrm>
            <a:off x="77788" y="5673725"/>
            <a:ext cx="9121775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0" y="0"/>
              </a:cxn>
            </a:cxnLst>
            <a:rect l="0" t="0" r="r" b="b"/>
            <a:pathLst>
              <a:path w="5580" h="1">
                <a:moveTo>
                  <a:pt x="0" y="0"/>
                </a:moveTo>
                <a:lnTo>
                  <a:pt x="5580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81" name="Freeform 49"/>
          <p:cNvSpPr>
            <a:spLocks/>
          </p:cNvSpPr>
          <p:nvPr/>
        </p:nvSpPr>
        <p:spPr bwMode="auto">
          <a:xfrm>
            <a:off x="77788" y="5948363"/>
            <a:ext cx="9126537" cy="12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4" y="8"/>
              </a:cxn>
            </a:cxnLst>
            <a:rect l="0" t="0" r="r" b="b"/>
            <a:pathLst>
              <a:path w="5584" h="8">
                <a:moveTo>
                  <a:pt x="0" y="0"/>
                </a:moveTo>
                <a:lnTo>
                  <a:pt x="5584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82" name="Freeform 50"/>
          <p:cNvSpPr>
            <a:spLocks/>
          </p:cNvSpPr>
          <p:nvPr/>
        </p:nvSpPr>
        <p:spPr bwMode="auto">
          <a:xfrm>
            <a:off x="77788" y="6237288"/>
            <a:ext cx="912653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4" y="0"/>
              </a:cxn>
            </a:cxnLst>
            <a:rect l="0" t="0" r="r" b="b"/>
            <a:pathLst>
              <a:path w="5584" h="1">
                <a:moveTo>
                  <a:pt x="0" y="0"/>
                </a:moveTo>
                <a:lnTo>
                  <a:pt x="5584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83" name="Freeform 51"/>
          <p:cNvSpPr>
            <a:spLocks/>
          </p:cNvSpPr>
          <p:nvPr/>
        </p:nvSpPr>
        <p:spPr bwMode="auto">
          <a:xfrm>
            <a:off x="65088" y="6505575"/>
            <a:ext cx="9139237" cy="12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92" y="8"/>
              </a:cxn>
            </a:cxnLst>
            <a:rect l="0" t="0" r="r" b="b"/>
            <a:pathLst>
              <a:path w="5592" h="8">
                <a:moveTo>
                  <a:pt x="0" y="0"/>
                </a:moveTo>
                <a:lnTo>
                  <a:pt x="5592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84" name="Freeform 52"/>
          <p:cNvSpPr>
            <a:spLocks/>
          </p:cNvSpPr>
          <p:nvPr/>
        </p:nvSpPr>
        <p:spPr bwMode="auto">
          <a:xfrm>
            <a:off x="65088" y="6781800"/>
            <a:ext cx="9153525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600" y="0"/>
              </a:cxn>
            </a:cxnLst>
            <a:rect l="0" t="0" r="r" b="b"/>
            <a:pathLst>
              <a:path w="5600" h="1">
                <a:moveTo>
                  <a:pt x="0" y="0"/>
                </a:moveTo>
                <a:lnTo>
                  <a:pt x="5600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85" name="Freeform 53"/>
          <p:cNvSpPr>
            <a:spLocks/>
          </p:cNvSpPr>
          <p:nvPr/>
        </p:nvSpPr>
        <p:spPr bwMode="auto">
          <a:xfrm>
            <a:off x="4987925" y="50800"/>
            <a:ext cx="12700" cy="673735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4204"/>
              </a:cxn>
            </a:cxnLst>
            <a:rect l="0" t="0" r="r" b="b"/>
            <a:pathLst>
              <a:path w="8" h="4204">
                <a:moveTo>
                  <a:pt x="8" y="0"/>
                </a:moveTo>
                <a:lnTo>
                  <a:pt x="0" y="420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86" name="Freeform 54"/>
          <p:cNvSpPr>
            <a:spLocks/>
          </p:cNvSpPr>
          <p:nvPr/>
        </p:nvSpPr>
        <p:spPr bwMode="auto">
          <a:xfrm>
            <a:off x="5314950" y="42863"/>
            <a:ext cx="7938" cy="6719887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4192"/>
              </a:cxn>
            </a:cxnLst>
            <a:rect l="0" t="0" r="r" b="b"/>
            <a:pathLst>
              <a:path w="4" h="4192">
                <a:moveTo>
                  <a:pt x="4" y="0"/>
                </a:moveTo>
                <a:lnTo>
                  <a:pt x="0" y="419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87" name="Freeform 55"/>
          <p:cNvSpPr>
            <a:spLocks/>
          </p:cNvSpPr>
          <p:nvPr/>
        </p:nvSpPr>
        <p:spPr bwMode="auto">
          <a:xfrm>
            <a:off x="5635625" y="42863"/>
            <a:ext cx="12700" cy="67516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4212"/>
              </a:cxn>
            </a:cxnLst>
            <a:rect l="0" t="0" r="r" b="b"/>
            <a:pathLst>
              <a:path w="8" h="4212">
                <a:moveTo>
                  <a:pt x="0" y="0"/>
                </a:moveTo>
                <a:lnTo>
                  <a:pt x="8" y="421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88" name="Freeform 56"/>
          <p:cNvSpPr>
            <a:spLocks/>
          </p:cNvSpPr>
          <p:nvPr/>
        </p:nvSpPr>
        <p:spPr bwMode="auto">
          <a:xfrm>
            <a:off x="5956300" y="50800"/>
            <a:ext cx="12700" cy="6737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4204"/>
              </a:cxn>
            </a:cxnLst>
            <a:rect l="0" t="0" r="r" b="b"/>
            <a:pathLst>
              <a:path w="8" h="4204">
                <a:moveTo>
                  <a:pt x="0" y="0"/>
                </a:moveTo>
                <a:lnTo>
                  <a:pt x="8" y="420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89" name="Freeform 57"/>
          <p:cNvSpPr>
            <a:spLocks/>
          </p:cNvSpPr>
          <p:nvPr/>
        </p:nvSpPr>
        <p:spPr bwMode="auto">
          <a:xfrm>
            <a:off x="6281738" y="42863"/>
            <a:ext cx="14287" cy="6745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4208"/>
              </a:cxn>
            </a:cxnLst>
            <a:rect l="0" t="0" r="r" b="b"/>
            <a:pathLst>
              <a:path w="8" h="4208">
                <a:moveTo>
                  <a:pt x="0" y="0"/>
                </a:moveTo>
                <a:lnTo>
                  <a:pt x="8" y="420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90" name="Freeform 58"/>
          <p:cNvSpPr>
            <a:spLocks/>
          </p:cNvSpPr>
          <p:nvPr/>
        </p:nvSpPr>
        <p:spPr bwMode="auto">
          <a:xfrm>
            <a:off x="6610350" y="63500"/>
            <a:ext cx="25400" cy="6750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4212"/>
              </a:cxn>
            </a:cxnLst>
            <a:rect l="0" t="0" r="r" b="b"/>
            <a:pathLst>
              <a:path w="16" h="4212">
                <a:moveTo>
                  <a:pt x="0" y="0"/>
                </a:moveTo>
                <a:lnTo>
                  <a:pt x="16" y="421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91" name="Freeform 59"/>
          <p:cNvSpPr>
            <a:spLocks/>
          </p:cNvSpPr>
          <p:nvPr/>
        </p:nvSpPr>
        <p:spPr bwMode="auto">
          <a:xfrm>
            <a:off x="6946900" y="114300"/>
            <a:ext cx="25400" cy="6667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4200"/>
              </a:cxn>
            </a:cxnLst>
            <a:rect l="0" t="0" r="r" b="b"/>
            <a:pathLst>
              <a:path w="16" h="4200">
                <a:moveTo>
                  <a:pt x="0" y="0"/>
                </a:moveTo>
                <a:lnTo>
                  <a:pt x="16" y="420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92" name="Freeform 60"/>
          <p:cNvSpPr>
            <a:spLocks/>
          </p:cNvSpPr>
          <p:nvPr/>
        </p:nvSpPr>
        <p:spPr bwMode="auto">
          <a:xfrm>
            <a:off x="7262813" y="57150"/>
            <a:ext cx="7937" cy="6724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4196"/>
              </a:cxn>
            </a:cxnLst>
            <a:rect l="0" t="0" r="r" b="b"/>
            <a:pathLst>
              <a:path w="4" h="4196">
                <a:moveTo>
                  <a:pt x="0" y="0"/>
                </a:moveTo>
                <a:lnTo>
                  <a:pt x="4" y="419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93" name="Freeform 61"/>
          <p:cNvSpPr>
            <a:spLocks/>
          </p:cNvSpPr>
          <p:nvPr/>
        </p:nvSpPr>
        <p:spPr bwMode="auto">
          <a:xfrm>
            <a:off x="7596188" y="63500"/>
            <a:ext cx="6350" cy="67119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4188"/>
              </a:cxn>
            </a:cxnLst>
            <a:rect l="0" t="0" r="r" b="b"/>
            <a:pathLst>
              <a:path w="4" h="4188">
                <a:moveTo>
                  <a:pt x="0" y="0"/>
                </a:moveTo>
                <a:lnTo>
                  <a:pt x="4" y="418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94" name="Freeform 62"/>
          <p:cNvSpPr>
            <a:spLocks/>
          </p:cNvSpPr>
          <p:nvPr/>
        </p:nvSpPr>
        <p:spPr bwMode="auto">
          <a:xfrm>
            <a:off x="7924800" y="63500"/>
            <a:ext cx="17463" cy="673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" y="4200"/>
              </a:cxn>
            </a:cxnLst>
            <a:rect l="0" t="0" r="r" b="b"/>
            <a:pathLst>
              <a:path w="12" h="4200">
                <a:moveTo>
                  <a:pt x="0" y="0"/>
                </a:moveTo>
                <a:lnTo>
                  <a:pt x="12" y="420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95" name="Freeform 63"/>
          <p:cNvSpPr>
            <a:spLocks/>
          </p:cNvSpPr>
          <p:nvPr/>
        </p:nvSpPr>
        <p:spPr bwMode="auto">
          <a:xfrm>
            <a:off x="8250238" y="57150"/>
            <a:ext cx="20637" cy="6724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" y="4196"/>
              </a:cxn>
            </a:cxnLst>
            <a:rect l="0" t="0" r="r" b="b"/>
            <a:pathLst>
              <a:path w="12" h="4196">
                <a:moveTo>
                  <a:pt x="0" y="0"/>
                </a:moveTo>
                <a:lnTo>
                  <a:pt x="12" y="419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96" name="Freeform 64"/>
          <p:cNvSpPr>
            <a:spLocks/>
          </p:cNvSpPr>
          <p:nvPr/>
        </p:nvSpPr>
        <p:spPr bwMode="auto">
          <a:xfrm>
            <a:off x="8864600" y="63500"/>
            <a:ext cx="26988" cy="673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4200"/>
              </a:cxn>
            </a:cxnLst>
            <a:rect l="0" t="0" r="r" b="b"/>
            <a:pathLst>
              <a:path w="16" h="4200">
                <a:moveTo>
                  <a:pt x="0" y="0"/>
                </a:moveTo>
                <a:lnTo>
                  <a:pt x="16" y="420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97" name="Freeform 65"/>
          <p:cNvSpPr>
            <a:spLocks/>
          </p:cNvSpPr>
          <p:nvPr/>
        </p:nvSpPr>
        <p:spPr bwMode="auto">
          <a:xfrm>
            <a:off x="4340225" y="38100"/>
            <a:ext cx="7938" cy="675005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4212"/>
              </a:cxn>
            </a:cxnLst>
            <a:rect l="0" t="0" r="r" b="b"/>
            <a:pathLst>
              <a:path w="4" h="4212">
                <a:moveTo>
                  <a:pt x="4" y="0"/>
                </a:moveTo>
                <a:lnTo>
                  <a:pt x="0" y="421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98" name="Freeform 66"/>
          <p:cNvSpPr>
            <a:spLocks/>
          </p:cNvSpPr>
          <p:nvPr/>
        </p:nvSpPr>
        <p:spPr bwMode="auto">
          <a:xfrm>
            <a:off x="4006850" y="-26988"/>
            <a:ext cx="4763" cy="6808788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0" y="4248"/>
              </a:cxn>
            </a:cxnLst>
            <a:rect l="0" t="0" r="r" b="b"/>
            <a:pathLst>
              <a:path w="3" h="4248">
                <a:moveTo>
                  <a:pt x="3" y="0"/>
                </a:moveTo>
                <a:lnTo>
                  <a:pt x="0" y="424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99" name="Freeform 67"/>
          <p:cNvSpPr>
            <a:spLocks/>
          </p:cNvSpPr>
          <p:nvPr/>
        </p:nvSpPr>
        <p:spPr bwMode="auto">
          <a:xfrm>
            <a:off x="3687763" y="31750"/>
            <a:ext cx="31750" cy="6762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" y="4220"/>
              </a:cxn>
            </a:cxnLst>
            <a:rect l="0" t="0" r="r" b="b"/>
            <a:pathLst>
              <a:path w="20" h="4220">
                <a:moveTo>
                  <a:pt x="0" y="0"/>
                </a:moveTo>
                <a:lnTo>
                  <a:pt x="20" y="422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700" name="Freeform 68"/>
          <p:cNvSpPr>
            <a:spLocks/>
          </p:cNvSpPr>
          <p:nvPr/>
        </p:nvSpPr>
        <p:spPr bwMode="auto">
          <a:xfrm>
            <a:off x="3379788" y="31750"/>
            <a:ext cx="12700" cy="6743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4208"/>
              </a:cxn>
            </a:cxnLst>
            <a:rect l="0" t="0" r="r" b="b"/>
            <a:pathLst>
              <a:path w="8" h="4208">
                <a:moveTo>
                  <a:pt x="0" y="0"/>
                </a:moveTo>
                <a:lnTo>
                  <a:pt x="8" y="420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701" name="Freeform 69"/>
          <p:cNvSpPr>
            <a:spLocks/>
          </p:cNvSpPr>
          <p:nvPr/>
        </p:nvSpPr>
        <p:spPr bwMode="auto">
          <a:xfrm>
            <a:off x="3071813" y="50800"/>
            <a:ext cx="1587" cy="6724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196"/>
              </a:cxn>
            </a:cxnLst>
            <a:rect l="0" t="0" r="r" b="b"/>
            <a:pathLst>
              <a:path w="1" h="4196">
                <a:moveTo>
                  <a:pt x="0" y="0"/>
                </a:moveTo>
                <a:lnTo>
                  <a:pt x="0" y="419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702" name="Freeform 70"/>
          <p:cNvSpPr>
            <a:spLocks/>
          </p:cNvSpPr>
          <p:nvPr/>
        </p:nvSpPr>
        <p:spPr bwMode="auto">
          <a:xfrm>
            <a:off x="2736850" y="-14288"/>
            <a:ext cx="12700" cy="6802438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0" y="4244"/>
              </a:cxn>
            </a:cxnLst>
            <a:rect l="0" t="0" r="r" b="b"/>
            <a:pathLst>
              <a:path w="7" h="4244">
                <a:moveTo>
                  <a:pt x="7" y="0"/>
                </a:moveTo>
                <a:lnTo>
                  <a:pt x="0" y="424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703" name="Freeform 71"/>
          <p:cNvSpPr>
            <a:spLocks/>
          </p:cNvSpPr>
          <p:nvPr/>
        </p:nvSpPr>
        <p:spPr bwMode="auto">
          <a:xfrm>
            <a:off x="2411413" y="38100"/>
            <a:ext cx="4762" cy="674370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4208"/>
              </a:cxn>
            </a:cxnLst>
            <a:rect l="0" t="0" r="r" b="b"/>
            <a:pathLst>
              <a:path w="4" h="4208">
                <a:moveTo>
                  <a:pt x="4" y="0"/>
                </a:moveTo>
                <a:lnTo>
                  <a:pt x="0" y="420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704" name="Freeform 72"/>
          <p:cNvSpPr>
            <a:spLocks/>
          </p:cNvSpPr>
          <p:nvPr/>
        </p:nvSpPr>
        <p:spPr bwMode="auto">
          <a:xfrm>
            <a:off x="2097088" y="31750"/>
            <a:ext cx="19050" cy="675005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4212"/>
              </a:cxn>
            </a:cxnLst>
            <a:rect l="0" t="0" r="r" b="b"/>
            <a:pathLst>
              <a:path w="12" h="4212">
                <a:moveTo>
                  <a:pt x="12" y="0"/>
                </a:moveTo>
                <a:lnTo>
                  <a:pt x="0" y="421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705" name="Freeform 73"/>
          <p:cNvSpPr>
            <a:spLocks/>
          </p:cNvSpPr>
          <p:nvPr/>
        </p:nvSpPr>
        <p:spPr bwMode="auto">
          <a:xfrm>
            <a:off x="1809750" y="25400"/>
            <a:ext cx="1588" cy="6750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12"/>
              </a:cxn>
            </a:cxnLst>
            <a:rect l="0" t="0" r="r" b="b"/>
            <a:pathLst>
              <a:path w="1" h="4212">
                <a:moveTo>
                  <a:pt x="0" y="0"/>
                </a:moveTo>
                <a:lnTo>
                  <a:pt x="0" y="421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706" name="Freeform 74"/>
          <p:cNvSpPr>
            <a:spLocks/>
          </p:cNvSpPr>
          <p:nvPr/>
        </p:nvSpPr>
        <p:spPr bwMode="auto">
          <a:xfrm>
            <a:off x="1487488" y="-26988"/>
            <a:ext cx="7937" cy="6802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4244"/>
              </a:cxn>
            </a:cxnLst>
            <a:rect l="0" t="0" r="r" b="b"/>
            <a:pathLst>
              <a:path w="5" h="4244">
                <a:moveTo>
                  <a:pt x="0" y="0"/>
                </a:moveTo>
                <a:lnTo>
                  <a:pt x="5" y="424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707" name="Freeform 75"/>
          <p:cNvSpPr>
            <a:spLocks/>
          </p:cNvSpPr>
          <p:nvPr/>
        </p:nvSpPr>
        <p:spPr bwMode="auto">
          <a:xfrm>
            <a:off x="1174750" y="38100"/>
            <a:ext cx="6350" cy="6756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4216"/>
              </a:cxn>
            </a:cxnLst>
            <a:rect l="0" t="0" r="r" b="b"/>
            <a:pathLst>
              <a:path w="4" h="4216">
                <a:moveTo>
                  <a:pt x="0" y="0"/>
                </a:moveTo>
                <a:lnTo>
                  <a:pt x="4" y="421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708" name="Freeform 76"/>
          <p:cNvSpPr>
            <a:spLocks/>
          </p:cNvSpPr>
          <p:nvPr/>
        </p:nvSpPr>
        <p:spPr bwMode="auto">
          <a:xfrm>
            <a:off x="573088" y="-26988"/>
            <a:ext cx="1587" cy="6802438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0" y="4244"/>
              </a:cxn>
            </a:cxnLst>
            <a:rect l="0" t="0" r="r" b="b"/>
            <a:pathLst>
              <a:path w="1" h="4244">
                <a:moveTo>
                  <a:pt x="1" y="0"/>
                </a:moveTo>
                <a:lnTo>
                  <a:pt x="0" y="424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709" name="Freeform 77"/>
          <p:cNvSpPr>
            <a:spLocks/>
          </p:cNvSpPr>
          <p:nvPr/>
        </p:nvSpPr>
        <p:spPr bwMode="auto">
          <a:xfrm>
            <a:off x="77788" y="1511300"/>
            <a:ext cx="9126537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4" y="0"/>
              </a:cxn>
            </a:cxnLst>
            <a:rect l="0" t="0" r="r" b="b"/>
            <a:pathLst>
              <a:path w="5584" h="1">
                <a:moveTo>
                  <a:pt x="0" y="0"/>
                </a:moveTo>
                <a:lnTo>
                  <a:pt x="5584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710" name="Freeform 78"/>
          <p:cNvSpPr>
            <a:spLocks/>
          </p:cNvSpPr>
          <p:nvPr/>
        </p:nvSpPr>
        <p:spPr bwMode="auto">
          <a:xfrm>
            <a:off x="8564563" y="63500"/>
            <a:ext cx="12700" cy="6711950"/>
          </a:xfrm>
          <a:custGeom>
            <a:avLst/>
            <a:gdLst/>
            <a:ahLst/>
            <a:cxnLst>
              <a:cxn ang="0">
                <a:pos x="4" y="48"/>
              </a:cxn>
              <a:cxn ang="0">
                <a:pos x="0" y="0"/>
              </a:cxn>
              <a:cxn ang="0">
                <a:pos x="8" y="4188"/>
              </a:cxn>
            </a:cxnLst>
            <a:rect l="0" t="0" r="r" b="b"/>
            <a:pathLst>
              <a:path w="8" h="4188">
                <a:moveTo>
                  <a:pt x="4" y="48"/>
                </a:moveTo>
                <a:lnTo>
                  <a:pt x="0" y="0"/>
                </a:lnTo>
                <a:lnTo>
                  <a:pt x="8" y="418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711" name="Freeform 79"/>
          <p:cNvSpPr>
            <a:spLocks/>
          </p:cNvSpPr>
          <p:nvPr/>
        </p:nvSpPr>
        <p:spPr bwMode="auto">
          <a:xfrm>
            <a:off x="873125" y="-26988"/>
            <a:ext cx="1588" cy="6815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4252"/>
              </a:cxn>
            </a:cxnLst>
            <a:rect l="0" t="0" r="r" b="b"/>
            <a:pathLst>
              <a:path w="1" h="4252">
                <a:moveTo>
                  <a:pt x="0" y="0"/>
                </a:moveTo>
                <a:lnTo>
                  <a:pt x="1" y="425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712" name="Freeform 80"/>
          <p:cNvSpPr>
            <a:spLocks/>
          </p:cNvSpPr>
          <p:nvPr/>
        </p:nvSpPr>
        <p:spPr bwMode="auto">
          <a:xfrm>
            <a:off x="44450" y="2087563"/>
            <a:ext cx="910907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73" y="1"/>
              </a:cxn>
            </a:cxnLst>
            <a:rect l="0" t="0" r="r" b="b"/>
            <a:pathLst>
              <a:path w="5573" h="1">
                <a:moveTo>
                  <a:pt x="0" y="0"/>
                </a:moveTo>
                <a:lnTo>
                  <a:pt x="5573" y="1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713" name="Freeform 81"/>
          <p:cNvSpPr>
            <a:spLocks/>
          </p:cNvSpPr>
          <p:nvPr/>
        </p:nvSpPr>
        <p:spPr bwMode="auto">
          <a:xfrm>
            <a:off x="85725" y="614363"/>
            <a:ext cx="9099550" cy="206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68" y="12"/>
              </a:cxn>
            </a:cxnLst>
            <a:rect l="0" t="0" r="r" b="b"/>
            <a:pathLst>
              <a:path w="5568" h="12">
                <a:moveTo>
                  <a:pt x="0" y="0"/>
                </a:moveTo>
                <a:lnTo>
                  <a:pt x="5568" y="1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714" name="Freeform 82"/>
          <p:cNvSpPr>
            <a:spLocks/>
          </p:cNvSpPr>
          <p:nvPr/>
        </p:nvSpPr>
        <p:spPr bwMode="auto">
          <a:xfrm>
            <a:off x="65088" y="3878263"/>
            <a:ext cx="9102725" cy="238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69" y="15"/>
              </a:cxn>
            </a:cxnLst>
            <a:rect l="0" t="0" r="r" b="b"/>
            <a:pathLst>
              <a:path w="5569" h="15">
                <a:moveTo>
                  <a:pt x="0" y="0"/>
                </a:moveTo>
                <a:lnTo>
                  <a:pt x="5569" y="15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715" name="Freeform 83"/>
          <p:cNvSpPr>
            <a:spLocks/>
          </p:cNvSpPr>
          <p:nvPr/>
        </p:nvSpPr>
        <p:spPr bwMode="auto">
          <a:xfrm>
            <a:off x="77788" y="319088"/>
            <a:ext cx="9101137" cy="25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68" y="16"/>
              </a:cxn>
            </a:cxnLst>
            <a:rect l="0" t="0" r="r" b="b"/>
            <a:pathLst>
              <a:path w="5568" h="16">
                <a:moveTo>
                  <a:pt x="0" y="0"/>
                </a:moveTo>
                <a:lnTo>
                  <a:pt x="5568" y="1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716" name="Freeform 84"/>
          <p:cNvSpPr>
            <a:spLocks/>
          </p:cNvSpPr>
          <p:nvPr/>
        </p:nvSpPr>
        <p:spPr bwMode="auto">
          <a:xfrm>
            <a:off x="9166225" y="50800"/>
            <a:ext cx="26988" cy="673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4200"/>
              </a:cxn>
            </a:cxnLst>
            <a:rect l="0" t="0" r="r" b="b"/>
            <a:pathLst>
              <a:path w="16" h="4200">
                <a:moveTo>
                  <a:pt x="0" y="0"/>
                </a:moveTo>
                <a:lnTo>
                  <a:pt x="16" y="420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717" name="Freeform 85"/>
          <p:cNvSpPr>
            <a:spLocks/>
          </p:cNvSpPr>
          <p:nvPr/>
        </p:nvSpPr>
        <p:spPr bwMode="auto">
          <a:xfrm>
            <a:off x="-9525" y="-26988"/>
            <a:ext cx="1587" cy="6802438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0" y="4244"/>
              </a:cxn>
            </a:cxnLst>
            <a:rect l="0" t="0" r="r" b="b"/>
            <a:pathLst>
              <a:path w="1" h="4244">
                <a:moveTo>
                  <a:pt x="1" y="0"/>
                </a:moveTo>
                <a:lnTo>
                  <a:pt x="0" y="424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718" name="Freeform 86"/>
          <p:cNvSpPr>
            <a:spLocks/>
          </p:cNvSpPr>
          <p:nvPr/>
        </p:nvSpPr>
        <p:spPr bwMode="auto">
          <a:xfrm>
            <a:off x="290513" y="-26988"/>
            <a:ext cx="3175" cy="6802438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0" y="4244"/>
              </a:cxn>
            </a:cxnLst>
            <a:rect l="0" t="0" r="r" b="b"/>
            <a:pathLst>
              <a:path w="1" h="4244">
                <a:moveTo>
                  <a:pt x="1" y="0"/>
                </a:moveTo>
                <a:lnTo>
                  <a:pt x="0" y="424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719" name="Freeform 87"/>
          <p:cNvSpPr>
            <a:spLocks/>
          </p:cNvSpPr>
          <p:nvPr/>
        </p:nvSpPr>
        <p:spPr bwMode="auto">
          <a:xfrm>
            <a:off x="71438" y="1812925"/>
            <a:ext cx="9113837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76" y="0"/>
              </a:cxn>
            </a:cxnLst>
            <a:rect l="0" t="0" r="r" b="b"/>
            <a:pathLst>
              <a:path w="5576" h="1">
                <a:moveTo>
                  <a:pt x="0" y="0"/>
                </a:moveTo>
                <a:lnTo>
                  <a:pt x="5576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720" name="Freeform 88"/>
          <p:cNvSpPr>
            <a:spLocks/>
          </p:cNvSpPr>
          <p:nvPr/>
        </p:nvSpPr>
        <p:spPr bwMode="auto">
          <a:xfrm>
            <a:off x="7938" y="4191000"/>
            <a:ext cx="9244012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72" y="0"/>
              </a:cxn>
            </a:cxnLst>
            <a:rect l="0" t="0" r="r" b="b"/>
            <a:pathLst>
              <a:path w="5472" h="1">
                <a:moveTo>
                  <a:pt x="0" y="0"/>
                </a:moveTo>
                <a:lnTo>
                  <a:pt x="5472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721" name="Freeform 89"/>
          <p:cNvSpPr>
            <a:spLocks/>
          </p:cNvSpPr>
          <p:nvPr/>
        </p:nvSpPr>
        <p:spPr bwMode="auto">
          <a:xfrm>
            <a:off x="4670425" y="52388"/>
            <a:ext cx="26988" cy="6724650"/>
          </a:xfrm>
          <a:custGeom>
            <a:avLst/>
            <a:gdLst/>
            <a:ahLst/>
            <a:cxnLst>
              <a:cxn ang="0">
                <a:pos x="16" y="0"/>
              </a:cxn>
              <a:cxn ang="0">
                <a:pos x="0" y="4016"/>
              </a:cxn>
            </a:cxnLst>
            <a:rect l="0" t="0" r="r" b="b"/>
            <a:pathLst>
              <a:path w="16" h="4016">
                <a:moveTo>
                  <a:pt x="16" y="0"/>
                </a:moveTo>
                <a:lnTo>
                  <a:pt x="0" y="401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37" name="Freeform 5"/>
          <p:cNvSpPr>
            <a:spLocks/>
          </p:cNvSpPr>
          <p:nvPr/>
        </p:nvSpPr>
        <p:spPr bwMode="auto">
          <a:xfrm>
            <a:off x="876300" y="2090738"/>
            <a:ext cx="6143625" cy="111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70" y="7"/>
              </a:cxn>
            </a:cxnLst>
            <a:rect l="0" t="0" r="r" b="b"/>
            <a:pathLst>
              <a:path w="3870" h="7">
                <a:moveTo>
                  <a:pt x="0" y="0"/>
                </a:moveTo>
                <a:lnTo>
                  <a:pt x="3870" y="7"/>
                </a:lnTo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02"/>
          <p:cNvGrpSpPr>
            <a:grpSpLocks/>
          </p:cNvGrpSpPr>
          <p:nvPr/>
        </p:nvGrpSpPr>
        <p:grpSpPr bwMode="auto">
          <a:xfrm>
            <a:off x="3240088" y="2024063"/>
            <a:ext cx="323850" cy="685800"/>
            <a:chOff x="1814" y="1094"/>
            <a:chExt cx="204" cy="432"/>
          </a:xfrm>
        </p:grpSpPr>
        <p:sp>
          <p:nvSpPr>
            <p:cNvPr id="69636" name="AutoShape 4"/>
            <p:cNvSpPr>
              <a:spLocks noChangeArrowheads="1"/>
            </p:cNvSpPr>
            <p:nvPr/>
          </p:nvSpPr>
          <p:spPr bwMode="auto">
            <a:xfrm>
              <a:off x="1814" y="1124"/>
              <a:ext cx="204" cy="402"/>
            </a:xfrm>
            <a:prstGeom prst="flowChartSort">
              <a:avLst/>
            </a:prstGeom>
            <a:gradFill rotWithShape="1">
              <a:gsLst>
                <a:gs pos="0">
                  <a:srgbClr val="006699"/>
                </a:gs>
                <a:gs pos="19000">
                  <a:srgbClr val="1170FF"/>
                </a:gs>
                <a:gs pos="28999">
                  <a:srgbClr val="3333CC"/>
                </a:gs>
                <a:gs pos="39999">
                  <a:srgbClr val="2E6792"/>
                </a:gs>
                <a:gs pos="53000">
                  <a:srgbClr val="9999FF"/>
                </a:gs>
                <a:gs pos="84000">
                  <a:srgbClr val="00CCCC"/>
                </a:gs>
                <a:gs pos="100000">
                  <a:srgbClr val="3399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38" name="AutoShape 6"/>
            <p:cNvSpPr>
              <a:spLocks noChangeArrowheads="1"/>
            </p:cNvSpPr>
            <p:nvPr/>
          </p:nvSpPr>
          <p:spPr bwMode="auto">
            <a:xfrm>
              <a:off x="1886" y="1094"/>
              <a:ext cx="60" cy="6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9641" name="AutoShape 9"/>
          <p:cNvSpPr>
            <a:spLocks noChangeArrowheads="1"/>
          </p:cNvSpPr>
          <p:nvPr/>
        </p:nvSpPr>
        <p:spPr bwMode="auto">
          <a:xfrm>
            <a:off x="1425575" y="2081213"/>
            <a:ext cx="762000" cy="752475"/>
          </a:xfrm>
          <a:custGeom>
            <a:avLst/>
            <a:gdLst>
              <a:gd name="G0" fmla="+- 6835 0 0"/>
              <a:gd name="G1" fmla="+- 8640 0 0"/>
              <a:gd name="G2" fmla="+- 4375 0 0"/>
              <a:gd name="G3" fmla="+- 8640 0 0"/>
              <a:gd name="G4" fmla="+- 21600 0 8640"/>
              <a:gd name="G5" fmla="+- 21600 0 8640"/>
              <a:gd name="G6" fmla="+- 6835 21600 0"/>
              <a:gd name="G7" fmla="*/ G6 1 2"/>
              <a:gd name="G8" fmla="+- 21600 0 6835"/>
              <a:gd name="G9" fmla="+- 21600 0 4375"/>
              <a:gd name="T0" fmla="*/ G0 w 21600"/>
              <a:gd name="T1" fmla="*/ G0 h 21600"/>
              <a:gd name="T2" fmla="*/ G8 w 21600"/>
              <a:gd name="T3" fmla="*/ G8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6835" y="6835"/>
                </a:moveTo>
                <a:lnTo>
                  <a:pt x="8640" y="6835"/>
                </a:lnTo>
                <a:lnTo>
                  <a:pt x="8640" y="4375"/>
                </a:lnTo>
                <a:lnTo>
                  <a:pt x="8640" y="4375"/>
                </a:lnTo>
                <a:lnTo>
                  <a:pt x="10800" y="0"/>
                </a:lnTo>
                <a:lnTo>
                  <a:pt x="12960" y="4375"/>
                </a:lnTo>
                <a:lnTo>
                  <a:pt x="12960" y="4375"/>
                </a:lnTo>
                <a:lnTo>
                  <a:pt x="12960" y="6835"/>
                </a:lnTo>
                <a:lnTo>
                  <a:pt x="14765" y="6835"/>
                </a:lnTo>
                <a:lnTo>
                  <a:pt x="14765" y="8640"/>
                </a:lnTo>
                <a:lnTo>
                  <a:pt x="17225" y="8640"/>
                </a:lnTo>
                <a:lnTo>
                  <a:pt x="17225" y="8640"/>
                </a:lnTo>
                <a:lnTo>
                  <a:pt x="21600" y="10800"/>
                </a:lnTo>
                <a:lnTo>
                  <a:pt x="17225" y="12960"/>
                </a:lnTo>
                <a:lnTo>
                  <a:pt x="17225" y="12960"/>
                </a:lnTo>
                <a:lnTo>
                  <a:pt x="14765" y="12960"/>
                </a:lnTo>
                <a:lnTo>
                  <a:pt x="14765" y="14765"/>
                </a:lnTo>
                <a:lnTo>
                  <a:pt x="12960" y="14765"/>
                </a:lnTo>
                <a:lnTo>
                  <a:pt x="12960" y="17225"/>
                </a:lnTo>
                <a:lnTo>
                  <a:pt x="12960" y="17225"/>
                </a:lnTo>
                <a:lnTo>
                  <a:pt x="10800" y="21600"/>
                </a:lnTo>
                <a:lnTo>
                  <a:pt x="8640" y="17225"/>
                </a:lnTo>
                <a:lnTo>
                  <a:pt x="8640" y="17225"/>
                </a:lnTo>
                <a:lnTo>
                  <a:pt x="8640" y="14765"/>
                </a:lnTo>
                <a:lnTo>
                  <a:pt x="6835" y="14765"/>
                </a:lnTo>
                <a:lnTo>
                  <a:pt x="6835" y="12960"/>
                </a:lnTo>
                <a:lnTo>
                  <a:pt x="4375" y="12960"/>
                </a:lnTo>
                <a:lnTo>
                  <a:pt x="4375" y="12960"/>
                </a:lnTo>
                <a:lnTo>
                  <a:pt x="0" y="10800"/>
                </a:lnTo>
                <a:lnTo>
                  <a:pt x="4375" y="8640"/>
                </a:lnTo>
                <a:lnTo>
                  <a:pt x="4375" y="8640"/>
                </a:lnTo>
                <a:lnTo>
                  <a:pt x="6835" y="8640"/>
                </a:lnTo>
                <a:close/>
              </a:path>
            </a:pathLst>
          </a:custGeom>
          <a:gradFill rotWithShape="1">
            <a:gsLst>
              <a:gs pos="0">
                <a:srgbClr val="4D0808"/>
              </a:gs>
              <a:gs pos="30000">
                <a:srgbClr val="FF0300"/>
              </a:gs>
              <a:gs pos="55000">
                <a:srgbClr val="FF7A00"/>
              </a:gs>
              <a:gs pos="100000">
                <a:srgbClr val="FFF2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" name="Group 103"/>
          <p:cNvGrpSpPr>
            <a:grpSpLocks/>
          </p:cNvGrpSpPr>
          <p:nvPr/>
        </p:nvGrpSpPr>
        <p:grpSpPr bwMode="auto">
          <a:xfrm>
            <a:off x="4005263" y="2062163"/>
            <a:ext cx="638175" cy="790575"/>
            <a:chOff x="2523" y="1118"/>
            <a:chExt cx="402" cy="498"/>
          </a:xfrm>
        </p:grpSpPr>
        <p:sp>
          <p:nvSpPr>
            <p:cNvPr id="69639" name="AutoShape 7"/>
            <p:cNvSpPr>
              <a:spLocks noChangeArrowheads="1"/>
            </p:cNvSpPr>
            <p:nvPr/>
          </p:nvSpPr>
          <p:spPr bwMode="auto">
            <a:xfrm>
              <a:off x="2523" y="1142"/>
              <a:ext cx="402" cy="474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44" name="AutoShape 12"/>
            <p:cNvSpPr>
              <a:spLocks noChangeArrowheads="1"/>
            </p:cNvSpPr>
            <p:nvPr/>
          </p:nvSpPr>
          <p:spPr bwMode="auto">
            <a:xfrm>
              <a:off x="2691" y="1118"/>
              <a:ext cx="60" cy="6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01"/>
          <p:cNvGrpSpPr>
            <a:grpSpLocks/>
          </p:cNvGrpSpPr>
          <p:nvPr/>
        </p:nvGrpSpPr>
        <p:grpSpPr bwMode="auto">
          <a:xfrm>
            <a:off x="3543300" y="2043113"/>
            <a:ext cx="381000" cy="457200"/>
            <a:chOff x="2232" y="1106"/>
            <a:chExt cx="240" cy="288"/>
          </a:xfrm>
        </p:grpSpPr>
        <p:sp>
          <p:nvSpPr>
            <p:cNvPr id="69643" name="AutoShape 11"/>
            <p:cNvSpPr>
              <a:spLocks noChangeArrowheads="1"/>
            </p:cNvSpPr>
            <p:nvPr/>
          </p:nvSpPr>
          <p:spPr bwMode="auto">
            <a:xfrm>
              <a:off x="2232" y="1148"/>
              <a:ext cx="240" cy="246"/>
            </a:xfrm>
            <a:prstGeom prst="smileyFace">
              <a:avLst>
                <a:gd name="adj" fmla="val 4653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FFFF00"/>
                </a:gs>
                <a:gs pos="100000">
                  <a:srgbClr val="FFFFFF"/>
                </a:gs>
              </a:gsLst>
              <a:lin ang="189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45" name="AutoShape 13"/>
            <p:cNvSpPr>
              <a:spLocks noChangeArrowheads="1"/>
            </p:cNvSpPr>
            <p:nvPr/>
          </p:nvSpPr>
          <p:spPr bwMode="auto">
            <a:xfrm>
              <a:off x="2316" y="1106"/>
              <a:ext cx="60" cy="6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9646" name="Line 14"/>
          <p:cNvSpPr>
            <a:spLocks noChangeShapeType="1"/>
          </p:cNvSpPr>
          <p:nvPr/>
        </p:nvSpPr>
        <p:spPr bwMode="auto">
          <a:xfrm>
            <a:off x="1168400" y="2014538"/>
            <a:ext cx="0" cy="142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971550" y="1628775"/>
            <a:ext cx="28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</a:p>
        </p:txBody>
      </p:sp>
      <p:grpSp>
        <p:nvGrpSpPr>
          <p:cNvPr id="5" name="Group 104"/>
          <p:cNvGrpSpPr>
            <a:grpSpLocks/>
          </p:cNvGrpSpPr>
          <p:nvPr/>
        </p:nvGrpSpPr>
        <p:grpSpPr bwMode="auto">
          <a:xfrm>
            <a:off x="5003800" y="2052638"/>
            <a:ext cx="638175" cy="704850"/>
            <a:chOff x="3152" y="1112"/>
            <a:chExt cx="402" cy="444"/>
          </a:xfrm>
        </p:grpSpPr>
        <p:sp>
          <p:nvSpPr>
            <p:cNvPr id="69640" name="AutoShape 8"/>
            <p:cNvSpPr>
              <a:spLocks noChangeArrowheads="1"/>
            </p:cNvSpPr>
            <p:nvPr/>
          </p:nvSpPr>
          <p:spPr bwMode="auto">
            <a:xfrm>
              <a:off x="3152" y="1142"/>
              <a:ext cx="402" cy="414"/>
            </a:xfrm>
            <a:prstGeom prst="star5">
              <a:avLst/>
            </a:prstGeom>
            <a:gradFill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48" name="AutoShape 16"/>
            <p:cNvSpPr>
              <a:spLocks noChangeArrowheads="1"/>
            </p:cNvSpPr>
            <p:nvPr/>
          </p:nvSpPr>
          <p:spPr bwMode="auto">
            <a:xfrm>
              <a:off x="3320" y="1112"/>
              <a:ext cx="60" cy="6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105"/>
          <p:cNvGrpSpPr>
            <a:grpSpLocks/>
          </p:cNvGrpSpPr>
          <p:nvPr/>
        </p:nvGrpSpPr>
        <p:grpSpPr bwMode="auto">
          <a:xfrm>
            <a:off x="5992813" y="2043113"/>
            <a:ext cx="666750" cy="762000"/>
            <a:chOff x="3775" y="1106"/>
            <a:chExt cx="420" cy="480"/>
          </a:xfrm>
        </p:grpSpPr>
        <p:sp>
          <p:nvSpPr>
            <p:cNvPr id="69642" name="AutoShape 10"/>
            <p:cNvSpPr>
              <a:spLocks noChangeArrowheads="1"/>
            </p:cNvSpPr>
            <p:nvPr/>
          </p:nvSpPr>
          <p:spPr bwMode="auto">
            <a:xfrm>
              <a:off x="3775" y="1142"/>
              <a:ext cx="420" cy="444"/>
            </a:xfrm>
            <a:prstGeom prst="sun">
              <a:avLst>
                <a:gd name="adj" fmla="val 37500"/>
              </a:avLst>
            </a:prstGeom>
            <a:gradFill rotWithShape="1">
              <a:gsLst>
                <a:gs pos="0">
                  <a:srgbClr val="0047FF"/>
                </a:gs>
                <a:gs pos="6500">
                  <a:srgbClr val="000082"/>
                </a:gs>
                <a:gs pos="14000">
                  <a:srgbClr val="0047FF"/>
                </a:gs>
                <a:gs pos="21000">
                  <a:srgbClr val="000082"/>
                </a:gs>
                <a:gs pos="28501">
                  <a:srgbClr val="0047FF"/>
                </a:gs>
                <a:gs pos="36000">
                  <a:srgbClr val="000082"/>
                </a:gs>
                <a:gs pos="43500">
                  <a:srgbClr val="0047FF"/>
                </a:gs>
                <a:gs pos="50000">
                  <a:srgbClr val="000082"/>
                </a:gs>
                <a:gs pos="56500">
                  <a:srgbClr val="0047FF"/>
                </a:gs>
                <a:gs pos="64000">
                  <a:srgbClr val="000082"/>
                </a:gs>
                <a:gs pos="71500">
                  <a:srgbClr val="0047FF"/>
                </a:gs>
                <a:gs pos="79000">
                  <a:srgbClr val="000082"/>
                </a:gs>
                <a:gs pos="86000">
                  <a:srgbClr val="0047FF"/>
                </a:gs>
                <a:gs pos="93500">
                  <a:srgbClr val="000082"/>
                </a:gs>
                <a:gs pos="100000">
                  <a:srgbClr val="0047FF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49" name="AutoShape 17"/>
            <p:cNvSpPr>
              <a:spLocks noChangeArrowheads="1"/>
            </p:cNvSpPr>
            <p:nvPr/>
          </p:nvSpPr>
          <p:spPr bwMode="auto">
            <a:xfrm>
              <a:off x="3955" y="1106"/>
              <a:ext cx="60" cy="6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9650" name="AutoShape 18"/>
          <p:cNvSpPr>
            <a:spLocks noChangeArrowheads="1"/>
          </p:cNvSpPr>
          <p:nvPr/>
        </p:nvSpPr>
        <p:spPr bwMode="auto">
          <a:xfrm>
            <a:off x="1758950" y="2033588"/>
            <a:ext cx="95250" cy="104775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52" name="Freeform 20"/>
          <p:cNvSpPr>
            <a:spLocks/>
          </p:cNvSpPr>
          <p:nvPr/>
        </p:nvSpPr>
        <p:spPr bwMode="auto">
          <a:xfrm>
            <a:off x="858838" y="4478338"/>
            <a:ext cx="6161087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3881" y="0"/>
              </a:cxn>
            </a:cxnLst>
            <a:rect l="0" t="0" r="r" b="b"/>
            <a:pathLst>
              <a:path w="3881" h="2">
                <a:moveTo>
                  <a:pt x="0" y="2"/>
                </a:moveTo>
                <a:lnTo>
                  <a:pt x="3881" y="0"/>
                </a:lnTo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7" name="Group 100"/>
          <p:cNvGrpSpPr>
            <a:grpSpLocks/>
          </p:cNvGrpSpPr>
          <p:nvPr/>
        </p:nvGrpSpPr>
        <p:grpSpPr bwMode="auto">
          <a:xfrm>
            <a:off x="3203575" y="4437063"/>
            <a:ext cx="323850" cy="695325"/>
            <a:chOff x="1515" y="2021"/>
            <a:chExt cx="204" cy="438"/>
          </a:xfrm>
        </p:grpSpPr>
        <p:sp>
          <p:nvSpPr>
            <p:cNvPr id="69651" name="AutoShape 19"/>
            <p:cNvSpPr>
              <a:spLocks noChangeArrowheads="1"/>
            </p:cNvSpPr>
            <p:nvPr/>
          </p:nvSpPr>
          <p:spPr bwMode="auto">
            <a:xfrm>
              <a:off x="1515" y="2057"/>
              <a:ext cx="204" cy="402"/>
            </a:xfrm>
            <a:prstGeom prst="flowChartSort">
              <a:avLst/>
            </a:prstGeom>
            <a:gradFill rotWithShape="1">
              <a:gsLst>
                <a:gs pos="0">
                  <a:srgbClr val="006699"/>
                </a:gs>
                <a:gs pos="19000">
                  <a:srgbClr val="1170FF"/>
                </a:gs>
                <a:gs pos="28999">
                  <a:srgbClr val="3333CC"/>
                </a:gs>
                <a:gs pos="39999">
                  <a:srgbClr val="2E6792"/>
                </a:gs>
                <a:gs pos="53000">
                  <a:srgbClr val="9999FF"/>
                </a:gs>
                <a:gs pos="84000">
                  <a:srgbClr val="00CCCC"/>
                </a:gs>
                <a:gs pos="100000">
                  <a:srgbClr val="3399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53" name="AutoShape 21"/>
            <p:cNvSpPr>
              <a:spLocks noChangeArrowheads="1"/>
            </p:cNvSpPr>
            <p:nvPr/>
          </p:nvSpPr>
          <p:spPr bwMode="auto">
            <a:xfrm>
              <a:off x="1587" y="2021"/>
              <a:ext cx="60" cy="6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9658" name="AutoShape 26"/>
          <p:cNvSpPr>
            <a:spLocks noChangeArrowheads="1"/>
          </p:cNvSpPr>
          <p:nvPr/>
        </p:nvSpPr>
        <p:spPr bwMode="auto">
          <a:xfrm>
            <a:off x="5795963" y="4508500"/>
            <a:ext cx="381000" cy="3905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00"/>
              </a:gs>
              <a:gs pos="100000">
                <a:srgbClr val="FFFFFF"/>
              </a:gs>
            </a:gsLst>
            <a:lin ang="189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8" name="Group 106"/>
          <p:cNvGrpSpPr>
            <a:grpSpLocks/>
          </p:cNvGrpSpPr>
          <p:nvPr/>
        </p:nvGrpSpPr>
        <p:grpSpPr bwMode="auto">
          <a:xfrm>
            <a:off x="3703638" y="4429125"/>
            <a:ext cx="638175" cy="800100"/>
            <a:chOff x="2211" y="2039"/>
            <a:chExt cx="402" cy="504"/>
          </a:xfrm>
        </p:grpSpPr>
        <p:sp>
          <p:nvSpPr>
            <p:cNvPr id="69654" name="AutoShape 22"/>
            <p:cNvSpPr>
              <a:spLocks noChangeArrowheads="1"/>
            </p:cNvSpPr>
            <p:nvPr/>
          </p:nvSpPr>
          <p:spPr bwMode="auto">
            <a:xfrm>
              <a:off x="2211" y="2069"/>
              <a:ext cx="402" cy="474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59" name="AutoShape 27"/>
            <p:cNvSpPr>
              <a:spLocks noChangeArrowheads="1"/>
            </p:cNvSpPr>
            <p:nvPr/>
          </p:nvSpPr>
          <p:spPr bwMode="auto">
            <a:xfrm>
              <a:off x="2385" y="2039"/>
              <a:ext cx="60" cy="6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9660" name="AutoShape 28"/>
          <p:cNvSpPr>
            <a:spLocks noChangeArrowheads="1"/>
          </p:cNvSpPr>
          <p:nvPr/>
        </p:nvSpPr>
        <p:spPr bwMode="auto">
          <a:xfrm>
            <a:off x="5916613" y="4437063"/>
            <a:ext cx="95250" cy="104775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61" name="Line 29"/>
          <p:cNvSpPr>
            <a:spLocks noChangeShapeType="1"/>
          </p:cNvSpPr>
          <p:nvPr/>
        </p:nvSpPr>
        <p:spPr bwMode="auto">
          <a:xfrm>
            <a:off x="1471613" y="4394200"/>
            <a:ext cx="0" cy="1555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62" name="Text Box 30"/>
          <p:cNvSpPr txBox="1">
            <a:spLocks noChangeArrowheads="1"/>
          </p:cNvSpPr>
          <p:nvPr/>
        </p:nvSpPr>
        <p:spPr bwMode="auto">
          <a:xfrm>
            <a:off x="1327150" y="4044950"/>
            <a:ext cx="414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</a:p>
        </p:txBody>
      </p:sp>
      <p:grpSp>
        <p:nvGrpSpPr>
          <p:cNvPr id="9" name="Group 107"/>
          <p:cNvGrpSpPr>
            <a:grpSpLocks/>
          </p:cNvGrpSpPr>
          <p:nvPr/>
        </p:nvGrpSpPr>
        <p:grpSpPr bwMode="auto">
          <a:xfrm>
            <a:off x="5003800" y="4437063"/>
            <a:ext cx="638175" cy="723900"/>
            <a:chOff x="3267" y="2033"/>
            <a:chExt cx="402" cy="456"/>
          </a:xfrm>
        </p:grpSpPr>
        <p:sp>
          <p:nvSpPr>
            <p:cNvPr id="69655" name="AutoShape 23"/>
            <p:cNvSpPr>
              <a:spLocks noChangeArrowheads="1"/>
            </p:cNvSpPr>
            <p:nvPr/>
          </p:nvSpPr>
          <p:spPr bwMode="auto">
            <a:xfrm>
              <a:off x="3267" y="2075"/>
              <a:ext cx="402" cy="414"/>
            </a:xfrm>
            <a:prstGeom prst="star5">
              <a:avLst/>
            </a:prstGeom>
            <a:gradFill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63" name="AutoShape 31"/>
            <p:cNvSpPr>
              <a:spLocks noChangeArrowheads="1"/>
            </p:cNvSpPr>
            <p:nvPr/>
          </p:nvSpPr>
          <p:spPr bwMode="auto">
            <a:xfrm>
              <a:off x="3429" y="2033"/>
              <a:ext cx="60" cy="6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108"/>
          <p:cNvGrpSpPr>
            <a:grpSpLocks/>
          </p:cNvGrpSpPr>
          <p:nvPr/>
        </p:nvGrpSpPr>
        <p:grpSpPr bwMode="auto">
          <a:xfrm>
            <a:off x="6296025" y="4429125"/>
            <a:ext cx="666750" cy="733425"/>
            <a:chOff x="3783" y="2039"/>
            <a:chExt cx="420" cy="462"/>
          </a:xfrm>
        </p:grpSpPr>
        <p:sp>
          <p:nvSpPr>
            <p:cNvPr id="69657" name="AutoShape 25"/>
            <p:cNvSpPr>
              <a:spLocks noChangeArrowheads="1"/>
            </p:cNvSpPr>
            <p:nvPr/>
          </p:nvSpPr>
          <p:spPr bwMode="auto">
            <a:xfrm>
              <a:off x="3783" y="2057"/>
              <a:ext cx="420" cy="444"/>
            </a:xfrm>
            <a:prstGeom prst="sun">
              <a:avLst>
                <a:gd name="adj" fmla="val 37500"/>
              </a:avLst>
            </a:prstGeom>
            <a:gradFill rotWithShape="1">
              <a:gsLst>
                <a:gs pos="0">
                  <a:srgbClr val="0047FF"/>
                </a:gs>
                <a:gs pos="6500">
                  <a:srgbClr val="000082"/>
                </a:gs>
                <a:gs pos="14000">
                  <a:srgbClr val="0047FF"/>
                </a:gs>
                <a:gs pos="21000">
                  <a:srgbClr val="000082"/>
                </a:gs>
                <a:gs pos="28501">
                  <a:srgbClr val="0047FF"/>
                </a:gs>
                <a:gs pos="36000">
                  <a:srgbClr val="000082"/>
                </a:gs>
                <a:gs pos="43500">
                  <a:srgbClr val="0047FF"/>
                </a:gs>
                <a:gs pos="50000">
                  <a:srgbClr val="000082"/>
                </a:gs>
                <a:gs pos="56500">
                  <a:srgbClr val="0047FF"/>
                </a:gs>
                <a:gs pos="64000">
                  <a:srgbClr val="000082"/>
                </a:gs>
                <a:gs pos="71500">
                  <a:srgbClr val="0047FF"/>
                </a:gs>
                <a:gs pos="79000">
                  <a:srgbClr val="000082"/>
                </a:gs>
                <a:gs pos="86000">
                  <a:srgbClr val="0047FF"/>
                </a:gs>
                <a:gs pos="93500">
                  <a:srgbClr val="000082"/>
                </a:gs>
                <a:gs pos="100000">
                  <a:srgbClr val="0047FF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64" name="AutoShape 32"/>
            <p:cNvSpPr>
              <a:spLocks noChangeArrowheads="1"/>
            </p:cNvSpPr>
            <p:nvPr/>
          </p:nvSpPr>
          <p:spPr bwMode="auto">
            <a:xfrm>
              <a:off x="3963" y="2039"/>
              <a:ext cx="60" cy="6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99"/>
          <p:cNvGrpSpPr>
            <a:grpSpLocks/>
          </p:cNvGrpSpPr>
          <p:nvPr/>
        </p:nvGrpSpPr>
        <p:grpSpPr bwMode="auto">
          <a:xfrm>
            <a:off x="1717675" y="4410075"/>
            <a:ext cx="762000" cy="800100"/>
            <a:chOff x="855" y="2027"/>
            <a:chExt cx="480" cy="504"/>
          </a:xfrm>
        </p:grpSpPr>
        <p:sp>
          <p:nvSpPr>
            <p:cNvPr id="69656" name="AutoShape 24"/>
            <p:cNvSpPr>
              <a:spLocks noChangeArrowheads="1"/>
            </p:cNvSpPr>
            <p:nvPr/>
          </p:nvSpPr>
          <p:spPr bwMode="auto">
            <a:xfrm>
              <a:off x="855" y="2057"/>
              <a:ext cx="480" cy="474"/>
            </a:xfrm>
            <a:custGeom>
              <a:avLst/>
              <a:gdLst>
                <a:gd name="G0" fmla="+- 6835 0 0"/>
                <a:gd name="G1" fmla="+- 8640 0 0"/>
                <a:gd name="G2" fmla="+- 4375 0 0"/>
                <a:gd name="G3" fmla="+- 8640 0 0"/>
                <a:gd name="G4" fmla="+- 21600 0 8640"/>
                <a:gd name="G5" fmla="+- 21600 0 8640"/>
                <a:gd name="G6" fmla="+- 6835 21600 0"/>
                <a:gd name="G7" fmla="*/ G6 1 2"/>
                <a:gd name="G8" fmla="+- 21600 0 6835"/>
                <a:gd name="G9" fmla="+- 21600 0 4375"/>
                <a:gd name="T0" fmla="*/ G0 w 21600"/>
                <a:gd name="T1" fmla="*/ G0 h 21600"/>
                <a:gd name="T2" fmla="*/ G8 w 21600"/>
                <a:gd name="T3" fmla="*/ G8 h 2160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T0" t="T1" r="T2" b="T3"/>
              <a:pathLst>
                <a:path w="21600" h="21600">
                  <a:moveTo>
                    <a:pt x="6835" y="6835"/>
                  </a:moveTo>
                  <a:lnTo>
                    <a:pt x="8640" y="6835"/>
                  </a:lnTo>
                  <a:lnTo>
                    <a:pt x="8640" y="4375"/>
                  </a:lnTo>
                  <a:lnTo>
                    <a:pt x="8640" y="4375"/>
                  </a:lnTo>
                  <a:lnTo>
                    <a:pt x="10800" y="0"/>
                  </a:lnTo>
                  <a:lnTo>
                    <a:pt x="12960" y="4375"/>
                  </a:lnTo>
                  <a:lnTo>
                    <a:pt x="12960" y="4375"/>
                  </a:lnTo>
                  <a:lnTo>
                    <a:pt x="12960" y="6835"/>
                  </a:lnTo>
                  <a:lnTo>
                    <a:pt x="14765" y="6835"/>
                  </a:lnTo>
                  <a:lnTo>
                    <a:pt x="14765" y="8640"/>
                  </a:lnTo>
                  <a:lnTo>
                    <a:pt x="17225" y="8640"/>
                  </a:lnTo>
                  <a:lnTo>
                    <a:pt x="17225" y="8640"/>
                  </a:lnTo>
                  <a:lnTo>
                    <a:pt x="21600" y="10800"/>
                  </a:lnTo>
                  <a:lnTo>
                    <a:pt x="17225" y="12960"/>
                  </a:lnTo>
                  <a:lnTo>
                    <a:pt x="17225" y="12960"/>
                  </a:lnTo>
                  <a:lnTo>
                    <a:pt x="14765" y="12960"/>
                  </a:lnTo>
                  <a:lnTo>
                    <a:pt x="14765" y="14765"/>
                  </a:lnTo>
                  <a:lnTo>
                    <a:pt x="12960" y="14765"/>
                  </a:lnTo>
                  <a:lnTo>
                    <a:pt x="12960" y="17225"/>
                  </a:lnTo>
                  <a:lnTo>
                    <a:pt x="12960" y="17225"/>
                  </a:lnTo>
                  <a:lnTo>
                    <a:pt x="10800" y="21600"/>
                  </a:lnTo>
                  <a:lnTo>
                    <a:pt x="8640" y="17225"/>
                  </a:lnTo>
                  <a:lnTo>
                    <a:pt x="8640" y="17225"/>
                  </a:lnTo>
                  <a:lnTo>
                    <a:pt x="8640" y="14765"/>
                  </a:lnTo>
                  <a:lnTo>
                    <a:pt x="6835" y="14765"/>
                  </a:lnTo>
                  <a:lnTo>
                    <a:pt x="6835" y="12960"/>
                  </a:lnTo>
                  <a:lnTo>
                    <a:pt x="4375" y="12960"/>
                  </a:lnTo>
                  <a:lnTo>
                    <a:pt x="4375" y="12960"/>
                  </a:lnTo>
                  <a:lnTo>
                    <a:pt x="0" y="10800"/>
                  </a:lnTo>
                  <a:lnTo>
                    <a:pt x="4375" y="8640"/>
                  </a:lnTo>
                  <a:lnTo>
                    <a:pt x="4375" y="8640"/>
                  </a:lnTo>
                  <a:lnTo>
                    <a:pt x="6835" y="8640"/>
                  </a:lnTo>
                  <a:close/>
                </a:path>
              </a:pathLst>
            </a:custGeom>
            <a:gradFill rotWithShape="1">
              <a:gsLst>
                <a:gs pos="0">
                  <a:srgbClr val="4D0808"/>
                </a:gs>
                <a:gs pos="30000">
                  <a:srgbClr val="FF0300"/>
                </a:gs>
                <a:gs pos="55000">
                  <a:srgbClr val="FF7A00"/>
                </a:gs>
                <a:gs pos="100000">
                  <a:srgbClr val="FFF2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65" name="AutoShape 33"/>
            <p:cNvSpPr>
              <a:spLocks noChangeArrowheads="1"/>
            </p:cNvSpPr>
            <p:nvPr/>
          </p:nvSpPr>
          <p:spPr bwMode="auto">
            <a:xfrm>
              <a:off x="1065" y="2027"/>
              <a:ext cx="60" cy="6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" name="Group 90"/>
          <p:cNvGrpSpPr>
            <a:grpSpLocks/>
          </p:cNvGrpSpPr>
          <p:nvPr/>
        </p:nvGrpSpPr>
        <p:grpSpPr bwMode="auto">
          <a:xfrm>
            <a:off x="76200" y="36513"/>
            <a:ext cx="9004300" cy="6705600"/>
            <a:chOff x="168" y="176"/>
            <a:chExt cx="5408" cy="3928"/>
          </a:xfrm>
        </p:grpSpPr>
        <p:sp>
          <p:nvSpPr>
            <p:cNvPr id="69723" name="Freeform 91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9724" name="Freeform 92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9725" name="Freeform 93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9726" name="Freeform 94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9727" name="Freeform 95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9728" name="Freeform 96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9729" name="Freeform 97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9730" name="Freeform 98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 useBgFill="1">
        <p:nvSpPr>
          <p:cNvPr id="69741" name="Text Box 109"/>
          <p:cNvSpPr txBox="1">
            <a:spLocks noChangeArrowheads="1"/>
          </p:cNvSpPr>
          <p:nvPr/>
        </p:nvSpPr>
        <p:spPr bwMode="auto">
          <a:xfrm>
            <a:off x="2268538" y="404813"/>
            <a:ext cx="4465637" cy="4572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solidFill>
                  <a:schemeClr val="tx2"/>
                </a:solidFill>
              </a:rPr>
              <a:t>Найдите координаты точек.</a:t>
            </a:r>
          </a:p>
        </p:txBody>
      </p:sp>
      <p:sp>
        <p:nvSpPr>
          <p:cNvPr id="69742" name="Oval 110"/>
          <p:cNvSpPr>
            <a:spLocks noChangeArrowheads="1"/>
          </p:cNvSpPr>
          <p:nvPr/>
        </p:nvSpPr>
        <p:spPr bwMode="auto">
          <a:xfrm>
            <a:off x="827088" y="2060575"/>
            <a:ext cx="69850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743" name="Oval 111"/>
          <p:cNvSpPr>
            <a:spLocks noChangeArrowheads="1"/>
          </p:cNvSpPr>
          <p:nvPr/>
        </p:nvSpPr>
        <p:spPr bwMode="auto">
          <a:xfrm>
            <a:off x="827088" y="4437063"/>
            <a:ext cx="69850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744" name="Text Box 112"/>
          <p:cNvSpPr txBox="1">
            <a:spLocks noChangeArrowheads="1"/>
          </p:cNvSpPr>
          <p:nvPr/>
        </p:nvSpPr>
        <p:spPr bwMode="auto">
          <a:xfrm>
            <a:off x="1619250" y="1628775"/>
            <a:ext cx="28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</p:txBody>
      </p:sp>
      <p:sp>
        <p:nvSpPr>
          <p:cNvPr id="69745" name="Text Box 113"/>
          <p:cNvSpPr txBox="1">
            <a:spLocks noChangeArrowheads="1"/>
          </p:cNvSpPr>
          <p:nvPr/>
        </p:nvSpPr>
        <p:spPr bwMode="auto">
          <a:xfrm>
            <a:off x="3205163" y="1628775"/>
            <a:ext cx="287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</a:p>
        </p:txBody>
      </p:sp>
      <p:sp>
        <p:nvSpPr>
          <p:cNvPr id="69746" name="Text Box 114"/>
          <p:cNvSpPr txBox="1">
            <a:spLocks noChangeArrowheads="1"/>
          </p:cNvSpPr>
          <p:nvPr/>
        </p:nvSpPr>
        <p:spPr bwMode="auto">
          <a:xfrm>
            <a:off x="3563938" y="1628775"/>
            <a:ext cx="287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9</a:t>
            </a:r>
          </a:p>
        </p:txBody>
      </p:sp>
      <p:sp>
        <p:nvSpPr>
          <p:cNvPr id="69747" name="Text Box 115"/>
          <p:cNvSpPr txBox="1">
            <a:spLocks noChangeArrowheads="1"/>
          </p:cNvSpPr>
          <p:nvPr/>
        </p:nvSpPr>
        <p:spPr bwMode="auto">
          <a:xfrm>
            <a:off x="4067175" y="1628775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11</a:t>
            </a:r>
          </a:p>
        </p:txBody>
      </p:sp>
      <p:sp>
        <p:nvSpPr>
          <p:cNvPr id="69748" name="Text Box 116"/>
          <p:cNvSpPr txBox="1">
            <a:spLocks noChangeArrowheads="1"/>
          </p:cNvSpPr>
          <p:nvPr/>
        </p:nvSpPr>
        <p:spPr bwMode="auto">
          <a:xfrm>
            <a:off x="5003800" y="1628775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14</a:t>
            </a:r>
          </a:p>
        </p:txBody>
      </p:sp>
      <p:sp>
        <p:nvSpPr>
          <p:cNvPr id="69749" name="Text Box 117"/>
          <p:cNvSpPr txBox="1">
            <a:spLocks noChangeArrowheads="1"/>
          </p:cNvSpPr>
          <p:nvPr/>
        </p:nvSpPr>
        <p:spPr bwMode="auto">
          <a:xfrm>
            <a:off x="6084888" y="1628775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17</a:t>
            </a:r>
          </a:p>
        </p:txBody>
      </p:sp>
      <p:sp>
        <p:nvSpPr>
          <p:cNvPr id="69750" name="Text Box 118"/>
          <p:cNvSpPr txBox="1">
            <a:spLocks noChangeArrowheads="1"/>
          </p:cNvSpPr>
          <p:nvPr/>
        </p:nvSpPr>
        <p:spPr bwMode="auto">
          <a:xfrm>
            <a:off x="1908175" y="4051300"/>
            <a:ext cx="28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69751" name="Text Box 119"/>
          <p:cNvSpPr txBox="1">
            <a:spLocks noChangeArrowheads="1"/>
          </p:cNvSpPr>
          <p:nvPr/>
        </p:nvSpPr>
        <p:spPr bwMode="auto">
          <a:xfrm>
            <a:off x="3205163" y="4051300"/>
            <a:ext cx="287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</a:p>
        </p:txBody>
      </p:sp>
      <p:sp>
        <p:nvSpPr>
          <p:cNvPr id="69752" name="Text Box 120"/>
          <p:cNvSpPr txBox="1">
            <a:spLocks noChangeArrowheads="1"/>
          </p:cNvSpPr>
          <p:nvPr/>
        </p:nvSpPr>
        <p:spPr bwMode="auto">
          <a:xfrm>
            <a:off x="3851275" y="4051300"/>
            <a:ext cx="28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</a:p>
        </p:txBody>
      </p:sp>
      <p:sp>
        <p:nvSpPr>
          <p:cNvPr id="69753" name="Text Box 121"/>
          <p:cNvSpPr txBox="1">
            <a:spLocks noChangeArrowheads="1"/>
          </p:cNvSpPr>
          <p:nvPr/>
        </p:nvSpPr>
        <p:spPr bwMode="auto">
          <a:xfrm>
            <a:off x="5148263" y="4076700"/>
            <a:ext cx="287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69754" name="Text Box 122"/>
          <p:cNvSpPr txBox="1">
            <a:spLocks noChangeArrowheads="1"/>
          </p:cNvSpPr>
          <p:nvPr/>
        </p:nvSpPr>
        <p:spPr bwMode="auto">
          <a:xfrm>
            <a:off x="5795963" y="4076700"/>
            <a:ext cx="287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</a:p>
        </p:txBody>
      </p:sp>
      <p:sp>
        <p:nvSpPr>
          <p:cNvPr id="69755" name="Text Box 123"/>
          <p:cNvSpPr txBox="1">
            <a:spLocks noChangeArrowheads="1"/>
          </p:cNvSpPr>
          <p:nvPr/>
        </p:nvSpPr>
        <p:spPr bwMode="auto">
          <a:xfrm>
            <a:off x="6443663" y="4076700"/>
            <a:ext cx="287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9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9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9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9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9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44" grpId="0"/>
      <p:bldP spid="69745" grpId="0"/>
      <p:bldP spid="69746" grpId="0"/>
      <p:bldP spid="69747" grpId="0"/>
      <p:bldP spid="69748" grpId="0"/>
      <p:bldP spid="69749" grpId="0"/>
      <p:bldP spid="69750" grpId="0"/>
      <p:bldP spid="69751" grpId="0"/>
      <p:bldP spid="69752" grpId="0"/>
      <p:bldP spid="69753" grpId="0"/>
      <p:bldP spid="69754" grpId="0"/>
      <p:bldP spid="6975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Line 3"/>
          <p:cNvSpPr>
            <a:spLocks noChangeShapeType="1"/>
          </p:cNvSpPr>
          <p:nvPr/>
        </p:nvSpPr>
        <p:spPr bwMode="auto">
          <a:xfrm>
            <a:off x="5276850" y="34353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08" name="Freeform 4"/>
          <p:cNvSpPr>
            <a:spLocks/>
          </p:cNvSpPr>
          <p:nvPr/>
        </p:nvSpPr>
        <p:spPr bwMode="auto">
          <a:xfrm>
            <a:off x="65088" y="3582988"/>
            <a:ext cx="9128125" cy="6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4" y="4"/>
              </a:cxn>
            </a:cxnLst>
            <a:rect l="0" t="0" r="r" b="b"/>
            <a:pathLst>
              <a:path w="5584" h="4">
                <a:moveTo>
                  <a:pt x="0" y="0"/>
                </a:moveTo>
                <a:lnTo>
                  <a:pt x="5584" y="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09" name="Freeform 5"/>
          <p:cNvSpPr>
            <a:spLocks/>
          </p:cNvSpPr>
          <p:nvPr/>
        </p:nvSpPr>
        <p:spPr bwMode="auto">
          <a:xfrm>
            <a:off x="77788" y="3281363"/>
            <a:ext cx="9107487" cy="7937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5572" y="0"/>
              </a:cxn>
            </a:cxnLst>
            <a:rect l="0" t="0" r="r" b="b"/>
            <a:pathLst>
              <a:path w="5572" h="4">
                <a:moveTo>
                  <a:pt x="0" y="4"/>
                </a:moveTo>
                <a:lnTo>
                  <a:pt x="5572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10" name="Freeform 6"/>
          <p:cNvSpPr>
            <a:spLocks/>
          </p:cNvSpPr>
          <p:nvPr/>
        </p:nvSpPr>
        <p:spPr bwMode="auto">
          <a:xfrm>
            <a:off x="-36513" y="2979738"/>
            <a:ext cx="9113838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76" y="0"/>
              </a:cxn>
            </a:cxnLst>
            <a:rect l="0" t="0" r="r" b="b"/>
            <a:pathLst>
              <a:path w="5576" h="1">
                <a:moveTo>
                  <a:pt x="0" y="0"/>
                </a:moveTo>
                <a:lnTo>
                  <a:pt x="5576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11" name="Freeform 7"/>
          <p:cNvSpPr>
            <a:spLocks/>
          </p:cNvSpPr>
          <p:nvPr/>
        </p:nvSpPr>
        <p:spPr bwMode="auto">
          <a:xfrm>
            <a:off x="65088" y="2703513"/>
            <a:ext cx="912812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4" y="0"/>
              </a:cxn>
            </a:cxnLst>
            <a:rect l="0" t="0" r="r" b="b"/>
            <a:pathLst>
              <a:path w="5584" h="1">
                <a:moveTo>
                  <a:pt x="0" y="0"/>
                </a:moveTo>
                <a:lnTo>
                  <a:pt x="5584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12" name="Freeform 8"/>
          <p:cNvSpPr>
            <a:spLocks/>
          </p:cNvSpPr>
          <p:nvPr/>
        </p:nvSpPr>
        <p:spPr bwMode="auto">
          <a:xfrm>
            <a:off x="58738" y="2416175"/>
            <a:ext cx="9134475" cy="6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8" y="4"/>
              </a:cxn>
            </a:cxnLst>
            <a:rect l="0" t="0" r="r" b="b"/>
            <a:pathLst>
              <a:path w="5588" h="4">
                <a:moveTo>
                  <a:pt x="0" y="0"/>
                </a:moveTo>
                <a:lnTo>
                  <a:pt x="5588" y="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13" name="Freeform 9"/>
          <p:cNvSpPr>
            <a:spLocks/>
          </p:cNvSpPr>
          <p:nvPr/>
        </p:nvSpPr>
        <p:spPr bwMode="auto">
          <a:xfrm>
            <a:off x="71438" y="1211263"/>
            <a:ext cx="9128125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5584" y="0"/>
              </a:cxn>
            </a:cxnLst>
            <a:rect l="0" t="0" r="r" b="b"/>
            <a:pathLst>
              <a:path w="5584" h="4">
                <a:moveTo>
                  <a:pt x="0" y="4"/>
                </a:moveTo>
                <a:lnTo>
                  <a:pt x="5584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14" name="Freeform 10"/>
          <p:cNvSpPr>
            <a:spLocks/>
          </p:cNvSpPr>
          <p:nvPr/>
        </p:nvSpPr>
        <p:spPr bwMode="auto">
          <a:xfrm>
            <a:off x="77788" y="909638"/>
            <a:ext cx="91074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72" y="0"/>
              </a:cxn>
            </a:cxnLst>
            <a:rect l="0" t="0" r="r" b="b"/>
            <a:pathLst>
              <a:path w="5572" h="1">
                <a:moveTo>
                  <a:pt x="0" y="0"/>
                </a:moveTo>
                <a:lnTo>
                  <a:pt x="5572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15" name="Freeform 11"/>
          <p:cNvSpPr>
            <a:spLocks/>
          </p:cNvSpPr>
          <p:nvPr/>
        </p:nvSpPr>
        <p:spPr bwMode="auto">
          <a:xfrm>
            <a:off x="77788" y="17463"/>
            <a:ext cx="9121775" cy="396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0" y="24"/>
              </a:cxn>
            </a:cxnLst>
            <a:rect l="0" t="0" r="r" b="b"/>
            <a:pathLst>
              <a:path w="5580" h="24">
                <a:moveTo>
                  <a:pt x="0" y="0"/>
                </a:moveTo>
                <a:lnTo>
                  <a:pt x="5580" y="2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16" name="Freeform 12"/>
          <p:cNvSpPr>
            <a:spLocks/>
          </p:cNvSpPr>
          <p:nvPr/>
        </p:nvSpPr>
        <p:spPr bwMode="auto">
          <a:xfrm>
            <a:off x="85725" y="4481513"/>
            <a:ext cx="9118600" cy="17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0" y="12"/>
              </a:cxn>
            </a:cxnLst>
            <a:rect l="0" t="0" r="r" b="b"/>
            <a:pathLst>
              <a:path w="5580" h="12">
                <a:moveTo>
                  <a:pt x="0" y="0"/>
                </a:moveTo>
                <a:lnTo>
                  <a:pt x="5580" y="1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17" name="Freeform 13"/>
          <p:cNvSpPr>
            <a:spLocks/>
          </p:cNvSpPr>
          <p:nvPr/>
        </p:nvSpPr>
        <p:spPr bwMode="auto">
          <a:xfrm>
            <a:off x="85725" y="4781550"/>
            <a:ext cx="9139238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5592" y="0"/>
              </a:cxn>
            </a:cxnLst>
            <a:rect l="0" t="0" r="r" b="b"/>
            <a:pathLst>
              <a:path w="5592" h="4">
                <a:moveTo>
                  <a:pt x="0" y="4"/>
                </a:moveTo>
                <a:lnTo>
                  <a:pt x="5592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18" name="Freeform 14"/>
          <p:cNvSpPr>
            <a:spLocks/>
          </p:cNvSpPr>
          <p:nvPr/>
        </p:nvSpPr>
        <p:spPr bwMode="auto">
          <a:xfrm>
            <a:off x="85725" y="5083175"/>
            <a:ext cx="9118600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5580" y="0"/>
              </a:cxn>
            </a:cxnLst>
            <a:rect l="0" t="0" r="r" b="b"/>
            <a:pathLst>
              <a:path w="5580" h="8">
                <a:moveTo>
                  <a:pt x="0" y="8"/>
                </a:moveTo>
                <a:lnTo>
                  <a:pt x="5580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19" name="Freeform 15"/>
          <p:cNvSpPr>
            <a:spLocks/>
          </p:cNvSpPr>
          <p:nvPr/>
        </p:nvSpPr>
        <p:spPr bwMode="auto">
          <a:xfrm>
            <a:off x="77788" y="5372100"/>
            <a:ext cx="9126537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5584" y="0"/>
              </a:cxn>
            </a:cxnLst>
            <a:rect l="0" t="0" r="r" b="b"/>
            <a:pathLst>
              <a:path w="5584" h="8">
                <a:moveTo>
                  <a:pt x="0" y="8"/>
                </a:moveTo>
                <a:lnTo>
                  <a:pt x="5584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20" name="Freeform 16"/>
          <p:cNvSpPr>
            <a:spLocks/>
          </p:cNvSpPr>
          <p:nvPr/>
        </p:nvSpPr>
        <p:spPr bwMode="auto">
          <a:xfrm>
            <a:off x="77788" y="5673725"/>
            <a:ext cx="9121775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0" y="0"/>
              </a:cxn>
            </a:cxnLst>
            <a:rect l="0" t="0" r="r" b="b"/>
            <a:pathLst>
              <a:path w="5580" h="1">
                <a:moveTo>
                  <a:pt x="0" y="0"/>
                </a:moveTo>
                <a:lnTo>
                  <a:pt x="5580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21" name="Freeform 17"/>
          <p:cNvSpPr>
            <a:spLocks/>
          </p:cNvSpPr>
          <p:nvPr/>
        </p:nvSpPr>
        <p:spPr bwMode="auto">
          <a:xfrm>
            <a:off x="77788" y="5948363"/>
            <a:ext cx="9126537" cy="12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4" y="8"/>
              </a:cxn>
            </a:cxnLst>
            <a:rect l="0" t="0" r="r" b="b"/>
            <a:pathLst>
              <a:path w="5584" h="8">
                <a:moveTo>
                  <a:pt x="0" y="0"/>
                </a:moveTo>
                <a:lnTo>
                  <a:pt x="5584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22" name="Freeform 18"/>
          <p:cNvSpPr>
            <a:spLocks/>
          </p:cNvSpPr>
          <p:nvPr/>
        </p:nvSpPr>
        <p:spPr bwMode="auto">
          <a:xfrm>
            <a:off x="77788" y="6237288"/>
            <a:ext cx="912653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4" y="0"/>
              </a:cxn>
            </a:cxnLst>
            <a:rect l="0" t="0" r="r" b="b"/>
            <a:pathLst>
              <a:path w="5584" h="1">
                <a:moveTo>
                  <a:pt x="0" y="0"/>
                </a:moveTo>
                <a:lnTo>
                  <a:pt x="5584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23" name="Freeform 19"/>
          <p:cNvSpPr>
            <a:spLocks/>
          </p:cNvSpPr>
          <p:nvPr/>
        </p:nvSpPr>
        <p:spPr bwMode="auto">
          <a:xfrm>
            <a:off x="65088" y="6505575"/>
            <a:ext cx="9139237" cy="12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92" y="8"/>
              </a:cxn>
            </a:cxnLst>
            <a:rect l="0" t="0" r="r" b="b"/>
            <a:pathLst>
              <a:path w="5592" h="8">
                <a:moveTo>
                  <a:pt x="0" y="0"/>
                </a:moveTo>
                <a:lnTo>
                  <a:pt x="5592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24" name="Freeform 20"/>
          <p:cNvSpPr>
            <a:spLocks/>
          </p:cNvSpPr>
          <p:nvPr/>
        </p:nvSpPr>
        <p:spPr bwMode="auto">
          <a:xfrm>
            <a:off x="65088" y="6781800"/>
            <a:ext cx="9153525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600" y="0"/>
              </a:cxn>
            </a:cxnLst>
            <a:rect l="0" t="0" r="r" b="b"/>
            <a:pathLst>
              <a:path w="5600" h="1">
                <a:moveTo>
                  <a:pt x="0" y="0"/>
                </a:moveTo>
                <a:lnTo>
                  <a:pt x="5600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25" name="Freeform 21"/>
          <p:cNvSpPr>
            <a:spLocks/>
          </p:cNvSpPr>
          <p:nvPr/>
        </p:nvSpPr>
        <p:spPr bwMode="auto">
          <a:xfrm>
            <a:off x="4987925" y="50800"/>
            <a:ext cx="12700" cy="673735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4204"/>
              </a:cxn>
            </a:cxnLst>
            <a:rect l="0" t="0" r="r" b="b"/>
            <a:pathLst>
              <a:path w="8" h="4204">
                <a:moveTo>
                  <a:pt x="8" y="0"/>
                </a:moveTo>
                <a:lnTo>
                  <a:pt x="0" y="420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26" name="Freeform 22"/>
          <p:cNvSpPr>
            <a:spLocks/>
          </p:cNvSpPr>
          <p:nvPr/>
        </p:nvSpPr>
        <p:spPr bwMode="auto">
          <a:xfrm>
            <a:off x="5314950" y="42863"/>
            <a:ext cx="7938" cy="6719887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4192"/>
              </a:cxn>
            </a:cxnLst>
            <a:rect l="0" t="0" r="r" b="b"/>
            <a:pathLst>
              <a:path w="4" h="4192">
                <a:moveTo>
                  <a:pt x="4" y="0"/>
                </a:moveTo>
                <a:lnTo>
                  <a:pt x="0" y="419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27" name="Freeform 23"/>
          <p:cNvSpPr>
            <a:spLocks/>
          </p:cNvSpPr>
          <p:nvPr/>
        </p:nvSpPr>
        <p:spPr bwMode="auto">
          <a:xfrm>
            <a:off x="5635625" y="42863"/>
            <a:ext cx="12700" cy="67516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4212"/>
              </a:cxn>
            </a:cxnLst>
            <a:rect l="0" t="0" r="r" b="b"/>
            <a:pathLst>
              <a:path w="8" h="4212">
                <a:moveTo>
                  <a:pt x="0" y="0"/>
                </a:moveTo>
                <a:lnTo>
                  <a:pt x="8" y="421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28" name="Freeform 24"/>
          <p:cNvSpPr>
            <a:spLocks/>
          </p:cNvSpPr>
          <p:nvPr/>
        </p:nvSpPr>
        <p:spPr bwMode="auto">
          <a:xfrm>
            <a:off x="5956300" y="50800"/>
            <a:ext cx="12700" cy="6737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4204"/>
              </a:cxn>
            </a:cxnLst>
            <a:rect l="0" t="0" r="r" b="b"/>
            <a:pathLst>
              <a:path w="8" h="4204">
                <a:moveTo>
                  <a:pt x="0" y="0"/>
                </a:moveTo>
                <a:lnTo>
                  <a:pt x="8" y="420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29" name="Freeform 25"/>
          <p:cNvSpPr>
            <a:spLocks/>
          </p:cNvSpPr>
          <p:nvPr/>
        </p:nvSpPr>
        <p:spPr bwMode="auto">
          <a:xfrm>
            <a:off x="6281738" y="42863"/>
            <a:ext cx="14287" cy="6745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4208"/>
              </a:cxn>
            </a:cxnLst>
            <a:rect l="0" t="0" r="r" b="b"/>
            <a:pathLst>
              <a:path w="8" h="4208">
                <a:moveTo>
                  <a:pt x="0" y="0"/>
                </a:moveTo>
                <a:lnTo>
                  <a:pt x="8" y="420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30" name="Freeform 26"/>
          <p:cNvSpPr>
            <a:spLocks/>
          </p:cNvSpPr>
          <p:nvPr/>
        </p:nvSpPr>
        <p:spPr bwMode="auto">
          <a:xfrm>
            <a:off x="6610350" y="63500"/>
            <a:ext cx="25400" cy="6750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4212"/>
              </a:cxn>
            </a:cxnLst>
            <a:rect l="0" t="0" r="r" b="b"/>
            <a:pathLst>
              <a:path w="16" h="4212">
                <a:moveTo>
                  <a:pt x="0" y="0"/>
                </a:moveTo>
                <a:lnTo>
                  <a:pt x="16" y="421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31" name="Freeform 27"/>
          <p:cNvSpPr>
            <a:spLocks/>
          </p:cNvSpPr>
          <p:nvPr/>
        </p:nvSpPr>
        <p:spPr bwMode="auto">
          <a:xfrm>
            <a:off x="6946900" y="114300"/>
            <a:ext cx="25400" cy="6667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4200"/>
              </a:cxn>
            </a:cxnLst>
            <a:rect l="0" t="0" r="r" b="b"/>
            <a:pathLst>
              <a:path w="16" h="4200">
                <a:moveTo>
                  <a:pt x="0" y="0"/>
                </a:moveTo>
                <a:lnTo>
                  <a:pt x="16" y="420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32" name="Freeform 28"/>
          <p:cNvSpPr>
            <a:spLocks/>
          </p:cNvSpPr>
          <p:nvPr/>
        </p:nvSpPr>
        <p:spPr bwMode="auto">
          <a:xfrm>
            <a:off x="7262813" y="57150"/>
            <a:ext cx="7937" cy="6724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4196"/>
              </a:cxn>
            </a:cxnLst>
            <a:rect l="0" t="0" r="r" b="b"/>
            <a:pathLst>
              <a:path w="4" h="4196">
                <a:moveTo>
                  <a:pt x="0" y="0"/>
                </a:moveTo>
                <a:lnTo>
                  <a:pt x="4" y="419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33" name="Freeform 29"/>
          <p:cNvSpPr>
            <a:spLocks/>
          </p:cNvSpPr>
          <p:nvPr/>
        </p:nvSpPr>
        <p:spPr bwMode="auto">
          <a:xfrm>
            <a:off x="7596188" y="63500"/>
            <a:ext cx="6350" cy="67119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4188"/>
              </a:cxn>
            </a:cxnLst>
            <a:rect l="0" t="0" r="r" b="b"/>
            <a:pathLst>
              <a:path w="4" h="4188">
                <a:moveTo>
                  <a:pt x="0" y="0"/>
                </a:moveTo>
                <a:lnTo>
                  <a:pt x="4" y="418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34" name="Freeform 30"/>
          <p:cNvSpPr>
            <a:spLocks/>
          </p:cNvSpPr>
          <p:nvPr/>
        </p:nvSpPr>
        <p:spPr bwMode="auto">
          <a:xfrm>
            <a:off x="7924800" y="63500"/>
            <a:ext cx="17463" cy="673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" y="4200"/>
              </a:cxn>
            </a:cxnLst>
            <a:rect l="0" t="0" r="r" b="b"/>
            <a:pathLst>
              <a:path w="12" h="4200">
                <a:moveTo>
                  <a:pt x="0" y="0"/>
                </a:moveTo>
                <a:lnTo>
                  <a:pt x="12" y="420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35" name="Freeform 31"/>
          <p:cNvSpPr>
            <a:spLocks/>
          </p:cNvSpPr>
          <p:nvPr/>
        </p:nvSpPr>
        <p:spPr bwMode="auto">
          <a:xfrm>
            <a:off x="8250238" y="57150"/>
            <a:ext cx="20637" cy="6724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" y="4196"/>
              </a:cxn>
            </a:cxnLst>
            <a:rect l="0" t="0" r="r" b="b"/>
            <a:pathLst>
              <a:path w="12" h="4196">
                <a:moveTo>
                  <a:pt x="0" y="0"/>
                </a:moveTo>
                <a:lnTo>
                  <a:pt x="12" y="419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36" name="Freeform 32"/>
          <p:cNvSpPr>
            <a:spLocks/>
          </p:cNvSpPr>
          <p:nvPr/>
        </p:nvSpPr>
        <p:spPr bwMode="auto">
          <a:xfrm>
            <a:off x="8864600" y="63500"/>
            <a:ext cx="26988" cy="673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4200"/>
              </a:cxn>
            </a:cxnLst>
            <a:rect l="0" t="0" r="r" b="b"/>
            <a:pathLst>
              <a:path w="16" h="4200">
                <a:moveTo>
                  <a:pt x="0" y="0"/>
                </a:moveTo>
                <a:lnTo>
                  <a:pt x="16" y="420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37" name="Freeform 33"/>
          <p:cNvSpPr>
            <a:spLocks/>
          </p:cNvSpPr>
          <p:nvPr/>
        </p:nvSpPr>
        <p:spPr bwMode="auto">
          <a:xfrm>
            <a:off x="4340225" y="38100"/>
            <a:ext cx="7938" cy="675005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4212"/>
              </a:cxn>
            </a:cxnLst>
            <a:rect l="0" t="0" r="r" b="b"/>
            <a:pathLst>
              <a:path w="4" h="4212">
                <a:moveTo>
                  <a:pt x="4" y="0"/>
                </a:moveTo>
                <a:lnTo>
                  <a:pt x="0" y="421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38" name="Freeform 34"/>
          <p:cNvSpPr>
            <a:spLocks/>
          </p:cNvSpPr>
          <p:nvPr/>
        </p:nvSpPr>
        <p:spPr bwMode="auto">
          <a:xfrm>
            <a:off x="4006850" y="-26988"/>
            <a:ext cx="4763" cy="6808788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0" y="4248"/>
              </a:cxn>
            </a:cxnLst>
            <a:rect l="0" t="0" r="r" b="b"/>
            <a:pathLst>
              <a:path w="3" h="4248">
                <a:moveTo>
                  <a:pt x="3" y="0"/>
                </a:moveTo>
                <a:lnTo>
                  <a:pt x="0" y="424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39" name="Freeform 35"/>
          <p:cNvSpPr>
            <a:spLocks/>
          </p:cNvSpPr>
          <p:nvPr/>
        </p:nvSpPr>
        <p:spPr bwMode="auto">
          <a:xfrm>
            <a:off x="3687763" y="31750"/>
            <a:ext cx="31750" cy="6762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" y="4220"/>
              </a:cxn>
            </a:cxnLst>
            <a:rect l="0" t="0" r="r" b="b"/>
            <a:pathLst>
              <a:path w="20" h="4220">
                <a:moveTo>
                  <a:pt x="0" y="0"/>
                </a:moveTo>
                <a:lnTo>
                  <a:pt x="20" y="422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40" name="Freeform 36"/>
          <p:cNvSpPr>
            <a:spLocks/>
          </p:cNvSpPr>
          <p:nvPr/>
        </p:nvSpPr>
        <p:spPr bwMode="auto">
          <a:xfrm>
            <a:off x="3379788" y="31750"/>
            <a:ext cx="12700" cy="6743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4208"/>
              </a:cxn>
            </a:cxnLst>
            <a:rect l="0" t="0" r="r" b="b"/>
            <a:pathLst>
              <a:path w="8" h="4208">
                <a:moveTo>
                  <a:pt x="0" y="0"/>
                </a:moveTo>
                <a:lnTo>
                  <a:pt x="8" y="420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41" name="Freeform 37"/>
          <p:cNvSpPr>
            <a:spLocks/>
          </p:cNvSpPr>
          <p:nvPr/>
        </p:nvSpPr>
        <p:spPr bwMode="auto">
          <a:xfrm>
            <a:off x="3071813" y="50800"/>
            <a:ext cx="1587" cy="6724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196"/>
              </a:cxn>
            </a:cxnLst>
            <a:rect l="0" t="0" r="r" b="b"/>
            <a:pathLst>
              <a:path w="1" h="4196">
                <a:moveTo>
                  <a:pt x="0" y="0"/>
                </a:moveTo>
                <a:lnTo>
                  <a:pt x="0" y="419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42" name="Freeform 38"/>
          <p:cNvSpPr>
            <a:spLocks/>
          </p:cNvSpPr>
          <p:nvPr/>
        </p:nvSpPr>
        <p:spPr bwMode="auto">
          <a:xfrm>
            <a:off x="2736850" y="-14288"/>
            <a:ext cx="12700" cy="6802438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0" y="4244"/>
              </a:cxn>
            </a:cxnLst>
            <a:rect l="0" t="0" r="r" b="b"/>
            <a:pathLst>
              <a:path w="7" h="4244">
                <a:moveTo>
                  <a:pt x="7" y="0"/>
                </a:moveTo>
                <a:lnTo>
                  <a:pt x="0" y="424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43" name="Freeform 39"/>
          <p:cNvSpPr>
            <a:spLocks/>
          </p:cNvSpPr>
          <p:nvPr/>
        </p:nvSpPr>
        <p:spPr bwMode="auto">
          <a:xfrm>
            <a:off x="2411413" y="38100"/>
            <a:ext cx="4762" cy="674370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4208"/>
              </a:cxn>
            </a:cxnLst>
            <a:rect l="0" t="0" r="r" b="b"/>
            <a:pathLst>
              <a:path w="4" h="4208">
                <a:moveTo>
                  <a:pt x="4" y="0"/>
                </a:moveTo>
                <a:lnTo>
                  <a:pt x="0" y="420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44" name="Freeform 40"/>
          <p:cNvSpPr>
            <a:spLocks/>
          </p:cNvSpPr>
          <p:nvPr/>
        </p:nvSpPr>
        <p:spPr bwMode="auto">
          <a:xfrm>
            <a:off x="2097088" y="31750"/>
            <a:ext cx="19050" cy="675005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4212"/>
              </a:cxn>
            </a:cxnLst>
            <a:rect l="0" t="0" r="r" b="b"/>
            <a:pathLst>
              <a:path w="12" h="4212">
                <a:moveTo>
                  <a:pt x="12" y="0"/>
                </a:moveTo>
                <a:lnTo>
                  <a:pt x="0" y="421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45" name="Freeform 41"/>
          <p:cNvSpPr>
            <a:spLocks/>
          </p:cNvSpPr>
          <p:nvPr/>
        </p:nvSpPr>
        <p:spPr bwMode="auto">
          <a:xfrm>
            <a:off x="1809750" y="25400"/>
            <a:ext cx="1588" cy="6750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12"/>
              </a:cxn>
            </a:cxnLst>
            <a:rect l="0" t="0" r="r" b="b"/>
            <a:pathLst>
              <a:path w="1" h="4212">
                <a:moveTo>
                  <a:pt x="0" y="0"/>
                </a:moveTo>
                <a:lnTo>
                  <a:pt x="0" y="421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46" name="Freeform 42"/>
          <p:cNvSpPr>
            <a:spLocks/>
          </p:cNvSpPr>
          <p:nvPr/>
        </p:nvSpPr>
        <p:spPr bwMode="auto">
          <a:xfrm>
            <a:off x="1487488" y="-26988"/>
            <a:ext cx="7937" cy="6802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4244"/>
              </a:cxn>
            </a:cxnLst>
            <a:rect l="0" t="0" r="r" b="b"/>
            <a:pathLst>
              <a:path w="5" h="4244">
                <a:moveTo>
                  <a:pt x="0" y="0"/>
                </a:moveTo>
                <a:lnTo>
                  <a:pt x="5" y="424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47" name="Freeform 43"/>
          <p:cNvSpPr>
            <a:spLocks/>
          </p:cNvSpPr>
          <p:nvPr/>
        </p:nvSpPr>
        <p:spPr bwMode="auto">
          <a:xfrm>
            <a:off x="1174750" y="38100"/>
            <a:ext cx="6350" cy="6756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4216"/>
              </a:cxn>
            </a:cxnLst>
            <a:rect l="0" t="0" r="r" b="b"/>
            <a:pathLst>
              <a:path w="4" h="4216">
                <a:moveTo>
                  <a:pt x="0" y="0"/>
                </a:moveTo>
                <a:lnTo>
                  <a:pt x="4" y="421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48" name="Freeform 44"/>
          <p:cNvSpPr>
            <a:spLocks/>
          </p:cNvSpPr>
          <p:nvPr/>
        </p:nvSpPr>
        <p:spPr bwMode="auto">
          <a:xfrm>
            <a:off x="573088" y="-26988"/>
            <a:ext cx="1587" cy="6802438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0" y="4244"/>
              </a:cxn>
            </a:cxnLst>
            <a:rect l="0" t="0" r="r" b="b"/>
            <a:pathLst>
              <a:path w="1" h="4244">
                <a:moveTo>
                  <a:pt x="1" y="0"/>
                </a:moveTo>
                <a:lnTo>
                  <a:pt x="0" y="424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49" name="Freeform 45"/>
          <p:cNvSpPr>
            <a:spLocks/>
          </p:cNvSpPr>
          <p:nvPr/>
        </p:nvSpPr>
        <p:spPr bwMode="auto">
          <a:xfrm>
            <a:off x="77788" y="1511300"/>
            <a:ext cx="9126537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4" y="0"/>
              </a:cxn>
            </a:cxnLst>
            <a:rect l="0" t="0" r="r" b="b"/>
            <a:pathLst>
              <a:path w="5584" h="1">
                <a:moveTo>
                  <a:pt x="0" y="0"/>
                </a:moveTo>
                <a:lnTo>
                  <a:pt x="5584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50" name="Freeform 46"/>
          <p:cNvSpPr>
            <a:spLocks/>
          </p:cNvSpPr>
          <p:nvPr/>
        </p:nvSpPr>
        <p:spPr bwMode="auto">
          <a:xfrm>
            <a:off x="8564563" y="63500"/>
            <a:ext cx="12700" cy="6711950"/>
          </a:xfrm>
          <a:custGeom>
            <a:avLst/>
            <a:gdLst/>
            <a:ahLst/>
            <a:cxnLst>
              <a:cxn ang="0">
                <a:pos x="4" y="48"/>
              </a:cxn>
              <a:cxn ang="0">
                <a:pos x="0" y="0"/>
              </a:cxn>
              <a:cxn ang="0">
                <a:pos x="8" y="4188"/>
              </a:cxn>
            </a:cxnLst>
            <a:rect l="0" t="0" r="r" b="b"/>
            <a:pathLst>
              <a:path w="8" h="4188">
                <a:moveTo>
                  <a:pt x="4" y="48"/>
                </a:moveTo>
                <a:lnTo>
                  <a:pt x="0" y="0"/>
                </a:lnTo>
                <a:lnTo>
                  <a:pt x="8" y="418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51" name="Freeform 47"/>
          <p:cNvSpPr>
            <a:spLocks/>
          </p:cNvSpPr>
          <p:nvPr/>
        </p:nvSpPr>
        <p:spPr bwMode="auto">
          <a:xfrm>
            <a:off x="873125" y="-26988"/>
            <a:ext cx="1588" cy="6815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4252"/>
              </a:cxn>
            </a:cxnLst>
            <a:rect l="0" t="0" r="r" b="b"/>
            <a:pathLst>
              <a:path w="1" h="4252">
                <a:moveTo>
                  <a:pt x="0" y="0"/>
                </a:moveTo>
                <a:lnTo>
                  <a:pt x="1" y="425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52" name="Freeform 48"/>
          <p:cNvSpPr>
            <a:spLocks/>
          </p:cNvSpPr>
          <p:nvPr/>
        </p:nvSpPr>
        <p:spPr bwMode="auto">
          <a:xfrm>
            <a:off x="44450" y="2087563"/>
            <a:ext cx="910907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73" y="1"/>
              </a:cxn>
            </a:cxnLst>
            <a:rect l="0" t="0" r="r" b="b"/>
            <a:pathLst>
              <a:path w="5573" h="1">
                <a:moveTo>
                  <a:pt x="0" y="0"/>
                </a:moveTo>
                <a:lnTo>
                  <a:pt x="5573" y="1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53" name="Freeform 49"/>
          <p:cNvSpPr>
            <a:spLocks/>
          </p:cNvSpPr>
          <p:nvPr/>
        </p:nvSpPr>
        <p:spPr bwMode="auto">
          <a:xfrm>
            <a:off x="85725" y="614363"/>
            <a:ext cx="9099550" cy="206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68" y="12"/>
              </a:cxn>
            </a:cxnLst>
            <a:rect l="0" t="0" r="r" b="b"/>
            <a:pathLst>
              <a:path w="5568" h="12">
                <a:moveTo>
                  <a:pt x="0" y="0"/>
                </a:moveTo>
                <a:lnTo>
                  <a:pt x="5568" y="1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54" name="Freeform 50"/>
          <p:cNvSpPr>
            <a:spLocks/>
          </p:cNvSpPr>
          <p:nvPr/>
        </p:nvSpPr>
        <p:spPr bwMode="auto">
          <a:xfrm>
            <a:off x="65088" y="3878263"/>
            <a:ext cx="9102725" cy="238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69" y="15"/>
              </a:cxn>
            </a:cxnLst>
            <a:rect l="0" t="0" r="r" b="b"/>
            <a:pathLst>
              <a:path w="5569" h="15">
                <a:moveTo>
                  <a:pt x="0" y="0"/>
                </a:moveTo>
                <a:lnTo>
                  <a:pt x="5569" y="15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55" name="Freeform 51"/>
          <p:cNvSpPr>
            <a:spLocks/>
          </p:cNvSpPr>
          <p:nvPr/>
        </p:nvSpPr>
        <p:spPr bwMode="auto">
          <a:xfrm>
            <a:off x="77788" y="319088"/>
            <a:ext cx="9101137" cy="25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68" y="16"/>
              </a:cxn>
            </a:cxnLst>
            <a:rect l="0" t="0" r="r" b="b"/>
            <a:pathLst>
              <a:path w="5568" h="16">
                <a:moveTo>
                  <a:pt x="0" y="0"/>
                </a:moveTo>
                <a:lnTo>
                  <a:pt x="5568" y="1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56" name="Freeform 52"/>
          <p:cNvSpPr>
            <a:spLocks/>
          </p:cNvSpPr>
          <p:nvPr/>
        </p:nvSpPr>
        <p:spPr bwMode="auto">
          <a:xfrm>
            <a:off x="9166225" y="50800"/>
            <a:ext cx="26988" cy="673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4200"/>
              </a:cxn>
            </a:cxnLst>
            <a:rect l="0" t="0" r="r" b="b"/>
            <a:pathLst>
              <a:path w="16" h="4200">
                <a:moveTo>
                  <a:pt x="0" y="0"/>
                </a:moveTo>
                <a:lnTo>
                  <a:pt x="16" y="420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57" name="Freeform 53"/>
          <p:cNvSpPr>
            <a:spLocks/>
          </p:cNvSpPr>
          <p:nvPr/>
        </p:nvSpPr>
        <p:spPr bwMode="auto">
          <a:xfrm>
            <a:off x="-9525" y="-26988"/>
            <a:ext cx="1587" cy="6802438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0" y="4244"/>
              </a:cxn>
            </a:cxnLst>
            <a:rect l="0" t="0" r="r" b="b"/>
            <a:pathLst>
              <a:path w="1" h="4244">
                <a:moveTo>
                  <a:pt x="1" y="0"/>
                </a:moveTo>
                <a:lnTo>
                  <a:pt x="0" y="424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58" name="Freeform 54"/>
          <p:cNvSpPr>
            <a:spLocks/>
          </p:cNvSpPr>
          <p:nvPr/>
        </p:nvSpPr>
        <p:spPr bwMode="auto">
          <a:xfrm>
            <a:off x="290513" y="-26988"/>
            <a:ext cx="3175" cy="6802438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0" y="4244"/>
              </a:cxn>
            </a:cxnLst>
            <a:rect l="0" t="0" r="r" b="b"/>
            <a:pathLst>
              <a:path w="1" h="4244">
                <a:moveTo>
                  <a:pt x="1" y="0"/>
                </a:moveTo>
                <a:lnTo>
                  <a:pt x="0" y="424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59" name="Freeform 55"/>
          <p:cNvSpPr>
            <a:spLocks/>
          </p:cNvSpPr>
          <p:nvPr/>
        </p:nvSpPr>
        <p:spPr bwMode="auto">
          <a:xfrm>
            <a:off x="71438" y="1812925"/>
            <a:ext cx="9113837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76" y="0"/>
              </a:cxn>
            </a:cxnLst>
            <a:rect l="0" t="0" r="r" b="b"/>
            <a:pathLst>
              <a:path w="5576" h="1">
                <a:moveTo>
                  <a:pt x="0" y="0"/>
                </a:moveTo>
                <a:lnTo>
                  <a:pt x="5576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60" name="Freeform 56"/>
          <p:cNvSpPr>
            <a:spLocks/>
          </p:cNvSpPr>
          <p:nvPr/>
        </p:nvSpPr>
        <p:spPr bwMode="auto">
          <a:xfrm>
            <a:off x="7938" y="4191000"/>
            <a:ext cx="9244012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72" y="0"/>
              </a:cxn>
            </a:cxnLst>
            <a:rect l="0" t="0" r="r" b="b"/>
            <a:pathLst>
              <a:path w="5472" h="1">
                <a:moveTo>
                  <a:pt x="0" y="0"/>
                </a:moveTo>
                <a:lnTo>
                  <a:pt x="5472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61" name="Freeform 57"/>
          <p:cNvSpPr>
            <a:spLocks/>
          </p:cNvSpPr>
          <p:nvPr/>
        </p:nvSpPr>
        <p:spPr bwMode="auto">
          <a:xfrm>
            <a:off x="4670425" y="52388"/>
            <a:ext cx="26988" cy="6724650"/>
          </a:xfrm>
          <a:custGeom>
            <a:avLst/>
            <a:gdLst/>
            <a:ahLst/>
            <a:cxnLst>
              <a:cxn ang="0">
                <a:pos x="16" y="0"/>
              </a:cxn>
              <a:cxn ang="0">
                <a:pos x="0" y="4016"/>
              </a:cxn>
            </a:cxnLst>
            <a:rect l="0" t="0" r="r" b="b"/>
            <a:pathLst>
              <a:path w="16" h="4016">
                <a:moveTo>
                  <a:pt x="16" y="0"/>
                </a:moveTo>
                <a:lnTo>
                  <a:pt x="0" y="401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98"/>
          <p:cNvGrpSpPr>
            <a:grpSpLocks/>
          </p:cNvGrpSpPr>
          <p:nvPr/>
        </p:nvGrpSpPr>
        <p:grpSpPr bwMode="auto">
          <a:xfrm>
            <a:off x="76200" y="36513"/>
            <a:ext cx="9004300" cy="6705600"/>
            <a:chOff x="168" y="176"/>
            <a:chExt cx="5408" cy="3928"/>
          </a:xfrm>
        </p:grpSpPr>
        <p:sp>
          <p:nvSpPr>
            <p:cNvPr id="72803" name="Freeform 99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804" name="Freeform 100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805" name="Freeform 101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806" name="Freeform 102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807" name="Freeform 103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808" name="Freeform 104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809" name="Freeform 105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810" name="Freeform 106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 useBgFill="1">
        <p:nvSpPr>
          <p:cNvPr id="72811" name="Text Box 107"/>
          <p:cNvSpPr txBox="1">
            <a:spLocks noChangeArrowheads="1"/>
          </p:cNvSpPr>
          <p:nvPr/>
        </p:nvSpPr>
        <p:spPr bwMode="auto">
          <a:xfrm>
            <a:off x="2268538" y="404813"/>
            <a:ext cx="4465637" cy="4572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solidFill>
                  <a:schemeClr val="tx2"/>
                </a:solidFill>
              </a:rPr>
              <a:t>Найдите координаты точек.</a:t>
            </a:r>
          </a:p>
        </p:txBody>
      </p:sp>
      <p:sp>
        <p:nvSpPr>
          <p:cNvPr id="72826" name="Freeform 122"/>
          <p:cNvSpPr>
            <a:spLocks/>
          </p:cNvSpPr>
          <p:nvPr/>
        </p:nvSpPr>
        <p:spPr bwMode="auto">
          <a:xfrm>
            <a:off x="573088" y="2082800"/>
            <a:ext cx="8393112" cy="25400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5287" y="0"/>
              </a:cxn>
            </a:cxnLst>
            <a:rect l="0" t="0" r="r" b="b"/>
            <a:pathLst>
              <a:path w="5287" h="16">
                <a:moveTo>
                  <a:pt x="0" y="16"/>
                </a:moveTo>
                <a:lnTo>
                  <a:pt x="5287" y="0"/>
                </a:lnTo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828" name="AutoShape 124"/>
          <p:cNvSpPr>
            <a:spLocks noChangeArrowheads="1"/>
          </p:cNvSpPr>
          <p:nvPr/>
        </p:nvSpPr>
        <p:spPr bwMode="auto">
          <a:xfrm>
            <a:off x="3990975" y="2152650"/>
            <a:ext cx="695325" cy="600075"/>
          </a:xfrm>
          <a:custGeom>
            <a:avLst/>
            <a:gdLst>
              <a:gd name="G0" fmla="+- 6835 0 0"/>
              <a:gd name="G1" fmla="+- 8640 0 0"/>
              <a:gd name="G2" fmla="+- 4375 0 0"/>
              <a:gd name="G3" fmla="+- 8640 0 0"/>
              <a:gd name="G4" fmla="+- 21600 0 8640"/>
              <a:gd name="G5" fmla="+- 21600 0 8640"/>
              <a:gd name="G6" fmla="+- 6835 21600 0"/>
              <a:gd name="G7" fmla="*/ G6 1 2"/>
              <a:gd name="G8" fmla="+- 21600 0 6835"/>
              <a:gd name="G9" fmla="+- 21600 0 4375"/>
              <a:gd name="T0" fmla="*/ G0 w 21600"/>
              <a:gd name="T1" fmla="*/ G0 h 21600"/>
              <a:gd name="T2" fmla="*/ G8 w 21600"/>
              <a:gd name="T3" fmla="*/ G8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6835" y="6835"/>
                </a:moveTo>
                <a:lnTo>
                  <a:pt x="8640" y="6835"/>
                </a:lnTo>
                <a:lnTo>
                  <a:pt x="8640" y="4375"/>
                </a:lnTo>
                <a:lnTo>
                  <a:pt x="8640" y="4375"/>
                </a:lnTo>
                <a:lnTo>
                  <a:pt x="10800" y="0"/>
                </a:lnTo>
                <a:lnTo>
                  <a:pt x="12960" y="4375"/>
                </a:lnTo>
                <a:lnTo>
                  <a:pt x="12960" y="4375"/>
                </a:lnTo>
                <a:lnTo>
                  <a:pt x="12960" y="6835"/>
                </a:lnTo>
                <a:lnTo>
                  <a:pt x="14765" y="6835"/>
                </a:lnTo>
                <a:lnTo>
                  <a:pt x="14765" y="8640"/>
                </a:lnTo>
                <a:lnTo>
                  <a:pt x="17225" y="8640"/>
                </a:lnTo>
                <a:lnTo>
                  <a:pt x="17225" y="8640"/>
                </a:lnTo>
                <a:lnTo>
                  <a:pt x="21600" y="10800"/>
                </a:lnTo>
                <a:lnTo>
                  <a:pt x="17225" y="12960"/>
                </a:lnTo>
                <a:lnTo>
                  <a:pt x="17225" y="12960"/>
                </a:lnTo>
                <a:lnTo>
                  <a:pt x="14765" y="12960"/>
                </a:lnTo>
                <a:lnTo>
                  <a:pt x="14765" y="14765"/>
                </a:lnTo>
                <a:lnTo>
                  <a:pt x="12960" y="14765"/>
                </a:lnTo>
                <a:lnTo>
                  <a:pt x="12960" y="17225"/>
                </a:lnTo>
                <a:lnTo>
                  <a:pt x="12960" y="17225"/>
                </a:lnTo>
                <a:lnTo>
                  <a:pt x="10800" y="21600"/>
                </a:lnTo>
                <a:lnTo>
                  <a:pt x="8640" y="17225"/>
                </a:lnTo>
                <a:lnTo>
                  <a:pt x="8640" y="17225"/>
                </a:lnTo>
                <a:lnTo>
                  <a:pt x="8640" y="14765"/>
                </a:lnTo>
                <a:lnTo>
                  <a:pt x="6835" y="14765"/>
                </a:lnTo>
                <a:lnTo>
                  <a:pt x="6835" y="12960"/>
                </a:lnTo>
                <a:lnTo>
                  <a:pt x="4375" y="12960"/>
                </a:lnTo>
                <a:lnTo>
                  <a:pt x="4375" y="12960"/>
                </a:lnTo>
                <a:lnTo>
                  <a:pt x="0" y="10800"/>
                </a:lnTo>
                <a:lnTo>
                  <a:pt x="4375" y="8640"/>
                </a:lnTo>
                <a:lnTo>
                  <a:pt x="4375" y="8640"/>
                </a:lnTo>
                <a:lnTo>
                  <a:pt x="6835" y="8640"/>
                </a:lnTo>
                <a:close/>
              </a:path>
            </a:pathLst>
          </a:custGeom>
          <a:gradFill rotWithShape="1">
            <a:gsLst>
              <a:gs pos="0">
                <a:srgbClr val="4D0808"/>
              </a:gs>
              <a:gs pos="30000">
                <a:srgbClr val="FF0300"/>
              </a:gs>
              <a:gs pos="55000">
                <a:srgbClr val="FF7A00"/>
              </a:gs>
              <a:gs pos="100000">
                <a:srgbClr val="FFF2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829" name="AutoShape 125"/>
          <p:cNvSpPr>
            <a:spLocks noChangeArrowheads="1"/>
          </p:cNvSpPr>
          <p:nvPr/>
        </p:nvSpPr>
        <p:spPr bwMode="auto">
          <a:xfrm>
            <a:off x="2886075" y="2133600"/>
            <a:ext cx="381000" cy="3905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00"/>
              </a:gs>
              <a:gs pos="100000">
                <a:srgbClr val="FFFFFF"/>
              </a:gs>
            </a:gsLst>
            <a:lin ang="189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830" name="AutoShape 126"/>
          <p:cNvSpPr>
            <a:spLocks noChangeArrowheads="1"/>
          </p:cNvSpPr>
          <p:nvPr/>
        </p:nvSpPr>
        <p:spPr bwMode="auto">
          <a:xfrm>
            <a:off x="4295775" y="2057400"/>
            <a:ext cx="95250" cy="104775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831" name="AutoShape 127"/>
          <p:cNvSpPr>
            <a:spLocks noChangeArrowheads="1"/>
          </p:cNvSpPr>
          <p:nvPr/>
        </p:nvSpPr>
        <p:spPr bwMode="auto">
          <a:xfrm>
            <a:off x="3019425" y="2066925"/>
            <a:ext cx="95250" cy="104775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832" name="Line 128"/>
          <p:cNvSpPr>
            <a:spLocks noChangeShapeType="1"/>
          </p:cNvSpPr>
          <p:nvPr/>
        </p:nvSpPr>
        <p:spPr bwMode="auto">
          <a:xfrm>
            <a:off x="1795463" y="2060575"/>
            <a:ext cx="0" cy="142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" name="Group 132"/>
          <p:cNvGrpSpPr>
            <a:grpSpLocks/>
          </p:cNvGrpSpPr>
          <p:nvPr/>
        </p:nvGrpSpPr>
        <p:grpSpPr bwMode="auto">
          <a:xfrm>
            <a:off x="5334000" y="2060575"/>
            <a:ext cx="638175" cy="704850"/>
            <a:chOff x="3531" y="1308"/>
            <a:chExt cx="402" cy="444"/>
          </a:xfrm>
        </p:grpSpPr>
        <p:sp>
          <p:nvSpPr>
            <p:cNvPr id="72827" name="AutoShape 123"/>
            <p:cNvSpPr>
              <a:spLocks noChangeArrowheads="1"/>
            </p:cNvSpPr>
            <p:nvPr/>
          </p:nvSpPr>
          <p:spPr bwMode="auto">
            <a:xfrm>
              <a:off x="3531" y="1338"/>
              <a:ext cx="402" cy="414"/>
            </a:xfrm>
            <a:prstGeom prst="star5">
              <a:avLst/>
            </a:prstGeom>
            <a:gradFill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834" name="AutoShape 130"/>
            <p:cNvSpPr>
              <a:spLocks noChangeArrowheads="1"/>
            </p:cNvSpPr>
            <p:nvPr/>
          </p:nvSpPr>
          <p:spPr bwMode="auto">
            <a:xfrm>
              <a:off x="3699" y="1308"/>
              <a:ext cx="60" cy="6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2835" name="Oval 131"/>
          <p:cNvSpPr>
            <a:spLocks noChangeArrowheads="1"/>
          </p:cNvSpPr>
          <p:nvPr/>
        </p:nvSpPr>
        <p:spPr bwMode="auto">
          <a:xfrm>
            <a:off x="541338" y="2060575"/>
            <a:ext cx="69850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837" name="Text Box 133"/>
          <p:cNvSpPr txBox="1">
            <a:spLocks noChangeArrowheads="1"/>
          </p:cNvSpPr>
          <p:nvPr/>
        </p:nvSpPr>
        <p:spPr bwMode="auto">
          <a:xfrm>
            <a:off x="1579563" y="1676400"/>
            <a:ext cx="287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</a:p>
        </p:txBody>
      </p:sp>
      <p:sp>
        <p:nvSpPr>
          <p:cNvPr id="72838" name="Text Box 134"/>
          <p:cNvSpPr txBox="1">
            <a:spLocks noChangeArrowheads="1"/>
          </p:cNvSpPr>
          <p:nvPr/>
        </p:nvSpPr>
        <p:spPr bwMode="auto">
          <a:xfrm>
            <a:off x="2874963" y="1676400"/>
            <a:ext cx="287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72839" name="Text Box 135"/>
          <p:cNvSpPr txBox="1">
            <a:spLocks noChangeArrowheads="1"/>
          </p:cNvSpPr>
          <p:nvPr/>
        </p:nvSpPr>
        <p:spPr bwMode="auto">
          <a:xfrm>
            <a:off x="4171950" y="1676400"/>
            <a:ext cx="28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</p:txBody>
      </p:sp>
      <p:sp>
        <p:nvSpPr>
          <p:cNvPr id="72840" name="Text Box 136"/>
          <p:cNvSpPr txBox="1">
            <a:spLocks noChangeArrowheads="1"/>
          </p:cNvSpPr>
          <p:nvPr/>
        </p:nvSpPr>
        <p:spPr bwMode="auto">
          <a:xfrm>
            <a:off x="5467350" y="1676400"/>
            <a:ext cx="28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</a:p>
        </p:txBody>
      </p:sp>
      <p:grpSp>
        <p:nvGrpSpPr>
          <p:cNvPr id="4" name="Group 137"/>
          <p:cNvGrpSpPr>
            <a:grpSpLocks/>
          </p:cNvGrpSpPr>
          <p:nvPr/>
        </p:nvGrpSpPr>
        <p:grpSpPr bwMode="auto">
          <a:xfrm>
            <a:off x="7956550" y="2060575"/>
            <a:ext cx="638175" cy="704850"/>
            <a:chOff x="3531" y="1308"/>
            <a:chExt cx="402" cy="444"/>
          </a:xfrm>
        </p:grpSpPr>
        <p:sp>
          <p:nvSpPr>
            <p:cNvPr id="72842" name="AutoShape 138"/>
            <p:cNvSpPr>
              <a:spLocks noChangeArrowheads="1"/>
            </p:cNvSpPr>
            <p:nvPr/>
          </p:nvSpPr>
          <p:spPr bwMode="auto">
            <a:xfrm>
              <a:off x="3531" y="1338"/>
              <a:ext cx="402" cy="414"/>
            </a:xfrm>
            <a:prstGeom prst="star5">
              <a:avLst/>
            </a:prstGeom>
            <a:gradFill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843" name="AutoShape 139"/>
            <p:cNvSpPr>
              <a:spLocks noChangeArrowheads="1"/>
            </p:cNvSpPr>
            <p:nvPr/>
          </p:nvSpPr>
          <p:spPr bwMode="auto">
            <a:xfrm>
              <a:off x="3699" y="1308"/>
              <a:ext cx="60" cy="6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2844" name="Text Box 140"/>
          <p:cNvSpPr txBox="1">
            <a:spLocks noChangeArrowheads="1"/>
          </p:cNvSpPr>
          <p:nvPr/>
        </p:nvSpPr>
        <p:spPr bwMode="auto">
          <a:xfrm>
            <a:off x="8101013" y="1628775"/>
            <a:ext cx="287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</a:p>
        </p:txBody>
      </p:sp>
      <p:sp>
        <p:nvSpPr>
          <p:cNvPr id="72845" name="Freeform 141"/>
          <p:cNvSpPr>
            <a:spLocks/>
          </p:cNvSpPr>
          <p:nvPr/>
        </p:nvSpPr>
        <p:spPr bwMode="auto">
          <a:xfrm>
            <a:off x="609600" y="4483100"/>
            <a:ext cx="8191500" cy="12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160" y="8"/>
              </a:cxn>
            </a:cxnLst>
            <a:rect l="0" t="0" r="r" b="b"/>
            <a:pathLst>
              <a:path w="5160" h="8">
                <a:moveTo>
                  <a:pt x="0" y="0"/>
                </a:moveTo>
                <a:lnTo>
                  <a:pt x="5160" y="8"/>
                </a:lnTo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5" name="Group 153"/>
          <p:cNvGrpSpPr>
            <a:grpSpLocks/>
          </p:cNvGrpSpPr>
          <p:nvPr/>
        </p:nvGrpSpPr>
        <p:grpSpPr bwMode="auto">
          <a:xfrm>
            <a:off x="3959225" y="4433888"/>
            <a:ext cx="695325" cy="695325"/>
            <a:chOff x="2494" y="2793"/>
            <a:chExt cx="438" cy="438"/>
          </a:xfrm>
        </p:grpSpPr>
        <p:sp>
          <p:nvSpPr>
            <p:cNvPr id="72847" name="AutoShape 143"/>
            <p:cNvSpPr>
              <a:spLocks noChangeArrowheads="1"/>
            </p:cNvSpPr>
            <p:nvPr/>
          </p:nvSpPr>
          <p:spPr bwMode="auto">
            <a:xfrm>
              <a:off x="2494" y="2853"/>
              <a:ext cx="438" cy="378"/>
            </a:xfrm>
            <a:custGeom>
              <a:avLst/>
              <a:gdLst>
                <a:gd name="G0" fmla="+- 6835 0 0"/>
                <a:gd name="G1" fmla="+- 8640 0 0"/>
                <a:gd name="G2" fmla="+- 4375 0 0"/>
                <a:gd name="G3" fmla="+- 8640 0 0"/>
                <a:gd name="G4" fmla="+- 21600 0 8640"/>
                <a:gd name="G5" fmla="+- 21600 0 8640"/>
                <a:gd name="G6" fmla="+- 6835 21600 0"/>
                <a:gd name="G7" fmla="*/ G6 1 2"/>
                <a:gd name="G8" fmla="+- 21600 0 6835"/>
                <a:gd name="G9" fmla="+- 21600 0 4375"/>
                <a:gd name="T0" fmla="*/ G0 w 21600"/>
                <a:gd name="T1" fmla="*/ G0 h 21600"/>
                <a:gd name="T2" fmla="*/ G8 w 21600"/>
                <a:gd name="T3" fmla="*/ G8 h 2160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T0" t="T1" r="T2" b="T3"/>
              <a:pathLst>
                <a:path w="21600" h="21600">
                  <a:moveTo>
                    <a:pt x="6835" y="6835"/>
                  </a:moveTo>
                  <a:lnTo>
                    <a:pt x="8640" y="6835"/>
                  </a:lnTo>
                  <a:lnTo>
                    <a:pt x="8640" y="4375"/>
                  </a:lnTo>
                  <a:lnTo>
                    <a:pt x="8640" y="4375"/>
                  </a:lnTo>
                  <a:lnTo>
                    <a:pt x="10800" y="0"/>
                  </a:lnTo>
                  <a:lnTo>
                    <a:pt x="12960" y="4375"/>
                  </a:lnTo>
                  <a:lnTo>
                    <a:pt x="12960" y="4375"/>
                  </a:lnTo>
                  <a:lnTo>
                    <a:pt x="12960" y="6835"/>
                  </a:lnTo>
                  <a:lnTo>
                    <a:pt x="14765" y="6835"/>
                  </a:lnTo>
                  <a:lnTo>
                    <a:pt x="14765" y="8640"/>
                  </a:lnTo>
                  <a:lnTo>
                    <a:pt x="17225" y="8640"/>
                  </a:lnTo>
                  <a:lnTo>
                    <a:pt x="17225" y="8640"/>
                  </a:lnTo>
                  <a:lnTo>
                    <a:pt x="21600" y="10800"/>
                  </a:lnTo>
                  <a:lnTo>
                    <a:pt x="17225" y="12960"/>
                  </a:lnTo>
                  <a:lnTo>
                    <a:pt x="17225" y="12960"/>
                  </a:lnTo>
                  <a:lnTo>
                    <a:pt x="14765" y="12960"/>
                  </a:lnTo>
                  <a:lnTo>
                    <a:pt x="14765" y="14765"/>
                  </a:lnTo>
                  <a:lnTo>
                    <a:pt x="12960" y="14765"/>
                  </a:lnTo>
                  <a:lnTo>
                    <a:pt x="12960" y="17225"/>
                  </a:lnTo>
                  <a:lnTo>
                    <a:pt x="12960" y="17225"/>
                  </a:lnTo>
                  <a:lnTo>
                    <a:pt x="10800" y="21600"/>
                  </a:lnTo>
                  <a:lnTo>
                    <a:pt x="8640" y="17225"/>
                  </a:lnTo>
                  <a:lnTo>
                    <a:pt x="8640" y="17225"/>
                  </a:lnTo>
                  <a:lnTo>
                    <a:pt x="8640" y="14765"/>
                  </a:lnTo>
                  <a:lnTo>
                    <a:pt x="6835" y="14765"/>
                  </a:lnTo>
                  <a:lnTo>
                    <a:pt x="6835" y="12960"/>
                  </a:lnTo>
                  <a:lnTo>
                    <a:pt x="4375" y="12960"/>
                  </a:lnTo>
                  <a:lnTo>
                    <a:pt x="4375" y="12960"/>
                  </a:lnTo>
                  <a:lnTo>
                    <a:pt x="0" y="10800"/>
                  </a:lnTo>
                  <a:lnTo>
                    <a:pt x="4375" y="8640"/>
                  </a:lnTo>
                  <a:lnTo>
                    <a:pt x="4375" y="8640"/>
                  </a:lnTo>
                  <a:lnTo>
                    <a:pt x="6835" y="8640"/>
                  </a:lnTo>
                  <a:close/>
                </a:path>
              </a:pathLst>
            </a:custGeom>
            <a:gradFill rotWithShape="1">
              <a:gsLst>
                <a:gs pos="0">
                  <a:srgbClr val="4D0808"/>
                </a:gs>
                <a:gs pos="30000">
                  <a:srgbClr val="FF0300"/>
                </a:gs>
                <a:gs pos="55000">
                  <a:srgbClr val="FF7A00"/>
                </a:gs>
                <a:gs pos="100000">
                  <a:srgbClr val="FFF2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849" name="AutoShape 145"/>
            <p:cNvSpPr>
              <a:spLocks noChangeArrowheads="1"/>
            </p:cNvSpPr>
            <p:nvPr/>
          </p:nvSpPr>
          <p:spPr bwMode="auto">
            <a:xfrm>
              <a:off x="2686" y="2793"/>
              <a:ext cx="60" cy="6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152"/>
          <p:cNvGrpSpPr>
            <a:grpSpLocks/>
          </p:cNvGrpSpPr>
          <p:nvPr/>
        </p:nvGrpSpPr>
        <p:grpSpPr bwMode="auto">
          <a:xfrm>
            <a:off x="3203575" y="4437063"/>
            <a:ext cx="381000" cy="457200"/>
            <a:chOff x="1798" y="2799"/>
            <a:chExt cx="240" cy="288"/>
          </a:xfrm>
        </p:grpSpPr>
        <p:sp>
          <p:nvSpPr>
            <p:cNvPr id="72848" name="AutoShape 144"/>
            <p:cNvSpPr>
              <a:spLocks noChangeArrowheads="1"/>
            </p:cNvSpPr>
            <p:nvPr/>
          </p:nvSpPr>
          <p:spPr bwMode="auto">
            <a:xfrm>
              <a:off x="1798" y="2841"/>
              <a:ext cx="240" cy="246"/>
            </a:xfrm>
            <a:prstGeom prst="smileyFace">
              <a:avLst>
                <a:gd name="adj" fmla="val 4653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FFFF00"/>
                </a:gs>
                <a:gs pos="100000">
                  <a:srgbClr val="FFFFFF"/>
                </a:gs>
              </a:gsLst>
              <a:lin ang="189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850" name="AutoShape 146"/>
            <p:cNvSpPr>
              <a:spLocks noChangeArrowheads="1"/>
            </p:cNvSpPr>
            <p:nvPr/>
          </p:nvSpPr>
          <p:spPr bwMode="auto">
            <a:xfrm>
              <a:off x="1882" y="2799"/>
              <a:ext cx="60" cy="6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2851" name="Line 147"/>
          <p:cNvSpPr>
            <a:spLocks noChangeShapeType="1"/>
          </p:cNvSpPr>
          <p:nvPr/>
        </p:nvSpPr>
        <p:spPr bwMode="auto">
          <a:xfrm>
            <a:off x="2411413" y="4437063"/>
            <a:ext cx="0" cy="142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7" name="Group 154"/>
          <p:cNvGrpSpPr>
            <a:grpSpLocks/>
          </p:cNvGrpSpPr>
          <p:nvPr/>
        </p:nvGrpSpPr>
        <p:grpSpPr bwMode="auto">
          <a:xfrm>
            <a:off x="6948488" y="4437063"/>
            <a:ext cx="638175" cy="704850"/>
            <a:chOff x="3304" y="2805"/>
            <a:chExt cx="402" cy="444"/>
          </a:xfrm>
        </p:grpSpPr>
        <p:sp>
          <p:nvSpPr>
            <p:cNvPr id="72846" name="AutoShape 142"/>
            <p:cNvSpPr>
              <a:spLocks noChangeArrowheads="1"/>
            </p:cNvSpPr>
            <p:nvPr/>
          </p:nvSpPr>
          <p:spPr bwMode="auto">
            <a:xfrm>
              <a:off x="3304" y="2835"/>
              <a:ext cx="402" cy="414"/>
            </a:xfrm>
            <a:prstGeom prst="star5">
              <a:avLst/>
            </a:prstGeom>
            <a:gradFill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853" name="AutoShape 149"/>
            <p:cNvSpPr>
              <a:spLocks noChangeArrowheads="1"/>
            </p:cNvSpPr>
            <p:nvPr/>
          </p:nvSpPr>
          <p:spPr bwMode="auto">
            <a:xfrm>
              <a:off x="3472" y="2805"/>
              <a:ext cx="60" cy="6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2854" name="Oval 150"/>
          <p:cNvSpPr>
            <a:spLocks noChangeArrowheads="1"/>
          </p:cNvSpPr>
          <p:nvPr/>
        </p:nvSpPr>
        <p:spPr bwMode="auto">
          <a:xfrm>
            <a:off x="539750" y="4437063"/>
            <a:ext cx="69850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855" name="Text Box 151"/>
          <p:cNvSpPr txBox="1">
            <a:spLocks noChangeArrowheads="1"/>
          </p:cNvSpPr>
          <p:nvPr/>
        </p:nvSpPr>
        <p:spPr bwMode="auto">
          <a:xfrm>
            <a:off x="2268538" y="4051300"/>
            <a:ext cx="287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72859" name="Text Box 155"/>
          <p:cNvSpPr txBox="1">
            <a:spLocks noChangeArrowheads="1"/>
          </p:cNvSpPr>
          <p:nvPr/>
        </p:nvSpPr>
        <p:spPr bwMode="auto">
          <a:xfrm>
            <a:off x="3203575" y="4076700"/>
            <a:ext cx="28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</p:txBody>
      </p:sp>
      <p:sp>
        <p:nvSpPr>
          <p:cNvPr id="72860" name="Text Box 156"/>
          <p:cNvSpPr txBox="1">
            <a:spLocks noChangeArrowheads="1"/>
          </p:cNvSpPr>
          <p:nvPr/>
        </p:nvSpPr>
        <p:spPr bwMode="auto">
          <a:xfrm>
            <a:off x="1331913" y="4076700"/>
            <a:ext cx="287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</a:p>
        </p:txBody>
      </p:sp>
      <p:sp>
        <p:nvSpPr>
          <p:cNvPr id="72861" name="Text Box 157"/>
          <p:cNvSpPr txBox="1">
            <a:spLocks noChangeArrowheads="1"/>
          </p:cNvSpPr>
          <p:nvPr/>
        </p:nvSpPr>
        <p:spPr bwMode="auto">
          <a:xfrm>
            <a:off x="4140200" y="4076700"/>
            <a:ext cx="28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</a:p>
        </p:txBody>
      </p:sp>
      <p:sp>
        <p:nvSpPr>
          <p:cNvPr id="72862" name="Text Box 158"/>
          <p:cNvSpPr txBox="1">
            <a:spLocks noChangeArrowheads="1"/>
          </p:cNvSpPr>
          <p:nvPr/>
        </p:nvSpPr>
        <p:spPr bwMode="auto">
          <a:xfrm>
            <a:off x="7092950" y="4076700"/>
            <a:ext cx="28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2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2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2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2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2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2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2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838" grpId="0"/>
      <p:bldP spid="72839" grpId="0"/>
      <p:bldP spid="72840" grpId="0"/>
      <p:bldP spid="72844" grpId="0"/>
      <p:bldP spid="72859" grpId="0"/>
      <p:bldP spid="72860" grpId="0"/>
      <p:bldP spid="72861" grpId="0"/>
      <p:bldP spid="7286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Line 2"/>
          <p:cNvSpPr>
            <a:spLocks noChangeShapeType="1"/>
          </p:cNvSpPr>
          <p:nvPr/>
        </p:nvSpPr>
        <p:spPr bwMode="auto">
          <a:xfrm>
            <a:off x="5276850" y="34353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31" name="Freeform 3"/>
          <p:cNvSpPr>
            <a:spLocks/>
          </p:cNvSpPr>
          <p:nvPr/>
        </p:nvSpPr>
        <p:spPr bwMode="auto">
          <a:xfrm>
            <a:off x="65088" y="3582988"/>
            <a:ext cx="9128125" cy="6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4" y="4"/>
              </a:cxn>
            </a:cxnLst>
            <a:rect l="0" t="0" r="r" b="b"/>
            <a:pathLst>
              <a:path w="5584" h="4">
                <a:moveTo>
                  <a:pt x="0" y="0"/>
                </a:moveTo>
                <a:lnTo>
                  <a:pt x="5584" y="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32" name="Freeform 4"/>
          <p:cNvSpPr>
            <a:spLocks/>
          </p:cNvSpPr>
          <p:nvPr/>
        </p:nvSpPr>
        <p:spPr bwMode="auto">
          <a:xfrm>
            <a:off x="77788" y="3281363"/>
            <a:ext cx="9107487" cy="7937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5572" y="0"/>
              </a:cxn>
            </a:cxnLst>
            <a:rect l="0" t="0" r="r" b="b"/>
            <a:pathLst>
              <a:path w="5572" h="4">
                <a:moveTo>
                  <a:pt x="0" y="4"/>
                </a:moveTo>
                <a:lnTo>
                  <a:pt x="5572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33" name="Freeform 5"/>
          <p:cNvSpPr>
            <a:spLocks/>
          </p:cNvSpPr>
          <p:nvPr/>
        </p:nvSpPr>
        <p:spPr bwMode="auto">
          <a:xfrm>
            <a:off x="-36513" y="2979738"/>
            <a:ext cx="9113838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76" y="0"/>
              </a:cxn>
            </a:cxnLst>
            <a:rect l="0" t="0" r="r" b="b"/>
            <a:pathLst>
              <a:path w="5576" h="1">
                <a:moveTo>
                  <a:pt x="0" y="0"/>
                </a:moveTo>
                <a:lnTo>
                  <a:pt x="5576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34" name="Freeform 6"/>
          <p:cNvSpPr>
            <a:spLocks/>
          </p:cNvSpPr>
          <p:nvPr/>
        </p:nvSpPr>
        <p:spPr bwMode="auto">
          <a:xfrm>
            <a:off x="65088" y="2703513"/>
            <a:ext cx="912812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4" y="0"/>
              </a:cxn>
            </a:cxnLst>
            <a:rect l="0" t="0" r="r" b="b"/>
            <a:pathLst>
              <a:path w="5584" h="1">
                <a:moveTo>
                  <a:pt x="0" y="0"/>
                </a:moveTo>
                <a:lnTo>
                  <a:pt x="5584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35" name="Freeform 7"/>
          <p:cNvSpPr>
            <a:spLocks/>
          </p:cNvSpPr>
          <p:nvPr/>
        </p:nvSpPr>
        <p:spPr bwMode="auto">
          <a:xfrm>
            <a:off x="58738" y="2416175"/>
            <a:ext cx="9134475" cy="6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8" y="4"/>
              </a:cxn>
            </a:cxnLst>
            <a:rect l="0" t="0" r="r" b="b"/>
            <a:pathLst>
              <a:path w="5588" h="4">
                <a:moveTo>
                  <a:pt x="0" y="0"/>
                </a:moveTo>
                <a:lnTo>
                  <a:pt x="5588" y="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36" name="Freeform 8"/>
          <p:cNvSpPr>
            <a:spLocks/>
          </p:cNvSpPr>
          <p:nvPr/>
        </p:nvSpPr>
        <p:spPr bwMode="auto">
          <a:xfrm>
            <a:off x="71438" y="1211263"/>
            <a:ext cx="9128125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5584" y="0"/>
              </a:cxn>
            </a:cxnLst>
            <a:rect l="0" t="0" r="r" b="b"/>
            <a:pathLst>
              <a:path w="5584" h="4">
                <a:moveTo>
                  <a:pt x="0" y="4"/>
                </a:moveTo>
                <a:lnTo>
                  <a:pt x="5584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37" name="Freeform 9"/>
          <p:cNvSpPr>
            <a:spLocks/>
          </p:cNvSpPr>
          <p:nvPr/>
        </p:nvSpPr>
        <p:spPr bwMode="auto">
          <a:xfrm>
            <a:off x="77788" y="909638"/>
            <a:ext cx="91074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72" y="0"/>
              </a:cxn>
            </a:cxnLst>
            <a:rect l="0" t="0" r="r" b="b"/>
            <a:pathLst>
              <a:path w="5572" h="1">
                <a:moveTo>
                  <a:pt x="0" y="0"/>
                </a:moveTo>
                <a:lnTo>
                  <a:pt x="5572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38" name="Freeform 10"/>
          <p:cNvSpPr>
            <a:spLocks/>
          </p:cNvSpPr>
          <p:nvPr/>
        </p:nvSpPr>
        <p:spPr bwMode="auto">
          <a:xfrm>
            <a:off x="77788" y="17463"/>
            <a:ext cx="9121775" cy="396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0" y="24"/>
              </a:cxn>
            </a:cxnLst>
            <a:rect l="0" t="0" r="r" b="b"/>
            <a:pathLst>
              <a:path w="5580" h="24">
                <a:moveTo>
                  <a:pt x="0" y="0"/>
                </a:moveTo>
                <a:lnTo>
                  <a:pt x="5580" y="2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39" name="Freeform 11"/>
          <p:cNvSpPr>
            <a:spLocks/>
          </p:cNvSpPr>
          <p:nvPr/>
        </p:nvSpPr>
        <p:spPr bwMode="auto">
          <a:xfrm>
            <a:off x="85725" y="4481513"/>
            <a:ext cx="9118600" cy="17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0" y="12"/>
              </a:cxn>
            </a:cxnLst>
            <a:rect l="0" t="0" r="r" b="b"/>
            <a:pathLst>
              <a:path w="5580" h="12">
                <a:moveTo>
                  <a:pt x="0" y="0"/>
                </a:moveTo>
                <a:lnTo>
                  <a:pt x="5580" y="1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40" name="Freeform 12"/>
          <p:cNvSpPr>
            <a:spLocks/>
          </p:cNvSpPr>
          <p:nvPr/>
        </p:nvSpPr>
        <p:spPr bwMode="auto">
          <a:xfrm>
            <a:off x="85725" y="4781550"/>
            <a:ext cx="9139238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5592" y="0"/>
              </a:cxn>
            </a:cxnLst>
            <a:rect l="0" t="0" r="r" b="b"/>
            <a:pathLst>
              <a:path w="5592" h="4">
                <a:moveTo>
                  <a:pt x="0" y="4"/>
                </a:moveTo>
                <a:lnTo>
                  <a:pt x="5592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41" name="Freeform 13"/>
          <p:cNvSpPr>
            <a:spLocks/>
          </p:cNvSpPr>
          <p:nvPr/>
        </p:nvSpPr>
        <p:spPr bwMode="auto">
          <a:xfrm>
            <a:off x="85725" y="5083175"/>
            <a:ext cx="9118600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5580" y="0"/>
              </a:cxn>
            </a:cxnLst>
            <a:rect l="0" t="0" r="r" b="b"/>
            <a:pathLst>
              <a:path w="5580" h="8">
                <a:moveTo>
                  <a:pt x="0" y="8"/>
                </a:moveTo>
                <a:lnTo>
                  <a:pt x="5580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42" name="Freeform 14"/>
          <p:cNvSpPr>
            <a:spLocks/>
          </p:cNvSpPr>
          <p:nvPr/>
        </p:nvSpPr>
        <p:spPr bwMode="auto">
          <a:xfrm>
            <a:off x="77788" y="5372100"/>
            <a:ext cx="9126537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5584" y="0"/>
              </a:cxn>
            </a:cxnLst>
            <a:rect l="0" t="0" r="r" b="b"/>
            <a:pathLst>
              <a:path w="5584" h="8">
                <a:moveTo>
                  <a:pt x="0" y="8"/>
                </a:moveTo>
                <a:lnTo>
                  <a:pt x="5584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43" name="Freeform 15"/>
          <p:cNvSpPr>
            <a:spLocks/>
          </p:cNvSpPr>
          <p:nvPr/>
        </p:nvSpPr>
        <p:spPr bwMode="auto">
          <a:xfrm>
            <a:off x="77788" y="5673725"/>
            <a:ext cx="9121775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0" y="0"/>
              </a:cxn>
            </a:cxnLst>
            <a:rect l="0" t="0" r="r" b="b"/>
            <a:pathLst>
              <a:path w="5580" h="1">
                <a:moveTo>
                  <a:pt x="0" y="0"/>
                </a:moveTo>
                <a:lnTo>
                  <a:pt x="5580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44" name="Freeform 16"/>
          <p:cNvSpPr>
            <a:spLocks/>
          </p:cNvSpPr>
          <p:nvPr/>
        </p:nvSpPr>
        <p:spPr bwMode="auto">
          <a:xfrm>
            <a:off x="77788" y="5948363"/>
            <a:ext cx="9126537" cy="12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4" y="8"/>
              </a:cxn>
            </a:cxnLst>
            <a:rect l="0" t="0" r="r" b="b"/>
            <a:pathLst>
              <a:path w="5584" h="8">
                <a:moveTo>
                  <a:pt x="0" y="0"/>
                </a:moveTo>
                <a:lnTo>
                  <a:pt x="5584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45" name="Freeform 17"/>
          <p:cNvSpPr>
            <a:spLocks/>
          </p:cNvSpPr>
          <p:nvPr/>
        </p:nvSpPr>
        <p:spPr bwMode="auto">
          <a:xfrm>
            <a:off x="77788" y="6237288"/>
            <a:ext cx="912653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4" y="0"/>
              </a:cxn>
            </a:cxnLst>
            <a:rect l="0" t="0" r="r" b="b"/>
            <a:pathLst>
              <a:path w="5584" h="1">
                <a:moveTo>
                  <a:pt x="0" y="0"/>
                </a:moveTo>
                <a:lnTo>
                  <a:pt x="5584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46" name="Freeform 18"/>
          <p:cNvSpPr>
            <a:spLocks/>
          </p:cNvSpPr>
          <p:nvPr/>
        </p:nvSpPr>
        <p:spPr bwMode="auto">
          <a:xfrm>
            <a:off x="65088" y="6505575"/>
            <a:ext cx="9139237" cy="12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92" y="8"/>
              </a:cxn>
            </a:cxnLst>
            <a:rect l="0" t="0" r="r" b="b"/>
            <a:pathLst>
              <a:path w="5592" h="8">
                <a:moveTo>
                  <a:pt x="0" y="0"/>
                </a:moveTo>
                <a:lnTo>
                  <a:pt x="5592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47" name="Freeform 19"/>
          <p:cNvSpPr>
            <a:spLocks/>
          </p:cNvSpPr>
          <p:nvPr/>
        </p:nvSpPr>
        <p:spPr bwMode="auto">
          <a:xfrm>
            <a:off x="65088" y="6781800"/>
            <a:ext cx="9153525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600" y="0"/>
              </a:cxn>
            </a:cxnLst>
            <a:rect l="0" t="0" r="r" b="b"/>
            <a:pathLst>
              <a:path w="5600" h="1">
                <a:moveTo>
                  <a:pt x="0" y="0"/>
                </a:moveTo>
                <a:lnTo>
                  <a:pt x="5600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48" name="Freeform 20"/>
          <p:cNvSpPr>
            <a:spLocks/>
          </p:cNvSpPr>
          <p:nvPr/>
        </p:nvSpPr>
        <p:spPr bwMode="auto">
          <a:xfrm>
            <a:off x="4987925" y="50800"/>
            <a:ext cx="12700" cy="673735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4204"/>
              </a:cxn>
            </a:cxnLst>
            <a:rect l="0" t="0" r="r" b="b"/>
            <a:pathLst>
              <a:path w="8" h="4204">
                <a:moveTo>
                  <a:pt x="8" y="0"/>
                </a:moveTo>
                <a:lnTo>
                  <a:pt x="0" y="420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49" name="Freeform 21"/>
          <p:cNvSpPr>
            <a:spLocks/>
          </p:cNvSpPr>
          <p:nvPr/>
        </p:nvSpPr>
        <p:spPr bwMode="auto">
          <a:xfrm>
            <a:off x="5314950" y="42863"/>
            <a:ext cx="7938" cy="6719887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4192"/>
              </a:cxn>
            </a:cxnLst>
            <a:rect l="0" t="0" r="r" b="b"/>
            <a:pathLst>
              <a:path w="4" h="4192">
                <a:moveTo>
                  <a:pt x="4" y="0"/>
                </a:moveTo>
                <a:lnTo>
                  <a:pt x="0" y="419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50" name="Freeform 22"/>
          <p:cNvSpPr>
            <a:spLocks/>
          </p:cNvSpPr>
          <p:nvPr/>
        </p:nvSpPr>
        <p:spPr bwMode="auto">
          <a:xfrm>
            <a:off x="5635625" y="42863"/>
            <a:ext cx="12700" cy="67516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4212"/>
              </a:cxn>
            </a:cxnLst>
            <a:rect l="0" t="0" r="r" b="b"/>
            <a:pathLst>
              <a:path w="8" h="4212">
                <a:moveTo>
                  <a:pt x="0" y="0"/>
                </a:moveTo>
                <a:lnTo>
                  <a:pt x="8" y="421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51" name="Freeform 23"/>
          <p:cNvSpPr>
            <a:spLocks/>
          </p:cNvSpPr>
          <p:nvPr/>
        </p:nvSpPr>
        <p:spPr bwMode="auto">
          <a:xfrm>
            <a:off x="5956300" y="50800"/>
            <a:ext cx="12700" cy="6737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4204"/>
              </a:cxn>
            </a:cxnLst>
            <a:rect l="0" t="0" r="r" b="b"/>
            <a:pathLst>
              <a:path w="8" h="4204">
                <a:moveTo>
                  <a:pt x="0" y="0"/>
                </a:moveTo>
                <a:lnTo>
                  <a:pt x="8" y="420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52" name="Freeform 24"/>
          <p:cNvSpPr>
            <a:spLocks/>
          </p:cNvSpPr>
          <p:nvPr/>
        </p:nvSpPr>
        <p:spPr bwMode="auto">
          <a:xfrm>
            <a:off x="6281738" y="42863"/>
            <a:ext cx="14287" cy="6745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4208"/>
              </a:cxn>
            </a:cxnLst>
            <a:rect l="0" t="0" r="r" b="b"/>
            <a:pathLst>
              <a:path w="8" h="4208">
                <a:moveTo>
                  <a:pt x="0" y="0"/>
                </a:moveTo>
                <a:lnTo>
                  <a:pt x="8" y="420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53" name="Freeform 25"/>
          <p:cNvSpPr>
            <a:spLocks/>
          </p:cNvSpPr>
          <p:nvPr/>
        </p:nvSpPr>
        <p:spPr bwMode="auto">
          <a:xfrm>
            <a:off x="6610350" y="63500"/>
            <a:ext cx="25400" cy="6750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4212"/>
              </a:cxn>
            </a:cxnLst>
            <a:rect l="0" t="0" r="r" b="b"/>
            <a:pathLst>
              <a:path w="16" h="4212">
                <a:moveTo>
                  <a:pt x="0" y="0"/>
                </a:moveTo>
                <a:lnTo>
                  <a:pt x="16" y="421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54" name="Freeform 26"/>
          <p:cNvSpPr>
            <a:spLocks/>
          </p:cNvSpPr>
          <p:nvPr/>
        </p:nvSpPr>
        <p:spPr bwMode="auto">
          <a:xfrm>
            <a:off x="6946900" y="114300"/>
            <a:ext cx="25400" cy="6667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4200"/>
              </a:cxn>
            </a:cxnLst>
            <a:rect l="0" t="0" r="r" b="b"/>
            <a:pathLst>
              <a:path w="16" h="4200">
                <a:moveTo>
                  <a:pt x="0" y="0"/>
                </a:moveTo>
                <a:lnTo>
                  <a:pt x="16" y="420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55" name="Freeform 27"/>
          <p:cNvSpPr>
            <a:spLocks/>
          </p:cNvSpPr>
          <p:nvPr/>
        </p:nvSpPr>
        <p:spPr bwMode="auto">
          <a:xfrm>
            <a:off x="7262813" y="57150"/>
            <a:ext cx="7937" cy="6724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4196"/>
              </a:cxn>
            </a:cxnLst>
            <a:rect l="0" t="0" r="r" b="b"/>
            <a:pathLst>
              <a:path w="4" h="4196">
                <a:moveTo>
                  <a:pt x="0" y="0"/>
                </a:moveTo>
                <a:lnTo>
                  <a:pt x="4" y="419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56" name="Freeform 28"/>
          <p:cNvSpPr>
            <a:spLocks/>
          </p:cNvSpPr>
          <p:nvPr/>
        </p:nvSpPr>
        <p:spPr bwMode="auto">
          <a:xfrm>
            <a:off x="7596188" y="63500"/>
            <a:ext cx="6350" cy="67119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4188"/>
              </a:cxn>
            </a:cxnLst>
            <a:rect l="0" t="0" r="r" b="b"/>
            <a:pathLst>
              <a:path w="4" h="4188">
                <a:moveTo>
                  <a:pt x="0" y="0"/>
                </a:moveTo>
                <a:lnTo>
                  <a:pt x="4" y="418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57" name="Freeform 29"/>
          <p:cNvSpPr>
            <a:spLocks/>
          </p:cNvSpPr>
          <p:nvPr/>
        </p:nvSpPr>
        <p:spPr bwMode="auto">
          <a:xfrm>
            <a:off x="7924800" y="63500"/>
            <a:ext cx="17463" cy="673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" y="4200"/>
              </a:cxn>
            </a:cxnLst>
            <a:rect l="0" t="0" r="r" b="b"/>
            <a:pathLst>
              <a:path w="12" h="4200">
                <a:moveTo>
                  <a:pt x="0" y="0"/>
                </a:moveTo>
                <a:lnTo>
                  <a:pt x="12" y="420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58" name="Freeform 30"/>
          <p:cNvSpPr>
            <a:spLocks/>
          </p:cNvSpPr>
          <p:nvPr/>
        </p:nvSpPr>
        <p:spPr bwMode="auto">
          <a:xfrm>
            <a:off x="8250238" y="57150"/>
            <a:ext cx="20637" cy="6724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" y="4196"/>
              </a:cxn>
            </a:cxnLst>
            <a:rect l="0" t="0" r="r" b="b"/>
            <a:pathLst>
              <a:path w="12" h="4196">
                <a:moveTo>
                  <a:pt x="0" y="0"/>
                </a:moveTo>
                <a:lnTo>
                  <a:pt x="12" y="419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59" name="Freeform 31"/>
          <p:cNvSpPr>
            <a:spLocks/>
          </p:cNvSpPr>
          <p:nvPr/>
        </p:nvSpPr>
        <p:spPr bwMode="auto">
          <a:xfrm>
            <a:off x="8864600" y="63500"/>
            <a:ext cx="26988" cy="673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4200"/>
              </a:cxn>
            </a:cxnLst>
            <a:rect l="0" t="0" r="r" b="b"/>
            <a:pathLst>
              <a:path w="16" h="4200">
                <a:moveTo>
                  <a:pt x="0" y="0"/>
                </a:moveTo>
                <a:lnTo>
                  <a:pt x="16" y="420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60" name="Freeform 32"/>
          <p:cNvSpPr>
            <a:spLocks/>
          </p:cNvSpPr>
          <p:nvPr/>
        </p:nvSpPr>
        <p:spPr bwMode="auto">
          <a:xfrm>
            <a:off x="4340225" y="38100"/>
            <a:ext cx="7938" cy="675005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4212"/>
              </a:cxn>
            </a:cxnLst>
            <a:rect l="0" t="0" r="r" b="b"/>
            <a:pathLst>
              <a:path w="4" h="4212">
                <a:moveTo>
                  <a:pt x="4" y="0"/>
                </a:moveTo>
                <a:lnTo>
                  <a:pt x="0" y="421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61" name="Freeform 33"/>
          <p:cNvSpPr>
            <a:spLocks/>
          </p:cNvSpPr>
          <p:nvPr/>
        </p:nvSpPr>
        <p:spPr bwMode="auto">
          <a:xfrm>
            <a:off x="4006850" y="-26988"/>
            <a:ext cx="4763" cy="6808788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0" y="4248"/>
              </a:cxn>
            </a:cxnLst>
            <a:rect l="0" t="0" r="r" b="b"/>
            <a:pathLst>
              <a:path w="3" h="4248">
                <a:moveTo>
                  <a:pt x="3" y="0"/>
                </a:moveTo>
                <a:lnTo>
                  <a:pt x="0" y="424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62" name="Freeform 34"/>
          <p:cNvSpPr>
            <a:spLocks/>
          </p:cNvSpPr>
          <p:nvPr/>
        </p:nvSpPr>
        <p:spPr bwMode="auto">
          <a:xfrm>
            <a:off x="3687763" y="31750"/>
            <a:ext cx="31750" cy="6762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" y="4220"/>
              </a:cxn>
            </a:cxnLst>
            <a:rect l="0" t="0" r="r" b="b"/>
            <a:pathLst>
              <a:path w="20" h="4220">
                <a:moveTo>
                  <a:pt x="0" y="0"/>
                </a:moveTo>
                <a:lnTo>
                  <a:pt x="20" y="422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63" name="Freeform 35"/>
          <p:cNvSpPr>
            <a:spLocks/>
          </p:cNvSpPr>
          <p:nvPr/>
        </p:nvSpPr>
        <p:spPr bwMode="auto">
          <a:xfrm>
            <a:off x="3379788" y="31750"/>
            <a:ext cx="12700" cy="6743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4208"/>
              </a:cxn>
            </a:cxnLst>
            <a:rect l="0" t="0" r="r" b="b"/>
            <a:pathLst>
              <a:path w="8" h="4208">
                <a:moveTo>
                  <a:pt x="0" y="0"/>
                </a:moveTo>
                <a:lnTo>
                  <a:pt x="8" y="420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64" name="Freeform 36"/>
          <p:cNvSpPr>
            <a:spLocks/>
          </p:cNvSpPr>
          <p:nvPr/>
        </p:nvSpPr>
        <p:spPr bwMode="auto">
          <a:xfrm>
            <a:off x="3071813" y="50800"/>
            <a:ext cx="1587" cy="6724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196"/>
              </a:cxn>
            </a:cxnLst>
            <a:rect l="0" t="0" r="r" b="b"/>
            <a:pathLst>
              <a:path w="1" h="4196">
                <a:moveTo>
                  <a:pt x="0" y="0"/>
                </a:moveTo>
                <a:lnTo>
                  <a:pt x="0" y="419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65" name="Freeform 37"/>
          <p:cNvSpPr>
            <a:spLocks/>
          </p:cNvSpPr>
          <p:nvPr/>
        </p:nvSpPr>
        <p:spPr bwMode="auto">
          <a:xfrm>
            <a:off x="2736850" y="-14288"/>
            <a:ext cx="12700" cy="6802438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0" y="4244"/>
              </a:cxn>
            </a:cxnLst>
            <a:rect l="0" t="0" r="r" b="b"/>
            <a:pathLst>
              <a:path w="7" h="4244">
                <a:moveTo>
                  <a:pt x="7" y="0"/>
                </a:moveTo>
                <a:lnTo>
                  <a:pt x="0" y="424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66" name="Freeform 38"/>
          <p:cNvSpPr>
            <a:spLocks/>
          </p:cNvSpPr>
          <p:nvPr/>
        </p:nvSpPr>
        <p:spPr bwMode="auto">
          <a:xfrm>
            <a:off x="2411413" y="38100"/>
            <a:ext cx="4762" cy="674370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4208"/>
              </a:cxn>
            </a:cxnLst>
            <a:rect l="0" t="0" r="r" b="b"/>
            <a:pathLst>
              <a:path w="4" h="4208">
                <a:moveTo>
                  <a:pt x="4" y="0"/>
                </a:moveTo>
                <a:lnTo>
                  <a:pt x="0" y="420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67" name="Freeform 39"/>
          <p:cNvSpPr>
            <a:spLocks/>
          </p:cNvSpPr>
          <p:nvPr/>
        </p:nvSpPr>
        <p:spPr bwMode="auto">
          <a:xfrm>
            <a:off x="2097088" y="31750"/>
            <a:ext cx="19050" cy="675005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4212"/>
              </a:cxn>
            </a:cxnLst>
            <a:rect l="0" t="0" r="r" b="b"/>
            <a:pathLst>
              <a:path w="12" h="4212">
                <a:moveTo>
                  <a:pt x="12" y="0"/>
                </a:moveTo>
                <a:lnTo>
                  <a:pt x="0" y="421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68" name="Freeform 40"/>
          <p:cNvSpPr>
            <a:spLocks/>
          </p:cNvSpPr>
          <p:nvPr/>
        </p:nvSpPr>
        <p:spPr bwMode="auto">
          <a:xfrm>
            <a:off x="1809750" y="25400"/>
            <a:ext cx="1588" cy="6750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12"/>
              </a:cxn>
            </a:cxnLst>
            <a:rect l="0" t="0" r="r" b="b"/>
            <a:pathLst>
              <a:path w="1" h="4212">
                <a:moveTo>
                  <a:pt x="0" y="0"/>
                </a:moveTo>
                <a:lnTo>
                  <a:pt x="0" y="421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69" name="Freeform 41"/>
          <p:cNvSpPr>
            <a:spLocks/>
          </p:cNvSpPr>
          <p:nvPr/>
        </p:nvSpPr>
        <p:spPr bwMode="auto">
          <a:xfrm>
            <a:off x="1487488" y="-26988"/>
            <a:ext cx="7937" cy="6802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4244"/>
              </a:cxn>
            </a:cxnLst>
            <a:rect l="0" t="0" r="r" b="b"/>
            <a:pathLst>
              <a:path w="5" h="4244">
                <a:moveTo>
                  <a:pt x="0" y="0"/>
                </a:moveTo>
                <a:lnTo>
                  <a:pt x="5" y="424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70" name="Freeform 42"/>
          <p:cNvSpPr>
            <a:spLocks/>
          </p:cNvSpPr>
          <p:nvPr/>
        </p:nvSpPr>
        <p:spPr bwMode="auto">
          <a:xfrm>
            <a:off x="1174750" y="38100"/>
            <a:ext cx="6350" cy="6756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4216"/>
              </a:cxn>
            </a:cxnLst>
            <a:rect l="0" t="0" r="r" b="b"/>
            <a:pathLst>
              <a:path w="4" h="4216">
                <a:moveTo>
                  <a:pt x="0" y="0"/>
                </a:moveTo>
                <a:lnTo>
                  <a:pt x="4" y="421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71" name="Freeform 43"/>
          <p:cNvSpPr>
            <a:spLocks/>
          </p:cNvSpPr>
          <p:nvPr/>
        </p:nvSpPr>
        <p:spPr bwMode="auto">
          <a:xfrm>
            <a:off x="573088" y="-26988"/>
            <a:ext cx="1587" cy="6802438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0" y="4244"/>
              </a:cxn>
            </a:cxnLst>
            <a:rect l="0" t="0" r="r" b="b"/>
            <a:pathLst>
              <a:path w="1" h="4244">
                <a:moveTo>
                  <a:pt x="1" y="0"/>
                </a:moveTo>
                <a:lnTo>
                  <a:pt x="0" y="424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72" name="Freeform 44"/>
          <p:cNvSpPr>
            <a:spLocks/>
          </p:cNvSpPr>
          <p:nvPr/>
        </p:nvSpPr>
        <p:spPr bwMode="auto">
          <a:xfrm>
            <a:off x="77788" y="1511300"/>
            <a:ext cx="9126537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4" y="0"/>
              </a:cxn>
            </a:cxnLst>
            <a:rect l="0" t="0" r="r" b="b"/>
            <a:pathLst>
              <a:path w="5584" h="1">
                <a:moveTo>
                  <a:pt x="0" y="0"/>
                </a:moveTo>
                <a:lnTo>
                  <a:pt x="5584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73" name="Freeform 45"/>
          <p:cNvSpPr>
            <a:spLocks/>
          </p:cNvSpPr>
          <p:nvPr/>
        </p:nvSpPr>
        <p:spPr bwMode="auto">
          <a:xfrm>
            <a:off x="8564563" y="63500"/>
            <a:ext cx="12700" cy="6711950"/>
          </a:xfrm>
          <a:custGeom>
            <a:avLst/>
            <a:gdLst/>
            <a:ahLst/>
            <a:cxnLst>
              <a:cxn ang="0">
                <a:pos x="4" y="48"/>
              </a:cxn>
              <a:cxn ang="0">
                <a:pos x="0" y="0"/>
              </a:cxn>
              <a:cxn ang="0">
                <a:pos x="8" y="4188"/>
              </a:cxn>
            </a:cxnLst>
            <a:rect l="0" t="0" r="r" b="b"/>
            <a:pathLst>
              <a:path w="8" h="4188">
                <a:moveTo>
                  <a:pt x="4" y="48"/>
                </a:moveTo>
                <a:lnTo>
                  <a:pt x="0" y="0"/>
                </a:lnTo>
                <a:lnTo>
                  <a:pt x="8" y="418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74" name="Freeform 46"/>
          <p:cNvSpPr>
            <a:spLocks/>
          </p:cNvSpPr>
          <p:nvPr/>
        </p:nvSpPr>
        <p:spPr bwMode="auto">
          <a:xfrm>
            <a:off x="873125" y="-26988"/>
            <a:ext cx="1588" cy="6815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4252"/>
              </a:cxn>
            </a:cxnLst>
            <a:rect l="0" t="0" r="r" b="b"/>
            <a:pathLst>
              <a:path w="1" h="4252">
                <a:moveTo>
                  <a:pt x="0" y="0"/>
                </a:moveTo>
                <a:lnTo>
                  <a:pt x="1" y="425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75" name="Freeform 47"/>
          <p:cNvSpPr>
            <a:spLocks/>
          </p:cNvSpPr>
          <p:nvPr/>
        </p:nvSpPr>
        <p:spPr bwMode="auto">
          <a:xfrm>
            <a:off x="44450" y="2087563"/>
            <a:ext cx="910907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73" y="1"/>
              </a:cxn>
            </a:cxnLst>
            <a:rect l="0" t="0" r="r" b="b"/>
            <a:pathLst>
              <a:path w="5573" h="1">
                <a:moveTo>
                  <a:pt x="0" y="0"/>
                </a:moveTo>
                <a:lnTo>
                  <a:pt x="5573" y="1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76" name="Freeform 48"/>
          <p:cNvSpPr>
            <a:spLocks/>
          </p:cNvSpPr>
          <p:nvPr/>
        </p:nvSpPr>
        <p:spPr bwMode="auto">
          <a:xfrm>
            <a:off x="85725" y="614363"/>
            <a:ext cx="9099550" cy="206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68" y="12"/>
              </a:cxn>
            </a:cxnLst>
            <a:rect l="0" t="0" r="r" b="b"/>
            <a:pathLst>
              <a:path w="5568" h="12">
                <a:moveTo>
                  <a:pt x="0" y="0"/>
                </a:moveTo>
                <a:lnTo>
                  <a:pt x="5568" y="1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77" name="Freeform 49"/>
          <p:cNvSpPr>
            <a:spLocks/>
          </p:cNvSpPr>
          <p:nvPr/>
        </p:nvSpPr>
        <p:spPr bwMode="auto">
          <a:xfrm>
            <a:off x="65088" y="3878263"/>
            <a:ext cx="9102725" cy="238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69" y="15"/>
              </a:cxn>
            </a:cxnLst>
            <a:rect l="0" t="0" r="r" b="b"/>
            <a:pathLst>
              <a:path w="5569" h="15">
                <a:moveTo>
                  <a:pt x="0" y="0"/>
                </a:moveTo>
                <a:lnTo>
                  <a:pt x="5569" y="15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78" name="Freeform 50"/>
          <p:cNvSpPr>
            <a:spLocks/>
          </p:cNvSpPr>
          <p:nvPr/>
        </p:nvSpPr>
        <p:spPr bwMode="auto">
          <a:xfrm>
            <a:off x="77788" y="319088"/>
            <a:ext cx="9101137" cy="25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68" y="16"/>
              </a:cxn>
            </a:cxnLst>
            <a:rect l="0" t="0" r="r" b="b"/>
            <a:pathLst>
              <a:path w="5568" h="16">
                <a:moveTo>
                  <a:pt x="0" y="0"/>
                </a:moveTo>
                <a:lnTo>
                  <a:pt x="5568" y="1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79" name="Freeform 51"/>
          <p:cNvSpPr>
            <a:spLocks/>
          </p:cNvSpPr>
          <p:nvPr/>
        </p:nvSpPr>
        <p:spPr bwMode="auto">
          <a:xfrm>
            <a:off x="9166225" y="50800"/>
            <a:ext cx="26988" cy="673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4200"/>
              </a:cxn>
            </a:cxnLst>
            <a:rect l="0" t="0" r="r" b="b"/>
            <a:pathLst>
              <a:path w="16" h="4200">
                <a:moveTo>
                  <a:pt x="0" y="0"/>
                </a:moveTo>
                <a:lnTo>
                  <a:pt x="16" y="420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80" name="Freeform 52"/>
          <p:cNvSpPr>
            <a:spLocks/>
          </p:cNvSpPr>
          <p:nvPr/>
        </p:nvSpPr>
        <p:spPr bwMode="auto">
          <a:xfrm>
            <a:off x="-9525" y="-26988"/>
            <a:ext cx="1587" cy="6802438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0" y="4244"/>
              </a:cxn>
            </a:cxnLst>
            <a:rect l="0" t="0" r="r" b="b"/>
            <a:pathLst>
              <a:path w="1" h="4244">
                <a:moveTo>
                  <a:pt x="1" y="0"/>
                </a:moveTo>
                <a:lnTo>
                  <a:pt x="0" y="424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81" name="Freeform 53"/>
          <p:cNvSpPr>
            <a:spLocks/>
          </p:cNvSpPr>
          <p:nvPr/>
        </p:nvSpPr>
        <p:spPr bwMode="auto">
          <a:xfrm>
            <a:off x="290513" y="-26988"/>
            <a:ext cx="3175" cy="6802438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0" y="4244"/>
              </a:cxn>
            </a:cxnLst>
            <a:rect l="0" t="0" r="r" b="b"/>
            <a:pathLst>
              <a:path w="1" h="4244">
                <a:moveTo>
                  <a:pt x="1" y="0"/>
                </a:moveTo>
                <a:lnTo>
                  <a:pt x="0" y="424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82" name="Freeform 54"/>
          <p:cNvSpPr>
            <a:spLocks/>
          </p:cNvSpPr>
          <p:nvPr/>
        </p:nvSpPr>
        <p:spPr bwMode="auto">
          <a:xfrm>
            <a:off x="71438" y="1812925"/>
            <a:ext cx="9113837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76" y="0"/>
              </a:cxn>
            </a:cxnLst>
            <a:rect l="0" t="0" r="r" b="b"/>
            <a:pathLst>
              <a:path w="5576" h="1">
                <a:moveTo>
                  <a:pt x="0" y="0"/>
                </a:moveTo>
                <a:lnTo>
                  <a:pt x="5576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83" name="Freeform 55"/>
          <p:cNvSpPr>
            <a:spLocks/>
          </p:cNvSpPr>
          <p:nvPr/>
        </p:nvSpPr>
        <p:spPr bwMode="auto">
          <a:xfrm>
            <a:off x="7938" y="4191000"/>
            <a:ext cx="9244012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72" y="0"/>
              </a:cxn>
            </a:cxnLst>
            <a:rect l="0" t="0" r="r" b="b"/>
            <a:pathLst>
              <a:path w="5472" h="1">
                <a:moveTo>
                  <a:pt x="0" y="0"/>
                </a:moveTo>
                <a:lnTo>
                  <a:pt x="5472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84" name="Freeform 56"/>
          <p:cNvSpPr>
            <a:spLocks/>
          </p:cNvSpPr>
          <p:nvPr/>
        </p:nvSpPr>
        <p:spPr bwMode="auto">
          <a:xfrm>
            <a:off x="4670425" y="52388"/>
            <a:ext cx="26988" cy="6724650"/>
          </a:xfrm>
          <a:custGeom>
            <a:avLst/>
            <a:gdLst/>
            <a:ahLst/>
            <a:cxnLst>
              <a:cxn ang="0">
                <a:pos x="16" y="0"/>
              </a:cxn>
              <a:cxn ang="0">
                <a:pos x="0" y="4016"/>
              </a:cxn>
            </a:cxnLst>
            <a:rect l="0" t="0" r="r" b="b"/>
            <a:pathLst>
              <a:path w="16" h="4016">
                <a:moveTo>
                  <a:pt x="16" y="0"/>
                </a:moveTo>
                <a:lnTo>
                  <a:pt x="0" y="401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 useBgFill="1">
        <p:nvSpPr>
          <p:cNvPr id="73794" name="Text Box 66"/>
          <p:cNvSpPr txBox="1">
            <a:spLocks noChangeArrowheads="1"/>
          </p:cNvSpPr>
          <p:nvPr/>
        </p:nvSpPr>
        <p:spPr bwMode="auto">
          <a:xfrm>
            <a:off x="684213" y="260350"/>
            <a:ext cx="8064500" cy="822325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chemeClr val="tx2"/>
                </a:solidFill>
              </a:rPr>
              <a:t>Определите длину единичного отрезка. </a:t>
            </a:r>
          </a:p>
          <a:p>
            <a:pPr algn="ctr"/>
            <a:r>
              <a:rPr lang="ru-RU" sz="2400">
                <a:solidFill>
                  <a:schemeClr val="tx2"/>
                </a:solidFill>
              </a:rPr>
              <a:t>Найдите координаты точек.</a:t>
            </a:r>
          </a:p>
        </p:txBody>
      </p:sp>
      <p:sp>
        <p:nvSpPr>
          <p:cNvPr id="73795" name="Freeform 67"/>
          <p:cNvSpPr>
            <a:spLocks/>
          </p:cNvSpPr>
          <p:nvPr/>
        </p:nvSpPr>
        <p:spPr bwMode="auto">
          <a:xfrm>
            <a:off x="573088" y="2082800"/>
            <a:ext cx="8393112" cy="25400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5287" y="0"/>
              </a:cxn>
            </a:cxnLst>
            <a:rect l="0" t="0" r="r" b="b"/>
            <a:pathLst>
              <a:path w="5287" h="16">
                <a:moveTo>
                  <a:pt x="0" y="16"/>
                </a:moveTo>
                <a:lnTo>
                  <a:pt x="5287" y="0"/>
                </a:lnTo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3796" name="AutoShape 68"/>
          <p:cNvSpPr>
            <a:spLocks noChangeArrowheads="1"/>
          </p:cNvSpPr>
          <p:nvPr/>
        </p:nvSpPr>
        <p:spPr bwMode="auto">
          <a:xfrm>
            <a:off x="4643438" y="2133600"/>
            <a:ext cx="695325" cy="600075"/>
          </a:xfrm>
          <a:custGeom>
            <a:avLst/>
            <a:gdLst>
              <a:gd name="G0" fmla="+- 6835 0 0"/>
              <a:gd name="G1" fmla="+- 8640 0 0"/>
              <a:gd name="G2" fmla="+- 4375 0 0"/>
              <a:gd name="G3" fmla="+- 8640 0 0"/>
              <a:gd name="G4" fmla="+- 21600 0 8640"/>
              <a:gd name="G5" fmla="+- 21600 0 8640"/>
              <a:gd name="G6" fmla="+- 6835 21600 0"/>
              <a:gd name="G7" fmla="*/ G6 1 2"/>
              <a:gd name="G8" fmla="+- 21600 0 6835"/>
              <a:gd name="G9" fmla="+- 21600 0 4375"/>
              <a:gd name="T0" fmla="*/ G0 w 21600"/>
              <a:gd name="T1" fmla="*/ G0 h 21600"/>
              <a:gd name="T2" fmla="*/ G8 w 21600"/>
              <a:gd name="T3" fmla="*/ G8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6835" y="6835"/>
                </a:moveTo>
                <a:lnTo>
                  <a:pt x="8640" y="6835"/>
                </a:lnTo>
                <a:lnTo>
                  <a:pt x="8640" y="4375"/>
                </a:lnTo>
                <a:lnTo>
                  <a:pt x="8640" y="4375"/>
                </a:lnTo>
                <a:lnTo>
                  <a:pt x="10800" y="0"/>
                </a:lnTo>
                <a:lnTo>
                  <a:pt x="12960" y="4375"/>
                </a:lnTo>
                <a:lnTo>
                  <a:pt x="12960" y="4375"/>
                </a:lnTo>
                <a:lnTo>
                  <a:pt x="12960" y="6835"/>
                </a:lnTo>
                <a:lnTo>
                  <a:pt x="14765" y="6835"/>
                </a:lnTo>
                <a:lnTo>
                  <a:pt x="14765" y="8640"/>
                </a:lnTo>
                <a:lnTo>
                  <a:pt x="17225" y="8640"/>
                </a:lnTo>
                <a:lnTo>
                  <a:pt x="17225" y="8640"/>
                </a:lnTo>
                <a:lnTo>
                  <a:pt x="21600" y="10800"/>
                </a:lnTo>
                <a:lnTo>
                  <a:pt x="17225" y="12960"/>
                </a:lnTo>
                <a:lnTo>
                  <a:pt x="17225" y="12960"/>
                </a:lnTo>
                <a:lnTo>
                  <a:pt x="14765" y="12960"/>
                </a:lnTo>
                <a:lnTo>
                  <a:pt x="14765" y="14765"/>
                </a:lnTo>
                <a:lnTo>
                  <a:pt x="12960" y="14765"/>
                </a:lnTo>
                <a:lnTo>
                  <a:pt x="12960" y="17225"/>
                </a:lnTo>
                <a:lnTo>
                  <a:pt x="12960" y="17225"/>
                </a:lnTo>
                <a:lnTo>
                  <a:pt x="10800" y="21600"/>
                </a:lnTo>
                <a:lnTo>
                  <a:pt x="8640" y="17225"/>
                </a:lnTo>
                <a:lnTo>
                  <a:pt x="8640" y="17225"/>
                </a:lnTo>
                <a:lnTo>
                  <a:pt x="8640" y="14765"/>
                </a:lnTo>
                <a:lnTo>
                  <a:pt x="6835" y="14765"/>
                </a:lnTo>
                <a:lnTo>
                  <a:pt x="6835" y="12960"/>
                </a:lnTo>
                <a:lnTo>
                  <a:pt x="4375" y="12960"/>
                </a:lnTo>
                <a:lnTo>
                  <a:pt x="4375" y="12960"/>
                </a:lnTo>
                <a:lnTo>
                  <a:pt x="0" y="10800"/>
                </a:lnTo>
                <a:lnTo>
                  <a:pt x="4375" y="8640"/>
                </a:lnTo>
                <a:lnTo>
                  <a:pt x="4375" y="8640"/>
                </a:lnTo>
                <a:lnTo>
                  <a:pt x="6835" y="8640"/>
                </a:lnTo>
                <a:close/>
              </a:path>
            </a:pathLst>
          </a:custGeom>
          <a:gradFill rotWithShape="1">
            <a:gsLst>
              <a:gs pos="0">
                <a:srgbClr val="4D0808"/>
              </a:gs>
              <a:gs pos="30000">
                <a:srgbClr val="FF0300"/>
              </a:gs>
              <a:gs pos="55000">
                <a:srgbClr val="FF7A00"/>
              </a:gs>
              <a:gs pos="100000">
                <a:srgbClr val="FFF2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798" name="AutoShape 70"/>
          <p:cNvSpPr>
            <a:spLocks noChangeArrowheads="1"/>
          </p:cNvSpPr>
          <p:nvPr/>
        </p:nvSpPr>
        <p:spPr bwMode="auto">
          <a:xfrm>
            <a:off x="4932363" y="2057400"/>
            <a:ext cx="95250" cy="104775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6948488" y="1989138"/>
            <a:ext cx="638175" cy="704850"/>
            <a:chOff x="3531" y="1308"/>
            <a:chExt cx="402" cy="444"/>
          </a:xfrm>
        </p:grpSpPr>
        <p:sp>
          <p:nvSpPr>
            <p:cNvPr id="73802" name="AutoShape 74"/>
            <p:cNvSpPr>
              <a:spLocks noChangeArrowheads="1"/>
            </p:cNvSpPr>
            <p:nvPr/>
          </p:nvSpPr>
          <p:spPr bwMode="auto">
            <a:xfrm>
              <a:off x="3531" y="1338"/>
              <a:ext cx="402" cy="414"/>
            </a:xfrm>
            <a:prstGeom prst="star5">
              <a:avLst/>
            </a:prstGeom>
            <a:gradFill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803" name="AutoShape 75"/>
            <p:cNvSpPr>
              <a:spLocks noChangeArrowheads="1"/>
            </p:cNvSpPr>
            <p:nvPr/>
          </p:nvSpPr>
          <p:spPr bwMode="auto">
            <a:xfrm>
              <a:off x="3699" y="1308"/>
              <a:ext cx="60" cy="6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3804" name="Oval 76"/>
          <p:cNvSpPr>
            <a:spLocks noChangeArrowheads="1"/>
          </p:cNvSpPr>
          <p:nvPr/>
        </p:nvSpPr>
        <p:spPr bwMode="auto">
          <a:xfrm>
            <a:off x="541338" y="2060575"/>
            <a:ext cx="69850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" name="Group 102"/>
          <p:cNvGrpSpPr>
            <a:grpSpLocks/>
          </p:cNvGrpSpPr>
          <p:nvPr/>
        </p:nvGrpSpPr>
        <p:grpSpPr bwMode="auto">
          <a:xfrm>
            <a:off x="2555875" y="1676400"/>
            <a:ext cx="287338" cy="527050"/>
            <a:chOff x="995" y="1056"/>
            <a:chExt cx="181" cy="332"/>
          </a:xfrm>
        </p:grpSpPr>
        <p:sp>
          <p:nvSpPr>
            <p:cNvPr id="73800" name="Line 72"/>
            <p:cNvSpPr>
              <a:spLocks noChangeShapeType="1"/>
            </p:cNvSpPr>
            <p:nvPr/>
          </p:nvSpPr>
          <p:spPr bwMode="auto">
            <a:xfrm>
              <a:off x="1131" y="1298"/>
              <a:ext cx="0" cy="9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805" name="Text Box 77"/>
            <p:cNvSpPr txBox="1">
              <a:spLocks noChangeArrowheads="1"/>
            </p:cNvSpPr>
            <p:nvPr/>
          </p:nvSpPr>
          <p:spPr bwMode="auto">
            <a:xfrm>
              <a:off x="995" y="1056"/>
              <a:ext cx="18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</a:p>
          </p:txBody>
        </p:sp>
      </p:grpSp>
      <p:sp>
        <p:nvSpPr>
          <p:cNvPr id="73808" name="Text Box 80"/>
          <p:cNvSpPr txBox="1">
            <a:spLocks noChangeArrowheads="1"/>
          </p:cNvSpPr>
          <p:nvPr/>
        </p:nvSpPr>
        <p:spPr bwMode="auto">
          <a:xfrm>
            <a:off x="7092950" y="1628775"/>
            <a:ext cx="28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</p:txBody>
      </p:sp>
      <p:sp>
        <p:nvSpPr>
          <p:cNvPr id="73813" name="Freeform 85"/>
          <p:cNvSpPr>
            <a:spLocks/>
          </p:cNvSpPr>
          <p:nvPr/>
        </p:nvSpPr>
        <p:spPr bwMode="auto">
          <a:xfrm>
            <a:off x="-177800" y="5080000"/>
            <a:ext cx="8991600" cy="15875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5664" y="0"/>
              </a:cxn>
            </a:cxnLst>
            <a:rect l="0" t="0" r="r" b="b"/>
            <a:pathLst>
              <a:path w="5664" h="10">
                <a:moveTo>
                  <a:pt x="0" y="10"/>
                </a:moveTo>
                <a:lnTo>
                  <a:pt x="5664" y="0"/>
                </a:lnTo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1619250" y="5062538"/>
            <a:ext cx="381000" cy="457200"/>
            <a:chOff x="1798" y="2799"/>
            <a:chExt cx="240" cy="288"/>
          </a:xfrm>
        </p:grpSpPr>
        <p:sp>
          <p:nvSpPr>
            <p:cNvPr id="73818" name="AutoShape 90"/>
            <p:cNvSpPr>
              <a:spLocks noChangeArrowheads="1"/>
            </p:cNvSpPr>
            <p:nvPr/>
          </p:nvSpPr>
          <p:spPr bwMode="auto">
            <a:xfrm>
              <a:off x="1798" y="2841"/>
              <a:ext cx="240" cy="246"/>
            </a:xfrm>
            <a:prstGeom prst="smileyFace">
              <a:avLst>
                <a:gd name="adj" fmla="val 4653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FFFF00"/>
                </a:gs>
                <a:gs pos="100000">
                  <a:srgbClr val="FFFFFF"/>
                </a:gs>
              </a:gsLst>
              <a:lin ang="189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819" name="AutoShape 91"/>
            <p:cNvSpPr>
              <a:spLocks noChangeArrowheads="1"/>
            </p:cNvSpPr>
            <p:nvPr/>
          </p:nvSpPr>
          <p:spPr bwMode="auto">
            <a:xfrm>
              <a:off x="1882" y="2799"/>
              <a:ext cx="60" cy="6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3825" name="Text Box 97"/>
          <p:cNvSpPr txBox="1">
            <a:spLocks noChangeArrowheads="1"/>
          </p:cNvSpPr>
          <p:nvPr/>
        </p:nvSpPr>
        <p:spPr bwMode="auto">
          <a:xfrm>
            <a:off x="4787900" y="1676400"/>
            <a:ext cx="28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73831" name="Text Box 103"/>
          <p:cNvSpPr txBox="1">
            <a:spLocks noChangeArrowheads="1"/>
          </p:cNvSpPr>
          <p:nvPr/>
        </p:nvSpPr>
        <p:spPr bwMode="auto">
          <a:xfrm>
            <a:off x="1547813" y="4630738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24</a:t>
            </a:r>
          </a:p>
        </p:txBody>
      </p:sp>
      <p:sp>
        <p:nvSpPr>
          <p:cNvPr id="73832" name="Text Box 104"/>
          <p:cNvSpPr txBox="1">
            <a:spLocks noChangeArrowheads="1"/>
          </p:cNvSpPr>
          <p:nvPr/>
        </p:nvSpPr>
        <p:spPr bwMode="auto">
          <a:xfrm>
            <a:off x="4716463" y="4676775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54</a:t>
            </a:r>
          </a:p>
        </p:txBody>
      </p:sp>
      <p:grpSp>
        <p:nvGrpSpPr>
          <p:cNvPr id="5" name="Group 107"/>
          <p:cNvGrpSpPr>
            <a:grpSpLocks/>
          </p:cNvGrpSpPr>
          <p:nvPr/>
        </p:nvGrpSpPr>
        <p:grpSpPr bwMode="auto">
          <a:xfrm>
            <a:off x="6300788" y="5013325"/>
            <a:ext cx="638175" cy="742950"/>
            <a:chOff x="2178" y="3852"/>
            <a:chExt cx="402" cy="468"/>
          </a:xfrm>
        </p:grpSpPr>
        <p:sp>
          <p:nvSpPr>
            <p:cNvPr id="73833" name="AutoShape 105"/>
            <p:cNvSpPr>
              <a:spLocks noChangeArrowheads="1"/>
            </p:cNvSpPr>
            <p:nvPr/>
          </p:nvSpPr>
          <p:spPr bwMode="auto">
            <a:xfrm>
              <a:off x="2178" y="3888"/>
              <a:ext cx="402" cy="432"/>
            </a:xfrm>
            <a:prstGeom prst="star5">
              <a:avLst/>
            </a:prstGeom>
            <a:gradFill rotWithShape="1">
              <a:gsLst>
                <a:gs pos="0">
                  <a:srgbClr val="A603AB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834" name="AutoShape 106"/>
            <p:cNvSpPr>
              <a:spLocks noChangeArrowheads="1"/>
            </p:cNvSpPr>
            <p:nvPr/>
          </p:nvSpPr>
          <p:spPr bwMode="auto">
            <a:xfrm>
              <a:off x="2346" y="3852"/>
              <a:ext cx="60" cy="6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3836" name="Text Box 108"/>
          <p:cNvSpPr txBox="1">
            <a:spLocks noChangeArrowheads="1"/>
          </p:cNvSpPr>
          <p:nvPr/>
        </p:nvSpPr>
        <p:spPr bwMode="auto">
          <a:xfrm>
            <a:off x="611188" y="0"/>
            <a:ext cx="7937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9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*</a:t>
            </a:r>
          </a:p>
        </p:txBody>
      </p:sp>
      <p:grpSp>
        <p:nvGrpSpPr>
          <p:cNvPr id="6" name="Group 57"/>
          <p:cNvGrpSpPr>
            <a:grpSpLocks/>
          </p:cNvGrpSpPr>
          <p:nvPr/>
        </p:nvGrpSpPr>
        <p:grpSpPr bwMode="auto">
          <a:xfrm>
            <a:off x="76200" y="36513"/>
            <a:ext cx="9004300" cy="6705600"/>
            <a:chOff x="168" y="176"/>
            <a:chExt cx="5408" cy="3928"/>
          </a:xfrm>
        </p:grpSpPr>
        <p:sp>
          <p:nvSpPr>
            <p:cNvPr id="73786" name="Freeform 58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787" name="Freeform 59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788" name="Freeform 60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789" name="Freeform 61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790" name="Freeform 62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791" name="Freeform 63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792" name="Freeform 64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793" name="Freeform 65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112"/>
          <p:cNvGrpSpPr>
            <a:grpSpLocks/>
          </p:cNvGrpSpPr>
          <p:nvPr/>
        </p:nvGrpSpPr>
        <p:grpSpPr bwMode="auto">
          <a:xfrm>
            <a:off x="4859338" y="5038725"/>
            <a:ext cx="323850" cy="695325"/>
            <a:chOff x="1614" y="3882"/>
            <a:chExt cx="204" cy="438"/>
          </a:xfrm>
        </p:grpSpPr>
        <p:sp>
          <p:nvSpPr>
            <p:cNvPr id="73838" name="AutoShape 110"/>
            <p:cNvSpPr>
              <a:spLocks noChangeArrowheads="1"/>
            </p:cNvSpPr>
            <p:nvPr/>
          </p:nvSpPr>
          <p:spPr bwMode="auto">
            <a:xfrm>
              <a:off x="1614" y="3918"/>
              <a:ext cx="204" cy="402"/>
            </a:xfrm>
            <a:prstGeom prst="flowChartSort">
              <a:avLst/>
            </a:prstGeom>
            <a:gradFill rotWithShape="1">
              <a:gsLst>
                <a:gs pos="0">
                  <a:srgbClr val="006699"/>
                </a:gs>
                <a:gs pos="19000">
                  <a:srgbClr val="1170FF"/>
                </a:gs>
                <a:gs pos="28999">
                  <a:srgbClr val="3333CC"/>
                </a:gs>
                <a:gs pos="39999">
                  <a:srgbClr val="2E6792"/>
                </a:gs>
                <a:gs pos="53000">
                  <a:srgbClr val="9999FF"/>
                </a:gs>
                <a:gs pos="84000">
                  <a:srgbClr val="00CCCC"/>
                </a:gs>
                <a:gs pos="100000">
                  <a:srgbClr val="3399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839" name="AutoShape 111"/>
            <p:cNvSpPr>
              <a:spLocks noChangeArrowheads="1"/>
            </p:cNvSpPr>
            <p:nvPr/>
          </p:nvSpPr>
          <p:spPr bwMode="auto">
            <a:xfrm>
              <a:off x="1680" y="3882"/>
              <a:ext cx="60" cy="6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114"/>
          <p:cNvGrpSpPr>
            <a:grpSpLocks/>
          </p:cNvGrpSpPr>
          <p:nvPr/>
        </p:nvGrpSpPr>
        <p:grpSpPr bwMode="auto">
          <a:xfrm>
            <a:off x="107950" y="2632076"/>
            <a:ext cx="8785225" cy="1570038"/>
            <a:chOff x="68" y="1752"/>
            <a:chExt cx="5534" cy="989"/>
          </a:xfrm>
        </p:grpSpPr>
        <p:sp useBgFill="1">
          <p:nvSpPr>
            <p:cNvPr id="73837" name="Text Box 109"/>
            <p:cNvSpPr txBox="1">
              <a:spLocks noChangeArrowheads="1"/>
            </p:cNvSpPr>
            <p:nvPr/>
          </p:nvSpPr>
          <p:spPr bwMode="auto">
            <a:xfrm>
              <a:off x="158" y="1979"/>
              <a:ext cx="5444" cy="748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2400" dirty="0"/>
                <a:t>На рисунке изображена часть координатного луча. Определи координату точки, в которой расположена звёздочка.</a:t>
              </a:r>
            </a:p>
          </p:txBody>
        </p:sp>
        <p:sp>
          <p:nvSpPr>
            <p:cNvPr id="73841" name="Text Box 113"/>
            <p:cNvSpPr txBox="1">
              <a:spLocks noChangeArrowheads="1"/>
            </p:cNvSpPr>
            <p:nvPr/>
          </p:nvSpPr>
          <p:spPr bwMode="auto">
            <a:xfrm>
              <a:off x="68" y="1752"/>
              <a:ext cx="116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ru-RU" sz="9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73843" name="Text Box 115"/>
          <p:cNvSpPr txBox="1">
            <a:spLocks noChangeArrowheads="1"/>
          </p:cNvSpPr>
          <p:nvPr/>
        </p:nvSpPr>
        <p:spPr bwMode="auto">
          <a:xfrm>
            <a:off x="6372225" y="4627563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69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8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8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8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8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8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8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8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8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808" grpId="0"/>
      <p:bldP spid="7384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AutoShape 5"/>
          <p:cNvSpPr>
            <a:spLocks noChangeArrowheads="1"/>
          </p:cNvSpPr>
          <p:nvPr/>
        </p:nvSpPr>
        <p:spPr bwMode="auto">
          <a:xfrm rot="16200000">
            <a:off x="1612900" y="3260726"/>
            <a:ext cx="1635125" cy="2717800"/>
          </a:xfrm>
          <a:prstGeom prst="flowChartDelay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 flipH="1">
            <a:off x="2430463" y="3802063"/>
            <a:ext cx="12700" cy="1254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 flipH="1">
            <a:off x="2833688" y="3854450"/>
            <a:ext cx="34925" cy="1158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 flipH="1">
            <a:off x="3179763" y="3948113"/>
            <a:ext cx="68262" cy="1047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 flipH="1">
            <a:off x="3444875" y="4137025"/>
            <a:ext cx="92075" cy="841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 flipH="1">
            <a:off x="3629025" y="4410075"/>
            <a:ext cx="125413" cy="523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>
            <a:off x="3675063" y="4838700"/>
            <a:ext cx="1381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>
            <a:off x="3662363" y="5268913"/>
            <a:ext cx="150812" cy="111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>
            <a:off x="2039938" y="3843338"/>
            <a:ext cx="46037" cy="127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5550" name="Line 14"/>
          <p:cNvSpPr>
            <a:spLocks noChangeShapeType="1"/>
          </p:cNvSpPr>
          <p:nvPr/>
        </p:nvSpPr>
        <p:spPr bwMode="auto">
          <a:xfrm>
            <a:off x="1636713" y="3948113"/>
            <a:ext cx="80962" cy="1047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5551" name="Line 15"/>
          <p:cNvSpPr>
            <a:spLocks noChangeShapeType="1"/>
          </p:cNvSpPr>
          <p:nvPr/>
        </p:nvSpPr>
        <p:spPr bwMode="auto">
          <a:xfrm>
            <a:off x="1314450" y="4116388"/>
            <a:ext cx="103188" cy="1158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5552" name="Line 16"/>
          <p:cNvSpPr>
            <a:spLocks noChangeShapeType="1"/>
          </p:cNvSpPr>
          <p:nvPr/>
        </p:nvSpPr>
        <p:spPr bwMode="auto">
          <a:xfrm>
            <a:off x="1130300" y="4357688"/>
            <a:ext cx="138113" cy="619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5553" name="Line 17"/>
          <p:cNvSpPr>
            <a:spLocks noChangeShapeType="1"/>
          </p:cNvSpPr>
          <p:nvPr/>
        </p:nvSpPr>
        <p:spPr bwMode="auto">
          <a:xfrm>
            <a:off x="1084263" y="4808538"/>
            <a:ext cx="138112" cy="95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5554" name="Line 18"/>
          <p:cNvSpPr>
            <a:spLocks noChangeShapeType="1"/>
          </p:cNvSpPr>
          <p:nvPr/>
        </p:nvSpPr>
        <p:spPr bwMode="auto">
          <a:xfrm>
            <a:off x="1084263" y="5184775"/>
            <a:ext cx="138112" cy="111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5555" name="Text Box 19"/>
          <p:cNvSpPr txBox="1">
            <a:spLocks noChangeArrowheads="1"/>
          </p:cNvSpPr>
          <p:nvPr/>
        </p:nvSpPr>
        <p:spPr bwMode="auto">
          <a:xfrm>
            <a:off x="3635375" y="4076700"/>
            <a:ext cx="946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180</a:t>
            </a:r>
          </a:p>
        </p:txBody>
      </p:sp>
      <p:sp>
        <p:nvSpPr>
          <p:cNvPr id="65556" name="Line 20"/>
          <p:cNvSpPr>
            <a:spLocks noChangeShapeType="1"/>
          </p:cNvSpPr>
          <p:nvPr/>
        </p:nvSpPr>
        <p:spPr bwMode="auto">
          <a:xfrm flipH="1" flipV="1">
            <a:off x="2108200" y="3979863"/>
            <a:ext cx="334963" cy="13001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5557" name="Text Box 21"/>
          <p:cNvSpPr txBox="1">
            <a:spLocks noChangeArrowheads="1"/>
          </p:cNvSpPr>
          <p:nvPr/>
        </p:nvSpPr>
        <p:spPr bwMode="auto">
          <a:xfrm>
            <a:off x="828675" y="3717925"/>
            <a:ext cx="7191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40</a:t>
            </a: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7512050" y="1052513"/>
            <a:ext cx="1308100" cy="1243012"/>
            <a:chOff x="3054" y="1752"/>
            <a:chExt cx="733" cy="647"/>
          </a:xfrm>
        </p:grpSpPr>
        <p:sp>
          <p:nvSpPr>
            <p:cNvPr id="65561" name="AutoShape 25"/>
            <p:cNvSpPr>
              <a:spLocks noChangeArrowheads="1"/>
            </p:cNvSpPr>
            <p:nvPr/>
          </p:nvSpPr>
          <p:spPr bwMode="auto">
            <a:xfrm>
              <a:off x="3054" y="1752"/>
              <a:ext cx="733" cy="647"/>
            </a:xfrm>
            <a:custGeom>
              <a:avLst/>
              <a:gdLst>
                <a:gd name="G0" fmla="+- 3697 0 0"/>
                <a:gd name="G1" fmla="+- 21600 0 3697"/>
                <a:gd name="G2" fmla="+- 21600 0 3697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697" y="10800"/>
                  </a:moveTo>
                  <a:cubicBezTo>
                    <a:pt x="3697" y="14723"/>
                    <a:pt x="6877" y="17903"/>
                    <a:pt x="10800" y="17903"/>
                  </a:cubicBezTo>
                  <a:cubicBezTo>
                    <a:pt x="14723" y="17903"/>
                    <a:pt x="17903" y="14723"/>
                    <a:pt x="17903" y="10800"/>
                  </a:cubicBezTo>
                  <a:cubicBezTo>
                    <a:pt x="17903" y="6877"/>
                    <a:pt x="14723" y="3697"/>
                    <a:pt x="10800" y="3697"/>
                  </a:cubicBezTo>
                  <a:cubicBezTo>
                    <a:pt x="6877" y="3697"/>
                    <a:pt x="3697" y="6877"/>
                    <a:pt x="3697" y="1080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3170" y="1858"/>
              <a:ext cx="486" cy="429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ru-RU" sz="32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60</a:t>
              </a:r>
            </a:p>
          </p:txBody>
        </p:sp>
      </p:grpSp>
      <p:sp>
        <p:nvSpPr>
          <p:cNvPr id="65563" name="AutoShape 27"/>
          <p:cNvSpPr>
            <a:spLocks noChangeArrowheads="1"/>
          </p:cNvSpPr>
          <p:nvPr/>
        </p:nvSpPr>
        <p:spPr bwMode="auto">
          <a:xfrm>
            <a:off x="2384425" y="5184775"/>
            <a:ext cx="115888" cy="115888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5564" name="Rectangle 28"/>
          <p:cNvSpPr>
            <a:spLocks noChangeArrowheads="1"/>
          </p:cNvSpPr>
          <p:nvPr/>
        </p:nvSpPr>
        <p:spPr bwMode="auto">
          <a:xfrm>
            <a:off x="250825" y="188913"/>
            <a:ext cx="87137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   Определите превысил скорость водитель или нет, если после аварии спидометр сломался, а вот стрелка застыла на месте.</a:t>
            </a:r>
          </a:p>
        </p:txBody>
      </p:sp>
      <p:sp>
        <p:nvSpPr>
          <p:cNvPr id="65575" name="Freeform 39"/>
          <p:cNvSpPr>
            <a:spLocks/>
          </p:cNvSpPr>
          <p:nvPr/>
        </p:nvSpPr>
        <p:spPr bwMode="auto">
          <a:xfrm>
            <a:off x="179388" y="4078288"/>
            <a:ext cx="8856662" cy="2663825"/>
          </a:xfrm>
          <a:custGeom>
            <a:avLst/>
            <a:gdLst/>
            <a:ahLst/>
            <a:cxnLst>
              <a:cxn ang="0">
                <a:pos x="272" y="0"/>
              </a:cxn>
              <a:cxn ang="0">
                <a:pos x="1678" y="1179"/>
              </a:cxn>
              <a:cxn ang="0">
                <a:pos x="1724" y="771"/>
              </a:cxn>
              <a:cxn ang="0">
                <a:pos x="2041" y="725"/>
              </a:cxn>
              <a:cxn ang="0">
                <a:pos x="2132" y="363"/>
              </a:cxn>
              <a:cxn ang="0">
                <a:pos x="2767" y="499"/>
              </a:cxn>
              <a:cxn ang="0">
                <a:pos x="2767" y="90"/>
              </a:cxn>
              <a:cxn ang="0">
                <a:pos x="3765" y="363"/>
              </a:cxn>
              <a:cxn ang="0">
                <a:pos x="5579" y="952"/>
              </a:cxn>
              <a:cxn ang="0">
                <a:pos x="5579" y="2086"/>
              </a:cxn>
              <a:cxn ang="0">
                <a:pos x="0" y="2086"/>
              </a:cxn>
              <a:cxn ang="0">
                <a:pos x="272" y="0"/>
              </a:cxn>
            </a:cxnLst>
            <a:rect l="0" t="0" r="r" b="b"/>
            <a:pathLst>
              <a:path w="5579" h="2086">
                <a:moveTo>
                  <a:pt x="272" y="0"/>
                </a:moveTo>
                <a:lnTo>
                  <a:pt x="1678" y="1179"/>
                </a:lnTo>
                <a:lnTo>
                  <a:pt x="1724" y="771"/>
                </a:lnTo>
                <a:lnTo>
                  <a:pt x="2041" y="725"/>
                </a:lnTo>
                <a:lnTo>
                  <a:pt x="2132" y="363"/>
                </a:lnTo>
                <a:lnTo>
                  <a:pt x="2767" y="499"/>
                </a:lnTo>
                <a:lnTo>
                  <a:pt x="2767" y="90"/>
                </a:lnTo>
                <a:lnTo>
                  <a:pt x="3765" y="363"/>
                </a:lnTo>
                <a:lnTo>
                  <a:pt x="5579" y="952"/>
                </a:lnTo>
                <a:lnTo>
                  <a:pt x="5579" y="2086"/>
                </a:lnTo>
                <a:lnTo>
                  <a:pt x="0" y="2086"/>
                </a:lnTo>
                <a:lnTo>
                  <a:pt x="272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71AAFF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576" name="Freeform 40"/>
          <p:cNvSpPr>
            <a:spLocks/>
          </p:cNvSpPr>
          <p:nvPr/>
        </p:nvSpPr>
        <p:spPr bwMode="auto">
          <a:xfrm>
            <a:off x="-107950" y="3357563"/>
            <a:ext cx="4608513" cy="576262"/>
          </a:xfrm>
          <a:custGeom>
            <a:avLst/>
            <a:gdLst/>
            <a:ahLst/>
            <a:cxnLst>
              <a:cxn ang="0">
                <a:pos x="0" y="272"/>
              </a:cxn>
              <a:cxn ang="0">
                <a:pos x="1179" y="181"/>
              </a:cxn>
              <a:cxn ang="0">
                <a:pos x="1224" y="317"/>
              </a:cxn>
              <a:cxn ang="0">
                <a:pos x="1723" y="90"/>
              </a:cxn>
              <a:cxn ang="0">
                <a:pos x="2041" y="317"/>
              </a:cxn>
              <a:cxn ang="0">
                <a:pos x="2313" y="317"/>
              </a:cxn>
              <a:cxn ang="0">
                <a:pos x="2903" y="272"/>
              </a:cxn>
              <a:cxn ang="0">
                <a:pos x="2857" y="0"/>
              </a:cxn>
              <a:cxn ang="0">
                <a:pos x="90" y="0"/>
              </a:cxn>
            </a:cxnLst>
            <a:rect l="0" t="0" r="r" b="b"/>
            <a:pathLst>
              <a:path w="2903" h="317">
                <a:moveTo>
                  <a:pt x="0" y="272"/>
                </a:moveTo>
                <a:lnTo>
                  <a:pt x="1179" y="181"/>
                </a:lnTo>
                <a:lnTo>
                  <a:pt x="1224" y="317"/>
                </a:lnTo>
                <a:lnTo>
                  <a:pt x="1723" y="90"/>
                </a:lnTo>
                <a:lnTo>
                  <a:pt x="2041" y="317"/>
                </a:lnTo>
                <a:lnTo>
                  <a:pt x="2313" y="317"/>
                </a:lnTo>
                <a:lnTo>
                  <a:pt x="2903" y="272"/>
                </a:lnTo>
                <a:lnTo>
                  <a:pt x="2857" y="0"/>
                </a:lnTo>
                <a:lnTo>
                  <a:pt x="90" y="0"/>
                </a:lnTo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577" name="Freeform 41"/>
          <p:cNvSpPr>
            <a:spLocks/>
          </p:cNvSpPr>
          <p:nvPr/>
        </p:nvSpPr>
        <p:spPr bwMode="auto">
          <a:xfrm>
            <a:off x="827088" y="5734050"/>
            <a:ext cx="576262" cy="431800"/>
          </a:xfrm>
          <a:custGeom>
            <a:avLst/>
            <a:gdLst/>
            <a:ahLst/>
            <a:cxnLst>
              <a:cxn ang="0">
                <a:pos x="0" y="227"/>
              </a:cxn>
              <a:cxn ang="0">
                <a:pos x="182" y="0"/>
              </a:cxn>
              <a:cxn ang="0">
                <a:pos x="363" y="136"/>
              </a:cxn>
              <a:cxn ang="0">
                <a:pos x="182" y="181"/>
              </a:cxn>
              <a:cxn ang="0">
                <a:pos x="136" y="272"/>
              </a:cxn>
              <a:cxn ang="0">
                <a:pos x="0" y="227"/>
              </a:cxn>
            </a:cxnLst>
            <a:rect l="0" t="0" r="r" b="b"/>
            <a:pathLst>
              <a:path w="363" h="272">
                <a:moveTo>
                  <a:pt x="0" y="227"/>
                </a:moveTo>
                <a:lnTo>
                  <a:pt x="182" y="0"/>
                </a:lnTo>
                <a:lnTo>
                  <a:pt x="363" y="136"/>
                </a:lnTo>
                <a:lnTo>
                  <a:pt x="182" y="181"/>
                </a:lnTo>
                <a:lnTo>
                  <a:pt x="136" y="272"/>
                </a:lnTo>
                <a:lnTo>
                  <a:pt x="0" y="227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578" name="Freeform 42"/>
          <p:cNvSpPr>
            <a:spLocks/>
          </p:cNvSpPr>
          <p:nvPr/>
        </p:nvSpPr>
        <p:spPr bwMode="auto">
          <a:xfrm flipH="1" flipV="1">
            <a:off x="2843213" y="6021388"/>
            <a:ext cx="576262" cy="431800"/>
          </a:xfrm>
          <a:custGeom>
            <a:avLst/>
            <a:gdLst/>
            <a:ahLst/>
            <a:cxnLst>
              <a:cxn ang="0">
                <a:pos x="0" y="227"/>
              </a:cxn>
              <a:cxn ang="0">
                <a:pos x="182" y="0"/>
              </a:cxn>
              <a:cxn ang="0">
                <a:pos x="363" y="136"/>
              </a:cxn>
              <a:cxn ang="0">
                <a:pos x="182" y="181"/>
              </a:cxn>
              <a:cxn ang="0">
                <a:pos x="136" y="272"/>
              </a:cxn>
              <a:cxn ang="0">
                <a:pos x="0" y="227"/>
              </a:cxn>
            </a:cxnLst>
            <a:rect l="0" t="0" r="r" b="b"/>
            <a:pathLst>
              <a:path w="363" h="272">
                <a:moveTo>
                  <a:pt x="0" y="227"/>
                </a:moveTo>
                <a:lnTo>
                  <a:pt x="182" y="0"/>
                </a:lnTo>
                <a:lnTo>
                  <a:pt x="363" y="136"/>
                </a:lnTo>
                <a:lnTo>
                  <a:pt x="182" y="181"/>
                </a:lnTo>
                <a:lnTo>
                  <a:pt x="136" y="272"/>
                </a:lnTo>
                <a:lnTo>
                  <a:pt x="0" y="227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579" name="Freeform 43"/>
          <p:cNvSpPr>
            <a:spLocks/>
          </p:cNvSpPr>
          <p:nvPr/>
        </p:nvSpPr>
        <p:spPr bwMode="auto">
          <a:xfrm>
            <a:off x="7380288" y="6021388"/>
            <a:ext cx="812800" cy="438150"/>
          </a:xfrm>
          <a:custGeom>
            <a:avLst/>
            <a:gdLst/>
            <a:ahLst/>
            <a:cxnLst>
              <a:cxn ang="0">
                <a:pos x="512" y="49"/>
              </a:cxn>
              <a:cxn ang="0">
                <a:pos x="330" y="276"/>
              </a:cxn>
              <a:cxn ang="0">
                <a:pos x="149" y="140"/>
              </a:cxn>
              <a:cxn ang="0">
                <a:pos x="0" y="0"/>
              </a:cxn>
              <a:cxn ang="0">
                <a:pos x="376" y="4"/>
              </a:cxn>
              <a:cxn ang="0">
                <a:pos x="512" y="49"/>
              </a:cxn>
            </a:cxnLst>
            <a:rect l="0" t="0" r="r" b="b"/>
            <a:pathLst>
              <a:path w="512" h="276">
                <a:moveTo>
                  <a:pt x="512" y="49"/>
                </a:moveTo>
                <a:lnTo>
                  <a:pt x="330" y="276"/>
                </a:lnTo>
                <a:lnTo>
                  <a:pt x="149" y="140"/>
                </a:lnTo>
                <a:lnTo>
                  <a:pt x="0" y="0"/>
                </a:lnTo>
                <a:lnTo>
                  <a:pt x="376" y="4"/>
                </a:lnTo>
                <a:lnTo>
                  <a:pt x="512" y="49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76200" y="36513"/>
            <a:ext cx="9004300" cy="6705600"/>
            <a:chOff x="168" y="176"/>
            <a:chExt cx="5408" cy="3928"/>
          </a:xfrm>
        </p:grpSpPr>
        <p:sp>
          <p:nvSpPr>
            <p:cNvPr id="65566" name="Freeform 30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5567" name="Freeform 31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5568" name="Freeform 32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5569" name="Freeform 33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5570" name="Freeform 34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5571" name="Freeform 35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5572" name="Freeform 36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5573" name="Freeform 37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5581" name="Text Box 45"/>
          <p:cNvSpPr txBox="1">
            <a:spLocks noChangeArrowheads="1"/>
          </p:cNvSpPr>
          <p:nvPr/>
        </p:nvSpPr>
        <p:spPr bwMode="auto">
          <a:xfrm>
            <a:off x="323850" y="1341438"/>
            <a:ext cx="7127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1) 180 – 40 = 140 разность между наибольшим и наименьшим показаниями (7 делений шкалы)</a:t>
            </a:r>
          </a:p>
        </p:txBody>
      </p:sp>
      <p:sp>
        <p:nvSpPr>
          <p:cNvPr id="65582" name="Text Box 46"/>
          <p:cNvSpPr txBox="1">
            <a:spLocks noChangeArrowheads="1"/>
          </p:cNvSpPr>
          <p:nvPr/>
        </p:nvSpPr>
        <p:spPr bwMode="auto">
          <a:xfrm>
            <a:off x="323850" y="2251075"/>
            <a:ext cx="7993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2) 140 : 7 = 20 (км/ч) цена 1 деления</a:t>
            </a:r>
          </a:p>
        </p:txBody>
      </p:sp>
      <p:sp>
        <p:nvSpPr>
          <p:cNvPr id="65584" name="Text Box 48"/>
          <p:cNvSpPr txBox="1">
            <a:spLocks noChangeArrowheads="1"/>
          </p:cNvSpPr>
          <p:nvPr/>
        </p:nvSpPr>
        <p:spPr bwMode="auto">
          <a:xfrm>
            <a:off x="1692275" y="3357563"/>
            <a:ext cx="7191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80</a:t>
            </a:r>
          </a:p>
        </p:txBody>
      </p:sp>
      <p:sp>
        <p:nvSpPr>
          <p:cNvPr id="65583" name="Text Box 47"/>
          <p:cNvSpPr txBox="1">
            <a:spLocks noChangeArrowheads="1"/>
          </p:cNvSpPr>
          <p:nvPr/>
        </p:nvSpPr>
        <p:spPr bwMode="auto">
          <a:xfrm>
            <a:off x="323850" y="2827338"/>
            <a:ext cx="7993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3) 40 + </a:t>
            </a:r>
            <a:r>
              <a:rPr lang="ru-RU" sz="2400" dirty="0" smtClean="0"/>
              <a:t>2* 20 </a:t>
            </a:r>
            <a:r>
              <a:rPr lang="ru-RU" sz="2400" dirty="0"/>
              <a:t>= 80 (км/ч) скорость в момент аварии.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5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5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81" grpId="0"/>
      <p:bldP spid="65582" grpId="0"/>
      <p:bldP spid="65584" grpId="0"/>
      <p:bldP spid="6558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9"/>
          <p:cNvGrpSpPr>
            <a:grpSpLocks/>
          </p:cNvGrpSpPr>
          <p:nvPr/>
        </p:nvGrpSpPr>
        <p:grpSpPr bwMode="auto">
          <a:xfrm>
            <a:off x="827088" y="908050"/>
            <a:ext cx="8369300" cy="5618163"/>
            <a:chOff x="440" y="571"/>
            <a:chExt cx="5272" cy="3539"/>
          </a:xfrm>
        </p:grpSpPr>
        <p:sp>
          <p:nvSpPr>
            <p:cNvPr id="58419" name="Text Box 51"/>
            <p:cNvSpPr txBox="1">
              <a:spLocks noChangeArrowheads="1"/>
            </p:cNvSpPr>
            <p:nvPr/>
          </p:nvSpPr>
          <p:spPr bwMode="auto">
            <a:xfrm rot="5400000">
              <a:off x="-1109" y="2120"/>
              <a:ext cx="353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tabLst>
                  <a:tab pos="1079500" algn="l"/>
                </a:tabLst>
              </a:pPr>
              <a:r>
                <a:rPr lang="en-US" sz="4000">
                  <a:solidFill>
                    <a:srgbClr val="FF0000"/>
                  </a:solidFill>
                </a:rPr>
                <a:t>I I I I I I I I I I I I I I I I I I I</a:t>
              </a:r>
              <a:endParaRPr lang="ru-RU" sz="4000">
                <a:solidFill>
                  <a:srgbClr val="FF0000"/>
                </a:solidFill>
              </a:endParaRPr>
            </a:p>
          </p:txBody>
        </p:sp>
        <p:grpSp>
          <p:nvGrpSpPr>
            <p:cNvPr id="3" name="Group 88"/>
            <p:cNvGrpSpPr>
              <a:grpSpLocks/>
            </p:cNvGrpSpPr>
            <p:nvPr/>
          </p:nvGrpSpPr>
          <p:grpSpPr bwMode="auto">
            <a:xfrm>
              <a:off x="748" y="663"/>
              <a:ext cx="4964" cy="3222"/>
              <a:chOff x="748" y="663"/>
              <a:chExt cx="4964" cy="3222"/>
            </a:xfrm>
          </p:grpSpPr>
          <p:grpSp>
            <p:nvGrpSpPr>
              <p:cNvPr id="4" name="Group 73"/>
              <p:cNvGrpSpPr>
                <a:grpSpLocks/>
              </p:cNvGrpSpPr>
              <p:nvPr/>
            </p:nvGrpSpPr>
            <p:grpSpPr bwMode="auto">
              <a:xfrm>
                <a:off x="748" y="1026"/>
                <a:ext cx="4964" cy="2859"/>
                <a:chOff x="748" y="1026"/>
                <a:chExt cx="4964" cy="2859"/>
              </a:xfrm>
            </p:grpSpPr>
            <p:grpSp>
              <p:nvGrpSpPr>
                <p:cNvPr id="5" name="Group 55"/>
                <p:cNvGrpSpPr>
                  <a:grpSpLocks/>
                </p:cNvGrpSpPr>
                <p:nvPr/>
              </p:nvGrpSpPr>
              <p:grpSpPr bwMode="auto">
                <a:xfrm>
                  <a:off x="748" y="3521"/>
                  <a:ext cx="4899" cy="364"/>
                  <a:chOff x="748" y="3521"/>
                  <a:chExt cx="4899" cy="364"/>
                </a:xfrm>
              </p:grpSpPr>
              <p:sp>
                <p:nvSpPr>
                  <p:cNvPr id="58420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748" y="3884"/>
                    <a:ext cx="4899" cy="1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8421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748" y="3702"/>
                    <a:ext cx="4899" cy="1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8422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748" y="3521"/>
                    <a:ext cx="4899" cy="1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58425" name="Freeform 57"/>
                <p:cNvSpPr>
                  <a:spLocks/>
                </p:cNvSpPr>
                <p:nvPr/>
              </p:nvSpPr>
              <p:spPr bwMode="auto">
                <a:xfrm>
                  <a:off x="760" y="3344"/>
                  <a:ext cx="4872" cy="1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72" y="16"/>
                    </a:cxn>
                  </a:cxnLst>
                  <a:rect l="0" t="0" r="r" b="b"/>
                  <a:pathLst>
                    <a:path w="4872" h="16">
                      <a:moveTo>
                        <a:pt x="0" y="0"/>
                      </a:moveTo>
                      <a:lnTo>
                        <a:pt x="4872" y="16"/>
                      </a:ln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8428" name="Freeform 60"/>
                <p:cNvSpPr>
                  <a:spLocks/>
                </p:cNvSpPr>
                <p:nvPr/>
              </p:nvSpPr>
              <p:spPr bwMode="auto">
                <a:xfrm>
                  <a:off x="776" y="3176"/>
                  <a:ext cx="4896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96" y="8"/>
                    </a:cxn>
                  </a:cxnLst>
                  <a:rect l="0" t="0" r="r" b="b"/>
                  <a:pathLst>
                    <a:path w="4896" h="8">
                      <a:moveTo>
                        <a:pt x="0" y="0"/>
                      </a:moveTo>
                      <a:lnTo>
                        <a:pt x="4896" y="8"/>
                      </a:ln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8429" name="Freeform 61"/>
                <p:cNvSpPr>
                  <a:spLocks/>
                </p:cNvSpPr>
                <p:nvPr/>
              </p:nvSpPr>
              <p:spPr bwMode="auto">
                <a:xfrm>
                  <a:off x="752" y="2992"/>
                  <a:ext cx="494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944" y="8"/>
                    </a:cxn>
                  </a:cxnLst>
                  <a:rect l="0" t="0" r="r" b="b"/>
                  <a:pathLst>
                    <a:path w="4944" h="8">
                      <a:moveTo>
                        <a:pt x="0" y="0"/>
                      </a:moveTo>
                      <a:lnTo>
                        <a:pt x="4944" y="8"/>
                      </a:ln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8430" name="Freeform 62"/>
                <p:cNvSpPr>
                  <a:spLocks/>
                </p:cNvSpPr>
                <p:nvPr/>
              </p:nvSpPr>
              <p:spPr bwMode="auto">
                <a:xfrm>
                  <a:off x="777" y="2824"/>
                  <a:ext cx="4872" cy="1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72" y="16"/>
                    </a:cxn>
                  </a:cxnLst>
                  <a:rect l="0" t="0" r="r" b="b"/>
                  <a:pathLst>
                    <a:path w="4872" h="16">
                      <a:moveTo>
                        <a:pt x="0" y="0"/>
                      </a:moveTo>
                      <a:lnTo>
                        <a:pt x="4872" y="16"/>
                      </a:ln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8431" name="Freeform 63"/>
                <p:cNvSpPr>
                  <a:spLocks/>
                </p:cNvSpPr>
                <p:nvPr/>
              </p:nvSpPr>
              <p:spPr bwMode="auto">
                <a:xfrm>
                  <a:off x="776" y="2632"/>
                  <a:ext cx="4920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920" y="8"/>
                    </a:cxn>
                  </a:cxnLst>
                  <a:rect l="0" t="0" r="r" b="b"/>
                  <a:pathLst>
                    <a:path w="4920" h="8">
                      <a:moveTo>
                        <a:pt x="0" y="0"/>
                      </a:moveTo>
                      <a:lnTo>
                        <a:pt x="4920" y="8"/>
                      </a:ln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8432" name="Freeform 64"/>
                <p:cNvSpPr>
                  <a:spLocks/>
                </p:cNvSpPr>
                <p:nvPr/>
              </p:nvSpPr>
              <p:spPr bwMode="auto">
                <a:xfrm>
                  <a:off x="760" y="2456"/>
                  <a:ext cx="490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904" y="8"/>
                    </a:cxn>
                  </a:cxnLst>
                  <a:rect l="0" t="0" r="r" b="b"/>
                  <a:pathLst>
                    <a:path w="4904" h="8">
                      <a:moveTo>
                        <a:pt x="0" y="0"/>
                      </a:moveTo>
                      <a:lnTo>
                        <a:pt x="4904" y="8"/>
                      </a:ln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8433" name="Freeform 65"/>
                <p:cNvSpPr>
                  <a:spLocks/>
                </p:cNvSpPr>
                <p:nvPr/>
              </p:nvSpPr>
              <p:spPr bwMode="auto">
                <a:xfrm>
                  <a:off x="748" y="1026"/>
                  <a:ext cx="490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904" y="8"/>
                    </a:cxn>
                  </a:cxnLst>
                  <a:rect l="0" t="0" r="r" b="b"/>
                  <a:pathLst>
                    <a:path w="4904" h="8">
                      <a:moveTo>
                        <a:pt x="0" y="0"/>
                      </a:moveTo>
                      <a:lnTo>
                        <a:pt x="4904" y="8"/>
                      </a:ln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8434" name="Freeform 66"/>
                <p:cNvSpPr>
                  <a:spLocks/>
                </p:cNvSpPr>
                <p:nvPr/>
              </p:nvSpPr>
              <p:spPr bwMode="auto">
                <a:xfrm>
                  <a:off x="748" y="1207"/>
                  <a:ext cx="490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904" y="8"/>
                    </a:cxn>
                  </a:cxnLst>
                  <a:rect l="0" t="0" r="r" b="b"/>
                  <a:pathLst>
                    <a:path w="4904" h="8">
                      <a:moveTo>
                        <a:pt x="0" y="0"/>
                      </a:moveTo>
                      <a:lnTo>
                        <a:pt x="4904" y="8"/>
                      </a:ln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8435" name="Freeform 67"/>
                <p:cNvSpPr>
                  <a:spLocks/>
                </p:cNvSpPr>
                <p:nvPr/>
              </p:nvSpPr>
              <p:spPr bwMode="auto">
                <a:xfrm>
                  <a:off x="748" y="1389"/>
                  <a:ext cx="490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904" y="8"/>
                    </a:cxn>
                  </a:cxnLst>
                  <a:rect l="0" t="0" r="r" b="b"/>
                  <a:pathLst>
                    <a:path w="4904" h="8">
                      <a:moveTo>
                        <a:pt x="0" y="0"/>
                      </a:moveTo>
                      <a:lnTo>
                        <a:pt x="4904" y="8"/>
                      </a:ln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8436" name="Freeform 68"/>
                <p:cNvSpPr>
                  <a:spLocks/>
                </p:cNvSpPr>
                <p:nvPr/>
              </p:nvSpPr>
              <p:spPr bwMode="auto">
                <a:xfrm>
                  <a:off x="748" y="1570"/>
                  <a:ext cx="490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904" y="8"/>
                    </a:cxn>
                  </a:cxnLst>
                  <a:rect l="0" t="0" r="r" b="b"/>
                  <a:pathLst>
                    <a:path w="4904" h="8">
                      <a:moveTo>
                        <a:pt x="0" y="0"/>
                      </a:moveTo>
                      <a:lnTo>
                        <a:pt x="4904" y="8"/>
                      </a:ln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8437" name="Freeform 69"/>
                <p:cNvSpPr>
                  <a:spLocks/>
                </p:cNvSpPr>
                <p:nvPr/>
              </p:nvSpPr>
              <p:spPr bwMode="auto">
                <a:xfrm>
                  <a:off x="748" y="1752"/>
                  <a:ext cx="490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904" y="8"/>
                    </a:cxn>
                  </a:cxnLst>
                  <a:rect l="0" t="0" r="r" b="b"/>
                  <a:pathLst>
                    <a:path w="4904" h="8">
                      <a:moveTo>
                        <a:pt x="0" y="0"/>
                      </a:moveTo>
                      <a:lnTo>
                        <a:pt x="4904" y="8"/>
                      </a:ln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8438" name="Freeform 70"/>
                <p:cNvSpPr>
                  <a:spLocks/>
                </p:cNvSpPr>
                <p:nvPr/>
              </p:nvSpPr>
              <p:spPr bwMode="auto">
                <a:xfrm>
                  <a:off x="748" y="1933"/>
                  <a:ext cx="490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904" y="8"/>
                    </a:cxn>
                  </a:cxnLst>
                  <a:rect l="0" t="0" r="r" b="b"/>
                  <a:pathLst>
                    <a:path w="4904" h="8">
                      <a:moveTo>
                        <a:pt x="0" y="0"/>
                      </a:moveTo>
                      <a:lnTo>
                        <a:pt x="4904" y="8"/>
                      </a:ln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8439" name="Freeform 71"/>
                <p:cNvSpPr>
                  <a:spLocks/>
                </p:cNvSpPr>
                <p:nvPr/>
              </p:nvSpPr>
              <p:spPr bwMode="auto">
                <a:xfrm>
                  <a:off x="748" y="2115"/>
                  <a:ext cx="490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904" y="8"/>
                    </a:cxn>
                  </a:cxnLst>
                  <a:rect l="0" t="0" r="r" b="b"/>
                  <a:pathLst>
                    <a:path w="4904" h="8">
                      <a:moveTo>
                        <a:pt x="0" y="0"/>
                      </a:moveTo>
                      <a:lnTo>
                        <a:pt x="4904" y="8"/>
                      </a:ln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8440" name="Freeform 72"/>
                <p:cNvSpPr>
                  <a:spLocks/>
                </p:cNvSpPr>
                <p:nvPr/>
              </p:nvSpPr>
              <p:spPr bwMode="auto">
                <a:xfrm>
                  <a:off x="800" y="2280"/>
                  <a:ext cx="4912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4912" y="0"/>
                    </a:cxn>
                  </a:cxnLst>
                  <a:rect l="0" t="0" r="r" b="b"/>
                  <a:pathLst>
                    <a:path w="4912" h="8">
                      <a:moveTo>
                        <a:pt x="0" y="8"/>
                      </a:moveTo>
                      <a:lnTo>
                        <a:pt x="4912" y="0"/>
                      </a:ln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8442" name="Line 74"/>
              <p:cNvSpPr>
                <a:spLocks noChangeShapeType="1"/>
              </p:cNvSpPr>
              <p:nvPr/>
            </p:nvSpPr>
            <p:spPr bwMode="auto">
              <a:xfrm>
                <a:off x="748" y="845"/>
                <a:ext cx="4944" cy="1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443" name="Line 75"/>
              <p:cNvSpPr>
                <a:spLocks noChangeShapeType="1"/>
              </p:cNvSpPr>
              <p:nvPr/>
            </p:nvSpPr>
            <p:spPr bwMode="auto">
              <a:xfrm>
                <a:off x="748" y="663"/>
                <a:ext cx="4944" cy="1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4283075" y="115888"/>
            <a:ext cx="4465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Найдите рост каждого героя.</a:t>
            </a:r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76200" y="36513"/>
            <a:ext cx="9004300" cy="6705600"/>
            <a:chOff x="168" y="176"/>
            <a:chExt cx="5408" cy="3928"/>
          </a:xfrm>
        </p:grpSpPr>
        <p:sp>
          <p:nvSpPr>
            <p:cNvPr id="58375" name="Freeform 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376" name="Freeform 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377" name="Freeform 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378" name="Freeform 1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379" name="Freeform 1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380" name="Freeform 1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381" name="Freeform 1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382" name="Freeform 1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58400" name="Picture 32" descr="Рисунок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263" y="3789363"/>
            <a:ext cx="2133600" cy="2376487"/>
          </a:xfrm>
          <a:prstGeom prst="rect">
            <a:avLst/>
          </a:prstGeom>
          <a:noFill/>
        </p:spPr>
      </p:pic>
      <p:sp>
        <p:nvSpPr>
          <p:cNvPr id="58418" name="Text Box 50"/>
          <p:cNvSpPr txBox="1">
            <a:spLocks noChangeArrowheads="1"/>
          </p:cNvSpPr>
          <p:nvPr/>
        </p:nvSpPr>
        <p:spPr bwMode="auto">
          <a:xfrm>
            <a:off x="250825" y="830263"/>
            <a:ext cx="1081088" cy="55514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Tahoma" pitchFamily="34" charset="0"/>
              </a:rPr>
              <a:t>180</a:t>
            </a:r>
          </a:p>
          <a:p>
            <a:endParaRPr lang="en-US" b="1">
              <a:solidFill>
                <a:srgbClr val="000000"/>
              </a:solidFill>
              <a:latin typeface="Tahoma" pitchFamily="34" charset="0"/>
            </a:endParaRPr>
          </a:p>
          <a:p>
            <a:r>
              <a:rPr lang="en-US" sz="2000" b="1">
                <a:solidFill>
                  <a:srgbClr val="000000"/>
                </a:solidFill>
                <a:latin typeface="Tahoma" pitchFamily="34" charset="0"/>
              </a:rPr>
              <a:t>160</a:t>
            </a:r>
          </a:p>
          <a:p>
            <a:endParaRPr lang="en-US" b="1">
              <a:solidFill>
                <a:srgbClr val="000000"/>
              </a:solidFill>
              <a:latin typeface="Tahoma" pitchFamily="34" charset="0"/>
            </a:endParaRPr>
          </a:p>
          <a:p>
            <a:r>
              <a:rPr lang="en-US" sz="2000" b="1">
                <a:solidFill>
                  <a:srgbClr val="000000"/>
                </a:solidFill>
                <a:latin typeface="Tahoma" pitchFamily="34" charset="0"/>
              </a:rPr>
              <a:t>140</a:t>
            </a:r>
          </a:p>
          <a:p>
            <a:endParaRPr lang="en-US" b="1">
              <a:solidFill>
                <a:srgbClr val="000000"/>
              </a:solidFill>
              <a:latin typeface="Tahoma" pitchFamily="34" charset="0"/>
            </a:endParaRPr>
          </a:p>
          <a:p>
            <a:r>
              <a:rPr lang="en-US" sz="2000" b="1">
                <a:solidFill>
                  <a:srgbClr val="000000"/>
                </a:solidFill>
                <a:latin typeface="Tahoma" pitchFamily="34" charset="0"/>
              </a:rPr>
              <a:t>120</a:t>
            </a:r>
          </a:p>
          <a:p>
            <a:endParaRPr lang="en-US" b="1">
              <a:solidFill>
                <a:srgbClr val="000000"/>
              </a:solidFill>
              <a:latin typeface="Tahoma" pitchFamily="34" charset="0"/>
            </a:endParaRPr>
          </a:p>
          <a:p>
            <a:r>
              <a:rPr lang="en-US" sz="2000" b="1">
                <a:solidFill>
                  <a:srgbClr val="000000"/>
                </a:solidFill>
                <a:latin typeface="Tahoma" pitchFamily="34" charset="0"/>
              </a:rPr>
              <a:t>100</a:t>
            </a:r>
          </a:p>
          <a:p>
            <a:endParaRPr lang="en-US" sz="1600" b="1">
              <a:solidFill>
                <a:srgbClr val="000000"/>
              </a:solidFill>
              <a:latin typeface="Tahoma" pitchFamily="34" charset="0"/>
            </a:endParaRPr>
          </a:p>
          <a:p>
            <a:r>
              <a:rPr lang="en-US" sz="2000" b="1">
                <a:solidFill>
                  <a:srgbClr val="000000"/>
                </a:solidFill>
                <a:latin typeface="Tahoma" pitchFamily="34" charset="0"/>
              </a:rPr>
              <a:t>  80</a:t>
            </a:r>
          </a:p>
          <a:p>
            <a:endParaRPr lang="en-US" sz="1600" b="1">
              <a:solidFill>
                <a:srgbClr val="000000"/>
              </a:solidFill>
              <a:latin typeface="Tahoma" pitchFamily="34" charset="0"/>
            </a:endParaRPr>
          </a:p>
          <a:p>
            <a:r>
              <a:rPr lang="en-US" sz="2000" b="1">
                <a:solidFill>
                  <a:srgbClr val="000000"/>
                </a:solidFill>
                <a:latin typeface="Tahoma" pitchFamily="34" charset="0"/>
              </a:rPr>
              <a:t>  60</a:t>
            </a:r>
          </a:p>
          <a:p>
            <a:endParaRPr lang="en-US" b="1">
              <a:solidFill>
                <a:srgbClr val="000000"/>
              </a:solidFill>
              <a:latin typeface="Tahoma" pitchFamily="34" charset="0"/>
            </a:endParaRPr>
          </a:p>
          <a:p>
            <a:r>
              <a:rPr lang="en-US" sz="2000" b="1">
                <a:solidFill>
                  <a:srgbClr val="000000"/>
                </a:solidFill>
                <a:latin typeface="Tahoma" pitchFamily="34" charset="0"/>
              </a:rPr>
              <a:t>  40</a:t>
            </a:r>
          </a:p>
          <a:p>
            <a:endParaRPr lang="en-US" b="1">
              <a:solidFill>
                <a:srgbClr val="000000"/>
              </a:solidFill>
              <a:latin typeface="Tahoma" pitchFamily="34" charset="0"/>
            </a:endParaRPr>
          </a:p>
          <a:p>
            <a:r>
              <a:rPr lang="en-US" sz="2000" b="1">
                <a:solidFill>
                  <a:srgbClr val="000000"/>
                </a:solidFill>
                <a:latin typeface="Tahoma" pitchFamily="34" charset="0"/>
              </a:rPr>
              <a:t>  20</a:t>
            </a:r>
          </a:p>
          <a:p>
            <a:endParaRPr lang="en-US" b="1">
              <a:solidFill>
                <a:srgbClr val="000000"/>
              </a:solidFill>
              <a:latin typeface="Tahoma" pitchFamily="34" charset="0"/>
            </a:endParaRPr>
          </a:p>
          <a:p>
            <a:r>
              <a:rPr lang="en-US" sz="2000" b="1">
                <a:solidFill>
                  <a:srgbClr val="000000"/>
                </a:solidFill>
                <a:latin typeface="Tahoma" pitchFamily="34" charset="0"/>
              </a:rPr>
              <a:t>    0</a:t>
            </a:r>
            <a:endParaRPr lang="ru-RU" sz="2000" b="1">
              <a:solidFill>
                <a:srgbClr val="000000"/>
              </a:solidFill>
              <a:latin typeface="Tahoma" pitchFamily="34" charset="0"/>
            </a:endParaRPr>
          </a:p>
        </p:txBody>
      </p:sp>
      <p:grpSp>
        <p:nvGrpSpPr>
          <p:cNvPr id="7" name="Group 82"/>
          <p:cNvGrpSpPr>
            <a:grpSpLocks/>
          </p:cNvGrpSpPr>
          <p:nvPr/>
        </p:nvGrpSpPr>
        <p:grpSpPr bwMode="auto">
          <a:xfrm rot="-124308">
            <a:off x="5364163" y="3789363"/>
            <a:ext cx="923925" cy="2457450"/>
            <a:chOff x="3424" y="2472"/>
            <a:chExt cx="582" cy="1457"/>
          </a:xfrm>
        </p:grpSpPr>
        <p:pic>
          <p:nvPicPr>
            <p:cNvPr id="58401" name="Picture 33" descr="Рисунок9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24" y="2659"/>
              <a:ext cx="582" cy="1270"/>
            </a:xfrm>
            <a:prstGeom prst="rect">
              <a:avLst/>
            </a:prstGeom>
            <a:noFill/>
          </p:spPr>
        </p:pic>
        <p:grpSp>
          <p:nvGrpSpPr>
            <p:cNvPr id="8" name="Group 76"/>
            <p:cNvGrpSpPr>
              <a:grpSpLocks/>
            </p:cNvGrpSpPr>
            <p:nvPr/>
          </p:nvGrpSpPr>
          <p:grpSpPr bwMode="auto">
            <a:xfrm rot="350985" flipH="1">
              <a:off x="3426" y="2472"/>
              <a:ext cx="545" cy="368"/>
              <a:chOff x="1955" y="1357"/>
              <a:chExt cx="333" cy="180"/>
            </a:xfrm>
          </p:grpSpPr>
          <p:grpSp>
            <p:nvGrpSpPr>
              <p:cNvPr id="9" name="Group 77"/>
              <p:cNvGrpSpPr>
                <a:grpSpLocks/>
              </p:cNvGrpSpPr>
              <p:nvPr/>
            </p:nvGrpSpPr>
            <p:grpSpPr bwMode="auto">
              <a:xfrm>
                <a:off x="1955" y="1357"/>
                <a:ext cx="333" cy="180"/>
                <a:chOff x="5161" y="3181"/>
                <a:chExt cx="257" cy="140"/>
              </a:xfrm>
            </p:grpSpPr>
            <p:sp>
              <p:nvSpPr>
                <p:cNvPr id="58446" name="Freeform 78"/>
                <p:cNvSpPr>
                  <a:spLocks/>
                </p:cNvSpPr>
                <p:nvPr/>
              </p:nvSpPr>
              <p:spPr bwMode="auto">
                <a:xfrm>
                  <a:off x="5161" y="3181"/>
                  <a:ext cx="170" cy="123"/>
                </a:xfrm>
                <a:custGeom>
                  <a:avLst/>
                  <a:gdLst/>
                  <a:ahLst/>
                  <a:cxnLst>
                    <a:cxn ang="0">
                      <a:pos x="8" y="95"/>
                    </a:cxn>
                    <a:cxn ang="0">
                      <a:pos x="62" y="113"/>
                    </a:cxn>
                    <a:cxn ang="0">
                      <a:pos x="140" y="119"/>
                    </a:cxn>
                    <a:cxn ang="0">
                      <a:pos x="158" y="113"/>
                    </a:cxn>
                    <a:cxn ang="0">
                      <a:pos x="164" y="59"/>
                    </a:cxn>
                    <a:cxn ang="0">
                      <a:pos x="122" y="11"/>
                    </a:cxn>
                    <a:cxn ang="0">
                      <a:pos x="56" y="5"/>
                    </a:cxn>
                    <a:cxn ang="0">
                      <a:pos x="20" y="41"/>
                    </a:cxn>
                    <a:cxn ang="0">
                      <a:pos x="2" y="59"/>
                    </a:cxn>
                    <a:cxn ang="0">
                      <a:pos x="8" y="95"/>
                    </a:cxn>
                  </a:cxnLst>
                  <a:rect l="0" t="0" r="r" b="b"/>
                  <a:pathLst>
                    <a:path w="170" h="123">
                      <a:moveTo>
                        <a:pt x="8" y="95"/>
                      </a:moveTo>
                      <a:cubicBezTo>
                        <a:pt x="15" y="104"/>
                        <a:pt x="40" y="109"/>
                        <a:pt x="62" y="113"/>
                      </a:cubicBezTo>
                      <a:cubicBezTo>
                        <a:pt x="84" y="117"/>
                        <a:pt x="124" y="119"/>
                        <a:pt x="140" y="119"/>
                      </a:cubicBezTo>
                      <a:cubicBezTo>
                        <a:pt x="156" y="119"/>
                        <a:pt x="154" y="123"/>
                        <a:pt x="158" y="113"/>
                      </a:cubicBezTo>
                      <a:cubicBezTo>
                        <a:pt x="162" y="103"/>
                        <a:pt x="170" y="76"/>
                        <a:pt x="164" y="59"/>
                      </a:cubicBezTo>
                      <a:cubicBezTo>
                        <a:pt x="158" y="42"/>
                        <a:pt x="140" y="20"/>
                        <a:pt x="122" y="11"/>
                      </a:cubicBezTo>
                      <a:cubicBezTo>
                        <a:pt x="104" y="2"/>
                        <a:pt x="73" y="0"/>
                        <a:pt x="56" y="5"/>
                      </a:cubicBezTo>
                      <a:cubicBezTo>
                        <a:pt x="39" y="10"/>
                        <a:pt x="29" y="32"/>
                        <a:pt x="20" y="41"/>
                      </a:cubicBezTo>
                      <a:cubicBezTo>
                        <a:pt x="11" y="50"/>
                        <a:pt x="4" y="50"/>
                        <a:pt x="2" y="59"/>
                      </a:cubicBezTo>
                      <a:cubicBezTo>
                        <a:pt x="0" y="68"/>
                        <a:pt x="7" y="88"/>
                        <a:pt x="8" y="95"/>
                      </a:cubicBezTo>
                      <a:close/>
                    </a:path>
                  </a:pathLst>
                </a:custGeom>
                <a:solidFill>
                  <a:srgbClr val="33CC33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8447" name="Freeform 79"/>
                <p:cNvSpPr>
                  <a:spLocks/>
                </p:cNvSpPr>
                <p:nvPr/>
              </p:nvSpPr>
              <p:spPr bwMode="auto">
                <a:xfrm>
                  <a:off x="5313" y="3234"/>
                  <a:ext cx="105" cy="87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84" y="36"/>
                    </a:cxn>
                    <a:cxn ang="0">
                      <a:pos x="102" y="66"/>
                    </a:cxn>
                    <a:cxn ang="0">
                      <a:pos x="66" y="84"/>
                    </a:cxn>
                    <a:cxn ang="0">
                      <a:pos x="42" y="84"/>
                    </a:cxn>
                    <a:cxn ang="0">
                      <a:pos x="0" y="66"/>
                    </a:cxn>
                  </a:cxnLst>
                  <a:rect l="0" t="0" r="r" b="b"/>
                  <a:pathLst>
                    <a:path w="105" h="87">
                      <a:moveTo>
                        <a:pt x="12" y="0"/>
                      </a:moveTo>
                      <a:cubicBezTo>
                        <a:pt x="40" y="12"/>
                        <a:pt x="69" y="25"/>
                        <a:pt x="84" y="36"/>
                      </a:cubicBezTo>
                      <a:cubicBezTo>
                        <a:pt x="99" y="47"/>
                        <a:pt x="105" y="58"/>
                        <a:pt x="102" y="66"/>
                      </a:cubicBezTo>
                      <a:cubicBezTo>
                        <a:pt x="99" y="74"/>
                        <a:pt x="76" y="81"/>
                        <a:pt x="66" y="84"/>
                      </a:cubicBezTo>
                      <a:cubicBezTo>
                        <a:pt x="56" y="87"/>
                        <a:pt x="53" y="87"/>
                        <a:pt x="42" y="84"/>
                      </a:cubicBezTo>
                      <a:cubicBezTo>
                        <a:pt x="31" y="81"/>
                        <a:pt x="15" y="73"/>
                        <a:pt x="0" y="66"/>
                      </a:cubicBezTo>
                    </a:path>
                  </a:pathLst>
                </a:custGeom>
                <a:solidFill>
                  <a:srgbClr val="33CC33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8448" name="Freeform 80"/>
              <p:cNvSpPr>
                <a:spLocks/>
              </p:cNvSpPr>
              <p:nvPr/>
            </p:nvSpPr>
            <p:spPr bwMode="auto">
              <a:xfrm rot="-2021949">
                <a:off x="2182" y="1433"/>
                <a:ext cx="47" cy="94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0" y="12"/>
                  </a:cxn>
                  <a:cxn ang="0">
                    <a:pos x="12" y="30"/>
                  </a:cxn>
                  <a:cxn ang="0">
                    <a:pos x="24" y="48"/>
                  </a:cxn>
                  <a:cxn ang="0">
                    <a:pos x="24" y="84"/>
                  </a:cxn>
                  <a:cxn ang="0">
                    <a:pos x="24" y="102"/>
                  </a:cxn>
                  <a:cxn ang="0">
                    <a:pos x="42" y="114"/>
                  </a:cxn>
                  <a:cxn ang="0">
                    <a:pos x="60" y="96"/>
                  </a:cxn>
                  <a:cxn ang="0">
                    <a:pos x="48" y="36"/>
                  </a:cxn>
                  <a:cxn ang="0">
                    <a:pos x="24" y="0"/>
                  </a:cxn>
                </a:cxnLst>
                <a:rect l="0" t="0" r="r" b="b"/>
                <a:pathLst>
                  <a:path w="60" h="114">
                    <a:moveTo>
                      <a:pt x="24" y="0"/>
                    </a:moveTo>
                    <a:lnTo>
                      <a:pt x="0" y="12"/>
                    </a:lnTo>
                    <a:lnTo>
                      <a:pt x="12" y="30"/>
                    </a:lnTo>
                    <a:lnTo>
                      <a:pt x="24" y="48"/>
                    </a:lnTo>
                    <a:lnTo>
                      <a:pt x="24" y="84"/>
                    </a:lnTo>
                    <a:lnTo>
                      <a:pt x="24" y="102"/>
                    </a:lnTo>
                    <a:lnTo>
                      <a:pt x="42" y="114"/>
                    </a:lnTo>
                    <a:lnTo>
                      <a:pt x="60" y="96"/>
                    </a:lnTo>
                    <a:lnTo>
                      <a:pt x="48" y="36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FFFF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449" name="AutoShape 81"/>
              <p:cNvSpPr>
                <a:spLocks noChangeArrowheads="1"/>
              </p:cNvSpPr>
              <p:nvPr/>
            </p:nvSpPr>
            <p:spPr bwMode="auto">
              <a:xfrm>
                <a:off x="1964" y="1402"/>
                <a:ext cx="222" cy="78"/>
              </a:xfrm>
              <a:prstGeom prst="star8">
                <a:avLst>
                  <a:gd name="adj" fmla="val 14417"/>
                </a:avLst>
              </a:prstGeom>
              <a:solidFill>
                <a:srgbClr val="FFFF00"/>
              </a:solidFill>
              <a:ln w="63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pic>
        <p:nvPicPr>
          <p:cNvPr id="58402" name="Picture 34" descr="Рисунок1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263" y="2852738"/>
            <a:ext cx="2813050" cy="3384550"/>
          </a:xfrm>
          <a:prstGeom prst="rect">
            <a:avLst/>
          </a:prstGeom>
          <a:noFill/>
        </p:spPr>
      </p:pic>
      <p:grpSp>
        <p:nvGrpSpPr>
          <p:cNvPr id="10" name="Group 83"/>
          <p:cNvGrpSpPr>
            <a:grpSpLocks/>
          </p:cNvGrpSpPr>
          <p:nvPr/>
        </p:nvGrpSpPr>
        <p:grpSpPr bwMode="auto">
          <a:xfrm>
            <a:off x="5724525" y="3573463"/>
            <a:ext cx="1008063" cy="2709862"/>
            <a:chOff x="2835" y="2205"/>
            <a:chExt cx="680" cy="1753"/>
          </a:xfrm>
        </p:grpSpPr>
        <p:grpSp>
          <p:nvGrpSpPr>
            <p:cNvPr id="11" name="Group 43"/>
            <p:cNvGrpSpPr>
              <a:grpSpLocks/>
            </p:cNvGrpSpPr>
            <p:nvPr/>
          </p:nvGrpSpPr>
          <p:grpSpPr bwMode="auto">
            <a:xfrm>
              <a:off x="2835" y="3113"/>
              <a:ext cx="680" cy="845"/>
              <a:chOff x="379" y="238"/>
              <a:chExt cx="1090" cy="1436"/>
            </a:xfrm>
          </p:grpSpPr>
          <p:sp>
            <p:nvSpPr>
              <p:cNvPr id="58412" name="Freeform 44"/>
              <p:cNvSpPr>
                <a:spLocks/>
              </p:cNvSpPr>
              <p:nvPr/>
            </p:nvSpPr>
            <p:spPr bwMode="auto">
              <a:xfrm rot="698251">
                <a:off x="404" y="445"/>
                <a:ext cx="156" cy="1229"/>
              </a:xfrm>
              <a:custGeom>
                <a:avLst/>
                <a:gdLst/>
                <a:ahLst/>
                <a:cxnLst>
                  <a:cxn ang="0">
                    <a:pos x="84" y="12"/>
                  </a:cxn>
                  <a:cxn ang="0">
                    <a:pos x="0" y="1020"/>
                  </a:cxn>
                  <a:cxn ang="0">
                    <a:pos x="36" y="1020"/>
                  </a:cxn>
                  <a:cxn ang="0">
                    <a:pos x="156" y="0"/>
                  </a:cxn>
                  <a:cxn ang="0">
                    <a:pos x="84" y="12"/>
                  </a:cxn>
                </a:cxnLst>
                <a:rect l="0" t="0" r="r" b="b"/>
                <a:pathLst>
                  <a:path w="156" h="1020">
                    <a:moveTo>
                      <a:pt x="84" y="12"/>
                    </a:moveTo>
                    <a:lnTo>
                      <a:pt x="0" y="1020"/>
                    </a:lnTo>
                    <a:lnTo>
                      <a:pt x="36" y="1020"/>
                    </a:lnTo>
                    <a:lnTo>
                      <a:pt x="156" y="0"/>
                    </a:lnTo>
                    <a:lnTo>
                      <a:pt x="84" y="1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413" name="Freeform 45"/>
              <p:cNvSpPr>
                <a:spLocks/>
              </p:cNvSpPr>
              <p:nvPr/>
            </p:nvSpPr>
            <p:spPr bwMode="auto">
              <a:xfrm>
                <a:off x="768" y="438"/>
                <a:ext cx="156" cy="1020"/>
              </a:xfrm>
              <a:custGeom>
                <a:avLst/>
                <a:gdLst/>
                <a:ahLst/>
                <a:cxnLst>
                  <a:cxn ang="0">
                    <a:pos x="84" y="12"/>
                  </a:cxn>
                  <a:cxn ang="0">
                    <a:pos x="0" y="1020"/>
                  </a:cxn>
                  <a:cxn ang="0">
                    <a:pos x="36" y="1020"/>
                  </a:cxn>
                  <a:cxn ang="0">
                    <a:pos x="156" y="0"/>
                  </a:cxn>
                  <a:cxn ang="0">
                    <a:pos x="84" y="12"/>
                  </a:cxn>
                </a:cxnLst>
                <a:rect l="0" t="0" r="r" b="b"/>
                <a:pathLst>
                  <a:path w="156" h="1020">
                    <a:moveTo>
                      <a:pt x="84" y="12"/>
                    </a:moveTo>
                    <a:lnTo>
                      <a:pt x="0" y="1020"/>
                    </a:lnTo>
                    <a:lnTo>
                      <a:pt x="36" y="1020"/>
                    </a:lnTo>
                    <a:lnTo>
                      <a:pt x="156" y="0"/>
                    </a:lnTo>
                    <a:lnTo>
                      <a:pt x="84" y="1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414" name="Freeform 46"/>
              <p:cNvSpPr>
                <a:spLocks/>
              </p:cNvSpPr>
              <p:nvPr/>
            </p:nvSpPr>
            <p:spPr bwMode="auto">
              <a:xfrm rot="21064042" flipH="1">
                <a:off x="1192" y="413"/>
                <a:ext cx="156" cy="1229"/>
              </a:xfrm>
              <a:custGeom>
                <a:avLst/>
                <a:gdLst/>
                <a:ahLst/>
                <a:cxnLst>
                  <a:cxn ang="0">
                    <a:pos x="84" y="12"/>
                  </a:cxn>
                  <a:cxn ang="0">
                    <a:pos x="0" y="1020"/>
                  </a:cxn>
                  <a:cxn ang="0">
                    <a:pos x="36" y="1020"/>
                  </a:cxn>
                  <a:cxn ang="0">
                    <a:pos x="156" y="0"/>
                  </a:cxn>
                  <a:cxn ang="0">
                    <a:pos x="84" y="12"/>
                  </a:cxn>
                </a:cxnLst>
                <a:rect l="0" t="0" r="r" b="b"/>
                <a:pathLst>
                  <a:path w="156" h="1020">
                    <a:moveTo>
                      <a:pt x="84" y="12"/>
                    </a:moveTo>
                    <a:lnTo>
                      <a:pt x="0" y="1020"/>
                    </a:lnTo>
                    <a:lnTo>
                      <a:pt x="36" y="1020"/>
                    </a:lnTo>
                    <a:lnTo>
                      <a:pt x="156" y="0"/>
                    </a:lnTo>
                    <a:lnTo>
                      <a:pt x="84" y="1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415" name="Freeform 47"/>
              <p:cNvSpPr>
                <a:spLocks/>
              </p:cNvSpPr>
              <p:nvPr/>
            </p:nvSpPr>
            <p:spPr bwMode="auto">
              <a:xfrm>
                <a:off x="389" y="352"/>
                <a:ext cx="1062" cy="144"/>
              </a:xfrm>
              <a:custGeom>
                <a:avLst/>
                <a:gdLst/>
                <a:ahLst/>
                <a:cxnLst>
                  <a:cxn ang="0">
                    <a:pos x="13" y="4"/>
                  </a:cxn>
                  <a:cxn ang="0">
                    <a:pos x="17" y="56"/>
                  </a:cxn>
                  <a:cxn ang="0">
                    <a:pos x="117" y="96"/>
                  </a:cxn>
                  <a:cxn ang="0">
                    <a:pos x="249" y="128"/>
                  </a:cxn>
                  <a:cxn ang="0">
                    <a:pos x="385" y="136"/>
                  </a:cxn>
                  <a:cxn ang="0">
                    <a:pos x="549" y="144"/>
                  </a:cxn>
                  <a:cxn ang="0">
                    <a:pos x="681" y="136"/>
                  </a:cxn>
                  <a:cxn ang="0">
                    <a:pos x="861" y="116"/>
                  </a:cxn>
                  <a:cxn ang="0">
                    <a:pos x="1029" y="64"/>
                  </a:cxn>
                  <a:cxn ang="0">
                    <a:pos x="1057" y="0"/>
                  </a:cxn>
                </a:cxnLst>
                <a:rect l="0" t="0" r="r" b="b"/>
                <a:pathLst>
                  <a:path w="1062" h="144">
                    <a:moveTo>
                      <a:pt x="13" y="4"/>
                    </a:moveTo>
                    <a:cubicBezTo>
                      <a:pt x="14" y="13"/>
                      <a:pt x="0" y="41"/>
                      <a:pt x="17" y="56"/>
                    </a:cubicBezTo>
                    <a:cubicBezTo>
                      <a:pt x="34" y="71"/>
                      <a:pt x="79" y="84"/>
                      <a:pt x="117" y="96"/>
                    </a:cubicBezTo>
                    <a:cubicBezTo>
                      <a:pt x="155" y="108"/>
                      <a:pt x="204" y="121"/>
                      <a:pt x="249" y="128"/>
                    </a:cubicBezTo>
                    <a:cubicBezTo>
                      <a:pt x="294" y="135"/>
                      <a:pt x="335" y="133"/>
                      <a:pt x="385" y="136"/>
                    </a:cubicBezTo>
                    <a:cubicBezTo>
                      <a:pt x="435" y="139"/>
                      <a:pt x="500" y="144"/>
                      <a:pt x="549" y="144"/>
                    </a:cubicBezTo>
                    <a:cubicBezTo>
                      <a:pt x="598" y="144"/>
                      <a:pt x="629" y="141"/>
                      <a:pt x="681" y="136"/>
                    </a:cubicBezTo>
                    <a:cubicBezTo>
                      <a:pt x="733" y="131"/>
                      <a:pt x="803" y="128"/>
                      <a:pt x="861" y="116"/>
                    </a:cubicBezTo>
                    <a:cubicBezTo>
                      <a:pt x="919" y="104"/>
                      <a:pt x="996" y="83"/>
                      <a:pt x="1029" y="64"/>
                    </a:cubicBezTo>
                    <a:cubicBezTo>
                      <a:pt x="1062" y="45"/>
                      <a:pt x="1051" y="13"/>
                      <a:pt x="1057" y="0"/>
                    </a:cubicBezTo>
                  </a:path>
                </a:pathLst>
              </a:custGeom>
              <a:noFill/>
              <a:ln w="76200" cap="flat" cmpd="sng">
                <a:solidFill>
                  <a:srgbClr val="6600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416" name="Oval 48"/>
              <p:cNvSpPr>
                <a:spLocks noChangeArrowheads="1"/>
              </p:cNvSpPr>
              <p:nvPr/>
            </p:nvSpPr>
            <p:spPr bwMode="auto">
              <a:xfrm>
                <a:off x="379" y="238"/>
                <a:ext cx="1090" cy="2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9900FF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pic>
          <p:nvPicPr>
            <p:cNvPr id="58405" name="Picture 37" descr="afficher_image564"/>
            <p:cNvPicPr>
              <a:picLocks noChangeAspect="1" noChangeArrowheads="1" noCrop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880" y="2205"/>
              <a:ext cx="571" cy="999"/>
            </a:xfrm>
            <a:prstGeom prst="rect">
              <a:avLst/>
            </a:prstGeom>
            <a:noFill/>
          </p:spPr>
        </p:pic>
      </p:grpSp>
      <p:sp>
        <p:nvSpPr>
          <p:cNvPr id="58458" name="Text Box 90"/>
          <p:cNvSpPr txBox="1">
            <a:spLocks noChangeArrowheads="1"/>
          </p:cNvSpPr>
          <p:nvPr/>
        </p:nvSpPr>
        <p:spPr bwMode="auto">
          <a:xfrm>
            <a:off x="5435600" y="476250"/>
            <a:ext cx="307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Цена деления 10 см</a:t>
            </a:r>
          </a:p>
        </p:txBody>
      </p:sp>
      <p:pic>
        <p:nvPicPr>
          <p:cNvPr id="59309" name="Picture 941" descr="Рисунок2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19250" y="333375"/>
            <a:ext cx="4005263" cy="63357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8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8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8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58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612775" y="4421188"/>
            <a:ext cx="8021638" cy="917575"/>
            <a:chOff x="386" y="2785"/>
            <a:chExt cx="5053" cy="578"/>
          </a:xfrm>
        </p:grpSpPr>
        <p:sp>
          <p:nvSpPr>
            <p:cNvPr id="33795" name="Freeform 3" descr="Папирус"/>
            <p:cNvSpPr>
              <a:spLocks/>
            </p:cNvSpPr>
            <p:nvPr/>
          </p:nvSpPr>
          <p:spPr bwMode="auto">
            <a:xfrm>
              <a:off x="386" y="2785"/>
              <a:ext cx="5053" cy="5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44"/>
                </a:cxn>
                <a:cxn ang="0">
                  <a:pos x="3872" y="344"/>
                </a:cxn>
                <a:cxn ang="0">
                  <a:pos x="3880" y="0"/>
                </a:cxn>
                <a:cxn ang="0">
                  <a:pos x="0" y="0"/>
                </a:cxn>
              </a:cxnLst>
              <a:rect l="0" t="0" r="r" b="b"/>
              <a:pathLst>
                <a:path w="3880" h="344">
                  <a:moveTo>
                    <a:pt x="0" y="0"/>
                  </a:moveTo>
                  <a:lnTo>
                    <a:pt x="0" y="344"/>
                  </a:lnTo>
                  <a:lnTo>
                    <a:pt x="3872" y="344"/>
                  </a:lnTo>
                  <a:lnTo>
                    <a:pt x="3880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3796" name="Oval 4"/>
            <p:cNvSpPr>
              <a:spLocks noChangeArrowheads="1"/>
            </p:cNvSpPr>
            <p:nvPr/>
          </p:nvSpPr>
          <p:spPr bwMode="auto">
            <a:xfrm rot="-4023734">
              <a:off x="602" y="3019"/>
              <a:ext cx="153" cy="11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611188" y="4941888"/>
            <a:ext cx="8064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>
                <a:solidFill>
                  <a:srgbClr val="0000FF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IIII</a:t>
            </a:r>
            <a:r>
              <a:rPr lang="en-US" sz="2400">
                <a:solidFill>
                  <a:srgbClr val="000000"/>
                </a:solidFill>
              </a:rPr>
              <a:t>I</a:t>
            </a:r>
            <a:r>
              <a:rPr lang="en-US" sz="2000">
                <a:solidFill>
                  <a:srgbClr val="000000"/>
                </a:solidFill>
              </a:rPr>
              <a:t>IIII</a:t>
            </a:r>
            <a:r>
              <a:rPr lang="ru-RU" sz="2800">
                <a:solidFill>
                  <a:srgbClr val="0000FF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IIII</a:t>
            </a:r>
            <a:r>
              <a:rPr lang="en-US" sz="2400">
                <a:solidFill>
                  <a:srgbClr val="000000"/>
                </a:solidFill>
              </a:rPr>
              <a:t>I</a:t>
            </a:r>
            <a:r>
              <a:rPr lang="en-US" sz="2000">
                <a:solidFill>
                  <a:srgbClr val="000000"/>
                </a:solidFill>
              </a:rPr>
              <a:t>IIII</a:t>
            </a:r>
            <a:r>
              <a:rPr lang="ru-RU" sz="2800">
                <a:solidFill>
                  <a:srgbClr val="0000FF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IIII</a:t>
            </a:r>
            <a:r>
              <a:rPr lang="en-US" sz="2400">
                <a:solidFill>
                  <a:srgbClr val="000000"/>
                </a:solidFill>
              </a:rPr>
              <a:t>I</a:t>
            </a:r>
            <a:r>
              <a:rPr lang="en-US" sz="2000">
                <a:solidFill>
                  <a:srgbClr val="000000"/>
                </a:solidFill>
              </a:rPr>
              <a:t>IIII</a:t>
            </a:r>
            <a:r>
              <a:rPr lang="ru-RU" sz="2800">
                <a:solidFill>
                  <a:srgbClr val="0000FF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IIII</a:t>
            </a:r>
            <a:r>
              <a:rPr lang="en-US" sz="2400">
                <a:solidFill>
                  <a:srgbClr val="000000"/>
                </a:solidFill>
              </a:rPr>
              <a:t>I</a:t>
            </a:r>
            <a:r>
              <a:rPr lang="en-US" sz="2000">
                <a:solidFill>
                  <a:srgbClr val="000000"/>
                </a:solidFill>
              </a:rPr>
              <a:t>IIII</a:t>
            </a:r>
            <a:r>
              <a:rPr lang="ru-RU" sz="2800">
                <a:solidFill>
                  <a:srgbClr val="0000FF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IIII</a:t>
            </a:r>
            <a:r>
              <a:rPr lang="en-US" sz="2400">
                <a:solidFill>
                  <a:srgbClr val="000000"/>
                </a:solidFill>
              </a:rPr>
              <a:t>I</a:t>
            </a:r>
            <a:r>
              <a:rPr lang="en-US" sz="2000">
                <a:solidFill>
                  <a:srgbClr val="000000"/>
                </a:solidFill>
              </a:rPr>
              <a:t>IIII</a:t>
            </a:r>
            <a:r>
              <a:rPr lang="ru-RU" sz="2800">
                <a:solidFill>
                  <a:srgbClr val="0000FF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IIII</a:t>
            </a:r>
            <a:r>
              <a:rPr lang="en-US" sz="2400">
                <a:solidFill>
                  <a:srgbClr val="000000"/>
                </a:solidFill>
              </a:rPr>
              <a:t>I</a:t>
            </a:r>
            <a:r>
              <a:rPr lang="en-US" sz="2000">
                <a:solidFill>
                  <a:srgbClr val="000000"/>
                </a:solidFill>
              </a:rPr>
              <a:t>IIII</a:t>
            </a:r>
            <a:r>
              <a:rPr lang="ru-RU" sz="2800">
                <a:solidFill>
                  <a:srgbClr val="0000FF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IIII</a:t>
            </a:r>
            <a:r>
              <a:rPr lang="en-US" sz="2400">
                <a:solidFill>
                  <a:srgbClr val="000000"/>
                </a:solidFill>
              </a:rPr>
              <a:t>I</a:t>
            </a:r>
            <a:r>
              <a:rPr lang="en-US" sz="2000">
                <a:solidFill>
                  <a:srgbClr val="000000"/>
                </a:solidFill>
              </a:rPr>
              <a:t>IIII</a:t>
            </a:r>
            <a:r>
              <a:rPr lang="ru-RU" sz="2800">
                <a:solidFill>
                  <a:srgbClr val="0000FF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IIII</a:t>
            </a:r>
            <a:r>
              <a:rPr lang="en-US" sz="2400">
                <a:solidFill>
                  <a:srgbClr val="000000"/>
                </a:solidFill>
              </a:rPr>
              <a:t>I</a:t>
            </a:r>
            <a:r>
              <a:rPr lang="en-US" sz="2000">
                <a:solidFill>
                  <a:srgbClr val="000000"/>
                </a:solidFill>
              </a:rPr>
              <a:t>IIII</a:t>
            </a:r>
            <a:r>
              <a:rPr lang="ru-RU" sz="2800">
                <a:solidFill>
                  <a:srgbClr val="0000FF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IIII</a:t>
            </a:r>
            <a:r>
              <a:rPr lang="en-US" sz="2400"/>
              <a:t>I</a:t>
            </a:r>
            <a:r>
              <a:rPr lang="en-US" sz="2000">
                <a:solidFill>
                  <a:srgbClr val="000000"/>
                </a:solidFill>
              </a:rPr>
              <a:t>IIII</a:t>
            </a:r>
            <a:r>
              <a:rPr lang="ru-RU" sz="2800">
                <a:solidFill>
                  <a:srgbClr val="0000FF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IIII</a:t>
            </a:r>
            <a:r>
              <a:rPr lang="en-US" sz="2400">
                <a:solidFill>
                  <a:srgbClr val="000000"/>
                </a:solidFill>
              </a:rPr>
              <a:t>I</a:t>
            </a:r>
            <a:r>
              <a:rPr lang="en-US" sz="2000">
                <a:solidFill>
                  <a:srgbClr val="000000"/>
                </a:solidFill>
              </a:rPr>
              <a:t>IIII</a:t>
            </a:r>
            <a:r>
              <a:rPr lang="ru-RU" sz="2800">
                <a:solidFill>
                  <a:srgbClr val="0000FF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IIII</a:t>
            </a:r>
            <a:r>
              <a:rPr lang="en-US" sz="2400">
                <a:solidFill>
                  <a:srgbClr val="000000"/>
                </a:solidFill>
              </a:rPr>
              <a:t>I</a:t>
            </a:r>
            <a:endParaRPr lang="ru-RU" sz="2000">
              <a:solidFill>
                <a:srgbClr val="000000"/>
              </a:solidFill>
            </a:endParaRPr>
          </a:p>
        </p:txBody>
      </p:sp>
      <p:grpSp>
        <p:nvGrpSpPr>
          <p:cNvPr id="3" name="Group 57"/>
          <p:cNvGrpSpPr>
            <a:grpSpLocks/>
          </p:cNvGrpSpPr>
          <p:nvPr/>
        </p:nvGrpSpPr>
        <p:grpSpPr bwMode="auto">
          <a:xfrm>
            <a:off x="611188" y="4762500"/>
            <a:ext cx="8281987" cy="698500"/>
            <a:chOff x="385" y="3000"/>
            <a:chExt cx="5217" cy="440"/>
          </a:xfrm>
        </p:grpSpPr>
        <p:sp>
          <p:nvSpPr>
            <p:cNvPr id="33798" name="Text Box 6"/>
            <p:cNvSpPr txBox="1">
              <a:spLocks noChangeArrowheads="1"/>
            </p:cNvSpPr>
            <p:nvPr/>
          </p:nvSpPr>
          <p:spPr bwMode="auto">
            <a:xfrm>
              <a:off x="385" y="3000"/>
              <a:ext cx="508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Tahoma" pitchFamily="34" charset="0"/>
                </a:rPr>
                <a:t>0       </a:t>
              </a:r>
              <a:r>
                <a:rPr lang="ru-RU" sz="1600" b="1">
                  <a:solidFill>
                    <a:srgbClr val="000000"/>
                  </a:solidFill>
                  <a:latin typeface="Tahoma" pitchFamily="34" charset="0"/>
                </a:rPr>
                <a:t>   </a:t>
              </a:r>
              <a:r>
                <a:rPr lang="en-US" sz="1600" b="1">
                  <a:solidFill>
                    <a:srgbClr val="000000"/>
                  </a:solidFill>
                  <a:latin typeface="Tahoma" pitchFamily="34" charset="0"/>
                </a:rPr>
                <a:t>1       </a:t>
              </a:r>
              <a:r>
                <a:rPr lang="ru-RU" sz="1600" b="1">
                  <a:solidFill>
                    <a:srgbClr val="000000"/>
                  </a:solidFill>
                  <a:latin typeface="Tahoma" pitchFamily="34" charset="0"/>
                </a:rPr>
                <a:t>   </a:t>
              </a:r>
              <a:r>
                <a:rPr lang="en-US" sz="1600" b="1">
                  <a:solidFill>
                    <a:srgbClr val="000000"/>
                  </a:solidFill>
                  <a:latin typeface="Tahoma" pitchFamily="34" charset="0"/>
                </a:rPr>
                <a:t>2      </a:t>
              </a:r>
              <a:r>
                <a:rPr lang="ru-RU" sz="1600" b="1">
                  <a:solidFill>
                    <a:srgbClr val="000000"/>
                  </a:solidFill>
                  <a:latin typeface="Tahoma" pitchFamily="34" charset="0"/>
                </a:rPr>
                <a:t>   </a:t>
              </a:r>
              <a:r>
                <a:rPr lang="en-US" sz="1600" b="1">
                  <a:solidFill>
                    <a:srgbClr val="000000"/>
                  </a:solidFill>
                  <a:latin typeface="Tahoma" pitchFamily="34" charset="0"/>
                </a:rPr>
                <a:t> 3        </a:t>
              </a:r>
              <a:r>
                <a:rPr lang="ru-RU" sz="1600" b="1">
                  <a:solidFill>
                    <a:srgbClr val="000000"/>
                  </a:solidFill>
                  <a:latin typeface="Tahoma" pitchFamily="34" charset="0"/>
                </a:rPr>
                <a:t>  </a:t>
              </a:r>
              <a:r>
                <a:rPr lang="en-US" sz="1600" b="1">
                  <a:solidFill>
                    <a:srgbClr val="000000"/>
                  </a:solidFill>
                  <a:latin typeface="Tahoma" pitchFamily="34" charset="0"/>
                </a:rPr>
                <a:t>4        </a:t>
              </a:r>
              <a:r>
                <a:rPr lang="ru-RU" sz="1600" b="1">
                  <a:solidFill>
                    <a:srgbClr val="000000"/>
                  </a:solidFill>
                  <a:latin typeface="Tahoma" pitchFamily="34" charset="0"/>
                </a:rPr>
                <a:t>  </a:t>
              </a:r>
              <a:r>
                <a:rPr lang="en-US" sz="1600" b="1">
                  <a:solidFill>
                    <a:srgbClr val="000000"/>
                  </a:solidFill>
                  <a:latin typeface="Tahoma" pitchFamily="34" charset="0"/>
                </a:rPr>
                <a:t>5        </a:t>
              </a:r>
              <a:r>
                <a:rPr lang="ru-RU" sz="1600" b="1">
                  <a:solidFill>
                    <a:srgbClr val="000000"/>
                  </a:solidFill>
                  <a:latin typeface="Tahoma" pitchFamily="34" charset="0"/>
                </a:rPr>
                <a:t>  </a:t>
              </a:r>
              <a:r>
                <a:rPr lang="en-US" sz="1600" b="1">
                  <a:solidFill>
                    <a:srgbClr val="000000"/>
                  </a:solidFill>
                  <a:latin typeface="Tahoma" pitchFamily="34" charset="0"/>
                </a:rPr>
                <a:t>6       </a:t>
              </a:r>
              <a:r>
                <a:rPr lang="ru-RU" sz="1600" b="1">
                  <a:solidFill>
                    <a:srgbClr val="000000"/>
                  </a:solidFill>
                  <a:latin typeface="Tahoma" pitchFamily="34" charset="0"/>
                </a:rPr>
                <a:t>   </a:t>
              </a:r>
              <a:r>
                <a:rPr lang="en-US" sz="1600" b="1">
                  <a:solidFill>
                    <a:srgbClr val="000000"/>
                  </a:solidFill>
                  <a:latin typeface="Tahoma" pitchFamily="34" charset="0"/>
                </a:rPr>
                <a:t> 7     </a:t>
              </a:r>
              <a:r>
                <a:rPr lang="ru-RU" sz="1600" b="1">
                  <a:solidFill>
                    <a:srgbClr val="000000"/>
                  </a:solidFill>
                  <a:latin typeface="Tahoma" pitchFamily="34" charset="0"/>
                </a:rPr>
                <a:t>  </a:t>
              </a:r>
              <a:r>
                <a:rPr lang="en-US" sz="1600" b="1">
                  <a:solidFill>
                    <a:srgbClr val="000000"/>
                  </a:solidFill>
                  <a:latin typeface="Tahoma" pitchFamily="34" charset="0"/>
                </a:rPr>
                <a:t>   8        </a:t>
              </a:r>
              <a:r>
                <a:rPr lang="ru-RU" sz="1600" b="1">
                  <a:solidFill>
                    <a:srgbClr val="000000"/>
                  </a:solidFill>
                  <a:latin typeface="Tahoma" pitchFamily="34" charset="0"/>
                </a:rPr>
                <a:t>  </a:t>
              </a:r>
              <a:r>
                <a:rPr lang="en-US" sz="1600" b="1">
                  <a:solidFill>
                    <a:srgbClr val="000000"/>
                  </a:solidFill>
                  <a:latin typeface="Tahoma" pitchFamily="34" charset="0"/>
                </a:rPr>
                <a:t>9    </a:t>
              </a:r>
              <a:r>
                <a:rPr lang="ru-RU" sz="1600" b="1">
                  <a:solidFill>
                    <a:srgbClr val="000000"/>
                  </a:solidFill>
                  <a:latin typeface="Tahoma" pitchFamily="34" charset="0"/>
                </a:rPr>
                <a:t>  </a:t>
              </a:r>
              <a:r>
                <a:rPr lang="en-US" sz="1600" b="1">
                  <a:solidFill>
                    <a:srgbClr val="000000"/>
                  </a:solidFill>
                  <a:latin typeface="Tahoma" pitchFamily="34" charset="0"/>
                </a:rPr>
                <a:t>   10     </a:t>
              </a:r>
              <a:endParaRPr lang="ru-RU" sz="1600" b="1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33848" name="Text Box 56"/>
            <p:cNvSpPr txBox="1">
              <a:spLocks noChangeArrowheads="1"/>
            </p:cNvSpPr>
            <p:nvPr/>
          </p:nvSpPr>
          <p:spPr bwMode="auto">
            <a:xfrm>
              <a:off x="385" y="3113"/>
              <a:ext cx="521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</a:rPr>
                <a:t>I</a:t>
              </a:r>
              <a:r>
                <a:rPr lang="ru-RU" sz="2000" dirty="0">
                  <a:solidFill>
                    <a:srgbClr val="FF0000"/>
                  </a:solidFill>
                </a:rPr>
                <a:t>      </a:t>
              </a:r>
              <a:r>
                <a:rPr lang="ru-RU" sz="800" dirty="0">
                  <a:solidFill>
                    <a:srgbClr val="FF0000"/>
                  </a:solidFill>
                </a:rPr>
                <a:t>  </a:t>
              </a:r>
              <a:r>
                <a:rPr lang="ru-RU" sz="200" dirty="0">
                  <a:solidFill>
                    <a:srgbClr val="FF0000"/>
                  </a:solidFill>
                </a:rPr>
                <a:t> </a:t>
              </a:r>
              <a:r>
                <a:rPr lang="ru-RU" sz="800" dirty="0">
                  <a:solidFill>
                    <a:srgbClr val="FF0000"/>
                  </a:solidFill>
                </a:rPr>
                <a:t>   </a:t>
              </a:r>
              <a:r>
                <a:rPr lang="ru-RU" sz="2000" dirty="0">
                  <a:solidFill>
                    <a:srgbClr val="FF0000"/>
                  </a:solidFill>
                </a:rPr>
                <a:t> </a:t>
              </a:r>
              <a:r>
                <a:rPr lang="en-US" sz="2800" dirty="0">
                  <a:solidFill>
                    <a:srgbClr val="FF0000"/>
                  </a:solidFill>
                </a:rPr>
                <a:t>I</a:t>
              </a:r>
              <a:r>
                <a:rPr lang="ru-RU" sz="2000" dirty="0">
                  <a:solidFill>
                    <a:srgbClr val="FF0000"/>
                  </a:solidFill>
                </a:rPr>
                <a:t>       </a:t>
              </a:r>
              <a:r>
                <a:rPr lang="ru-RU" sz="800" dirty="0">
                  <a:solidFill>
                    <a:srgbClr val="FF0000"/>
                  </a:solidFill>
                </a:rPr>
                <a:t> </a:t>
              </a:r>
              <a:r>
                <a:rPr lang="ru-RU" sz="2000" dirty="0">
                  <a:solidFill>
                    <a:srgbClr val="FF0000"/>
                  </a:solidFill>
                </a:rPr>
                <a:t>  </a:t>
              </a:r>
              <a:r>
                <a:rPr lang="en-US" sz="2800" dirty="0">
                  <a:solidFill>
                    <a:srgbClr val="FF0000"/>
                  </a:solidFill>
                </a:rPr>
                <a:t>I</a:t>
              </a:r>
              <a:r>
                <a:rPr lang="ru-RU" sz="2000" dirty="0">
                  <a:solidFill>
                    <a:srgbClr val="FF0000"/>
                  </a:solidFill>
                </a:rPr>
                <a:t>         </a:t>
              </a:r>
              <a:r>
                <a:rPr lang="en-US" sz="2800" dirty="0">
                  <a:solidFill>
                    <a:srgbClr val="FF0000"/>
                  </a:solidFill>
                </a:rPr>
                <a:t>I</a:t>
              </a:r>
              <a:r>
                <a:rPr lang="ru-RU" sz="2000" dirty="0">
                  <a:solidFill>
                    <a:srgbClr val="FF0000"/>
                  </a:solidFill>
                </a:rPr>
                <a:t>       </a:t>
              </a:r>
              <a:r>
                <a:rPr lang="ru-RU" sz="800" dirty="0">
                  <a:solidFill>
                    <a:srgbClr val="FF0000"/>
                  </a:solidFill>
                </a:rPr>
                <a:t> </a:t>
              </a:r>
              <a:r>
                <a:rPr lang="ru-RU" sz="400" dirty="0">
                  <a:solidFill>
                    <a:srgbClr val="FF0000"/>
                  </a:solidFill>
                </a:rPr>
                <a:t> </a:t>
              </a:r>
              <a:r>
                <a:rPr lang="ru-RU" sz="200" dirty="0">
                  <a:solidFill>
                    <a:srgbClr val="FF0000"/>
                  </a:solidFill>
                </a:rPr>
                <a:t>  </a:t>
              </a:r>
              <a:r>
                <a:rPr lang="ru-RU" sz="400" dirty="0">
                  <a:solidFill>
                    <a:srgbClr val="FF0000"/>
                  </a:solidFill>
                </a:rPr>
                <a:t> </a:t>
              </a:r>
              <a:r>
                <a:rPr lang="ru-RU" sz="200" dirty="0">
                  <a:solidFill>
                    <a:srgbClr val="FF0000"/>
                  </a:solidFill>
                </a:rPr>
                <a:t> </a:t>
              </a:r>
              <a:r>
                <a:rPr lang="ru-RU" sz="2000" dirty="0">
                  <a:solidFill>
                    <a:srgbClr val="FF0000"/>
                  </a:solidFill>
                </a:rPr>
                <a:t> </a:t>
              </a:r>
              <a:r>
                <a:rPr lang="ru-RU" sz="200" dirty="0">
                  <a:solidFill>
                    <a:srgbClr val="FF0000"/>
                  </a:solidFill>
                </a:rPr>
                <a:t> </a:t>
              </a:r>
              <a:r>
                <a:rPr lang="en-US" sz="2800" dirty="0">
                  <a:solidFill>
                    <a:srgbClr val="FF0000"/>
                  </a:solidFill>
                </a:rPr>
                <a:t>I</a:t>
              </a:r>
              <a:r>
                <a:rPr lang="ru-RU" sz="2800" dirty="0">
                  <a:solidFill>
                    <a:srgbClr val="FF0000"/>
                  </a:solidFill>
                </a:rPr>
                <a:t>    </a:t>
              </a:r>
              <a:r>
                <a:rPr lang="ru-RU" sz="400" dirty="0">
                  <a:solidFill>
                    <a:srgbClr val="FF0000"/>
                  </a:solidFill>
                </a:rPr>
                <a:t>      </a:t>
              </a:r>
              <a:r>
                <a:rPr lang="ru-RU" sz="2800" dirty="0">
                  <a:solidFill>
                    <a:srgbClr val="FF0000"/>
                  </a:solidFill>
                </a:rPr>
                <a:t> </a:t>
              </a:r>
              <a:r>
                <a:rPr lang="ru-RU" sz="2000" dirty="0">
                  <a:solidFill>
                    <a:srgbClr val="FF0000"/>
                  </a:solidFill>
                </a:rPr>
                <a:t> </a:t>
              </a:r>
              <a:r>
                <a:rPr lang="en-US" sz="2800" dirty="0">
                  <a:solidFill>
                    <a:srgbClr val="FF0000"/>
                  </a:solidFill>
                </a:rPr>
                <a:t>I</a:t>
              </a:r>
              <a:r>
                <a:rPr lang="ru-RU" sz="2800" dirty="0">
                  <a:solidFill>
                    <a:srgbClr val="FF0000"/>
                  </a:solidFill>
                </a:rPr>
                <a:t>     </a:t>
              </a:r>
              <a:r>
                <a:rPr lang="ru-RU" sz="200" dirty="0">
                  <a:solidFill>
                    <a:srgbClr val="FF0000"/>
                  </a:solidFill>
                </a:rPr>
                <a:t>        </a:t>
              </a:r>
              <a:r>
                <a:rPr lang="ru-RU" sz="2800" dirty="0">
                  <a:solidFill>
                    <a:srgbClr val="FF0000"/>
                  </a:solidFill>
                </a:rPr>
                <a:t> </a:t>
              </a:r>
              <a:r>
                <a:rPr lang="en-US" sz="2800" dirty="0">
                  <a:solidFill>
                    <a:srgbClr val="FF0000"/>
                  </a:solidFill>
                </a:rPr>
                <a:t>I</a:t>
              </a:r>
              <a:r>
                <a:rPr lang="ru-RU" sz="2000" dirty="0">
                  <a:solidFill>
                    <a:srgbClr val="FF0000"/>
                  </a:solidFill>
                </a:rPr>
                <a:t>       </a:t>
              </a:r>
              <a:r>
                <a:rPr lang="ru-RU" sz="200" dirty="0">
                  <a:solidFill>
                    <a:srgbClr val="FF0000"/>
                  </a:solidFill>
                </a:rPr>
                <a:t> </a:t>
              </a:r>
              <a:r>
                <a:rPr lang="ru-RU" sz="2000" dirty="0">
                  <a:solidFill>
                    <a:srgbClr val="FF0000"/>
                  </a:solidFill>
                </a:rPr>
                <a:t>  </a:t>
              </a:r>
              <a:r>
                <a:rPr lang="en-US" sz="2800" dirty="0">
                  <a:solidFill>
                    <a:srgbClr val="FF0000"/>
                  </a:solidFill>
                </a:rPr>
                <a:t>I</a:t>
              </a:r>
              <a:r>
                <a:rPr lang="ru-RU" sz="2000" dirty="0">
                  <a:solidFill>
                    <a:srgbClr val="FF0000"/>
                  </a:solidFill>
                </a:rPr>
                <a:t>      </a:t>
              </a:r>
              <a:r>
                <a:rPr lang="ru-RU" sz="200" dirty="0">
                  <a:solidFill>
                    <a:srgbClr val="FF0000"/>
                  </a:solidFill>
                </a:rPr>
                <a:t>    </a:t>
              </a:r>
              <a:r>
                <a:rPr lang="ru-RU" sz="2000" dirty="0">
                  <a:solidFill>
                    <a:srgbClr val="FF0000"/>
                  </a:solidFill>
                </a:rPr>
                <a:t>   </a:t>
              </a:r>
              <a:r>
                <a:rPr lang="en-US" sz="2800" dirty="0">
                  <a:solidFill>
                    <a:srgbClr val="FF0000"/>
                  </a:solidFill>
                </a:rPr>
                <a:t>I</a:t>
              </a:r>
              <a:r>
                <a:rPr lang="ru-RU" sz="2000" dirty="0">
                  <a:solidFill>
                    <a:srgbClr val="FF0000"/>
                  </a:solidFill>
                </a:rPr>
                <a:t>        </a:t>
              </a:r>
              <a:r>
                <a:rPr lang="ru-RU" sz="200" dirty="0">
                  <a:solidFill>
                    <a:srgbClr val="FF0000"/>
                  </a:solidFill>
                </a:rPr>
                <a:t> </a:t>
              </a:r>
              <a:r>
                <a:rPr lang="ru-RU" sz="2000" dirty="0">
                  <a:solidFill>
                    <a:srgbClr val="FF0000"/>
                  </a:solidFill>
                </a:rPr>
                <a:t> </a:t>
              </a:r>
              <a:r>
                <a:rPr lang="en-US" sz="2800" dirty="0">
                  <a:solidFill>
                    <a:srgbClr val="FF0000"/>
                  </a:solidFill>
                </a:rPr>
                <a:t>I</a:t>
              </a:r>
              <a:r>
                <a:rPr lang="ru-RU" sz="2000" dirty="0">
                  <a:solidFill>
                    <a:srgbClr val="FF0000"/>
                  </a:solidFill>
                </a:rPr>
                <a:t>    </a:t>
              </a:r>
              <a:r>
                <a:rPr lang="ru-RU" sz="200" dirty="0">
                  <a:solidFill>
                    <a:srgbClr val="FF0000"/>
                  </a:solidFill>
                </a:rPr>
                <a:t>    </a:t>
              </a:r>
              <a:r>
                <a:rPr lang="ru-RU" sz="2000" dirty="0">
                  <a:solidFill>
                    <a:srgbClr val="FF0000"/>
                  </a:solidFill>
                </a:rPr>
                <a:t>     </a:t>
              </a:r>
              <a:r>
                <a:rPr lang="en-US" sz="2800" dirty="0">
                  <a:solidFill>
                    <a:srgbClr val="FF0000"/>
                  </a:solidFill>
                </a:rPr>
                <a:t>I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3811" name="Freeform 19"/>
          <p:cNvSpPr>
            <a:spLocks/>
          </p:cNvSpPr>
          <p:nvPr/>
        </p:nvSpPr>
        <p:spPr bwMode="auto">
          <a:xfrm>
            <a:off x="739775" y="5421312"/>
            <a:ext cx="4336281" cy="45719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2824" y="0"/>
              </a:cxn>
            </a:cxnLst>
            <a:rect l="0" t="0" r="r" b="b"/>
            <a:pathLst>
              <a:path w="2824" h="8">
                <a:moveTo>
                  <a:pt x="0" y="8"/>
                </a:moveTo>
                <a:lnTo>
                  <a:pt x="2824" y="0"/>
                </a:ln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33832" name="Text Box 40"/>
          <p:cNvSpPr txBox="1">
            <a:spLocks noChangeArrowheads="1"/>
          </p:cNvSpPr>
          <p:nvPr/>
        </p:nvSpPr>
        <p:spPr bwMode="auto">
          <a:xfrm>
            <a:off x="5219700" y="2492375"/>
            <a:ext cx="2011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/>
              <a:t>АВ = 6 см</a:t>
            </a:r>
          </a:p>
        </p:txBody>
      </p: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76200" y="152400"/>
            <a:ext cx="9004300" cy="6553200"/>
            <a:chOff x="168" y="176"/>
            <a:chExt cx="5408" cy="3928"/>
          </a:xfrm>
        </p:grpSpPr>
        <p:sp>
          <p:nvSpPr>
            <p:cNvPr id="33836" name="Freeform 44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37" name="Freeform 45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38" name="Freeform 46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39" name="Freeform 47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40" name="Freeform 48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41" name="Freeform 49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42" name="Freeform 50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43" name="Freeform 51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395288" y="5516563"/>
            <a:ext cx="5049837" cy="519112"/>
            <a:chOff x="249" y="3475"/>
            <a:chExt cx="3181" cy="327"/>
          </a:xfrm>
        </p:grpSpPr>
        <p:sp>
          <p:nvSpPr>
            <p:cNvPr id="33844" name="Text Box 52"/>
            <p:cNvSpPr txBox="1">
              <a:spLocks noChangeArrowheads="1"/>
            </p:cNvSpPr>
            <p:nvPr/>
          </p:nvSpPr>
          <p:spPr bwMode="auto">
            <a:xfrm>
              <a:off x="249" y="3475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</a:t>
              </a:r>
            </a:p>
          </p:txBody>
        </p:sp>
        <p:sp>
          <p:nvSpPr>
            <p:cNvPr id="33845" name="Text Box 53"/>
            <p:cNvSpPr txBox="1">
              <a:spLocks noChangeArrowheads="1"/>
            </p:cNvSpPr>
            <p:nvPr/>
          </p:nvSpPr>
          <p:spPr bwMode="auto">
            <a:xfrm>
              <a:off x="3152" y="3475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В</a:t>
              </a:r>
            </a:p>
          </p:txBody>
        </p:sp>
      </p:grpSp>
      <p:sp>
        <p:nvSpPr>
          <p:cNvPr id="33847" name="Text Box 55"/>
          <p:cNvSpPr txBox="1">
            <a:spLocks noChangeArrowheads="1"/>
          </p:cNvSpPr>
          <p:nvPr/>
        </p:nvSpPr>
        <p:spPr bwMode="auto">
          <a:xfrm>
            <a:off x="755650" y="333375"/>
            <a:ext cx="80645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Длины отрезков измеряют линейкой. </a:t>
            </a:r>
          </a:p>
          <a:p>
            <a:r>
              <a:rPr lang="ru-RU" sz="2400"/>
              <a:t>На линейке нанесены </a:t>
            </a: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штрихи</a:t>
            </a:r>
            <a:r>
              <a:rPr lang="ru-RU" sz="2400"/>
              <a:t>.</a:t>
            </a:r>
          </a:p>
          <a:p>
            <a:r>
              <a:rPr lang="ru-RU" sz="2400"/>
              <a:t>Они разбивают линейку на равные части. </a:t>
            </a:r>
          </a:p>
          <a:p>
            <a:r>
              <a:rPr lang="ru-RU" sz="2400"/>
              <a:t>Эти части называют </a:t>
            </a: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делениями.</a:t>
            </a:r>
          </a:p>
          <a:p>
            <a:r>
              <a:rPr lang="ru-RU" sz="2400"/>
              <a:t>Все деления линейки образуют </a:t>
            </a: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шкалу.</a:t>
            </a:r>
          </a:p>
        </p:txBody>
      </p:sp>
      <p:sp>
        <p:nvSpPr>
          <p:cNvPr id="33850" name="Text Box 58"/>
          <p:cNvSpPr txBox="1">
            <a:spLocks noChangeArrowheads="1"/>
          </p:cNvSpPr>
          <p:nvPr/>
        </p:nvSpPr>
        <p:spPr bwMode="auto">
          <a:xfrm>
            <a:off x="1042988" y="6021388"/>
            <a:ext cx="3313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Цена деления – 1 см</a:t>
            </a:r>
          </a:p>
        </p:txBody>
      </p:sp>
      <p:sp useBgFill="1">
        <p:nvSpPr>
          <p:cNvPr id="33851" name="Text Box 59"/>
          <p:cNvSpPr txBox="1">
            <a:spLocks noChangeArrowheads="1"/>
          </p:cNvSpPr>
          <p:nvPr/>
        </p:nvSpPr>
        <p:spPr bwMode="auto">
          <a:xfrm>
            <a:off x="3419872" y="6021388"/>
            <a:ext cx="936228" cy="4572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см</a:t>
            </a:r>
            <a:endParaRPr lang="ru-RU" sz="24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853" name="Text Box 61"/>
          <p:cNvSpPr txBox="1">
            <a:spLocks noChangeArrowheads="1"/>
          </p:cNvSpPr>
          <p:nvPr/>
        </p:nvSpPr>
        <p:spPr bwMode="auto">
          <a:xfrm>
            <a:off x="7164388" y="2492375"/>
            <a:ext cx="165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/>
              <a:t>= 60 мм</a:t>
            </a:r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 rot="-1051847">
            <a:off x="395288" y="3197225"/>
            <a:ext cx="1903412" cy="1979613"/>
            <a:chOff x="519" y="587"/>
            <a:chExt cx="951" cy="1168"/>
          </a:xfrm>
        </p:grpSpPr>
        <p:sp>
          <p:nvSpPr>
            <p:cNvPr id="33813" name="Freeform 21"/>
            <p:cNvSpPr>
              <a:spLocks/>
            </p:cNvSpPr>
            <p:nvPr/>
          </p:nvSpPr>
          <p:spPr bwMode="auto">
            <a:xfrm>
              <a:off x="519" y="587"/>
              <a:ext cx="951" cy="1168"/>
            </a:xfrm>
            <a:custGeom>
              <a:avLst/>
              <a:gdLst/>
              <a:ahLst/>
              <a:cxnLst>
                <a:cxn ang="0">
                  <a:pos x="864" y="0"/>
                </a:cxn>
                <a:cxn ang="0">
                  <a:pos x="951" y="84"/>
                </a:cxn>
                <a:cxn ang="0">
                  <a:pos x="209" y="1009"/>
                </a:cxn>
                <a:cxn ang="0">
                  <a:pos x="0" y="1168"/>
                </a:cxn>
                <a:cxn ang="0">
                  <a:pos x="118" y="935"/>
                </a:cxn>
                <a:cxn ang="0">
                  <a:pos x="864" y="0"/>
                </a:cxn>
              </a:cxnLst>
              <a:rect l="0" t="0" r="r" b="b"/>
              <a:pathLst>
                <a:path w="951" h="1168">
                  <a:moveTo>
                    <a:pt x="864" y="0"/>
                  </a:moveTo>
                  <a:lnTo>
                    <a:pt x="951" y="84"/>
                  </a:lnTo>
                  <a:lnTo>
                    <a:pt x="209" y="1009"/>
                  </a:lnTo>
                  <a:lnTo>
                    <a:pt x="0" y="1168"/>
                  </a:lnTo>
                  <a:lnTo>
                    <a:pt x="118" y="935"/>
                  </a:lnTo>
                  <a:lnTo>
                    <a:pt x="864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14" name="Freeform 22"/>
            <p:cNvSpPr>
              <a:spLocks/>
            </p:cNvSpPr>
            <p:nvPr/>
          </p:nvSpPr>
          <p:spPr bwMode="auto">
            <a:xfrm>
              <a:off x="524" y="1500"/>
              <a:ext cx="220" cy="248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20" y="84"/>
                </a:cxn>
                <a:cxn ang="0">
                  <a:pos x="128" y="0"/>
                </a:cxn>
                <a:cxn ang="0">
                  <a:pos x="0" y="248"/>
                </a:cxn>
              </a:cxnLst>
              <a:rect l="0" t="0" r="r" b="b"/>
              <a:pathLst>
                <a:path w="220" h="248">
                  <a:moveTo>
                    <a:pt x="0" y="248"/>
                  </a:moveTo>
                  <a:lnTo>
                    <a:pt x="220" y="84"/>
                  </a:lnTo>
                  <a:lnTo>
                    <a:pt x="128" y="0"/>
                  </a:lnTo>
                  <a:lnTo>
                    <a:pt x="0" y="24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15" name="Freeform 23"/>
            <p:cNvSpPr>
              <a:spLocks/>
            </p:cNvSpPr>
            <p:nvPr/>
          </p:nvSpPr>
          <p:spPr bwMode="auto">
            <a:xfrm>
              <a:off x="524" y="1640"/>
              <a:ext cx="96" cy="104"/>
            </a:xfrm>
            <a:custGeom>
              <a:avLst/>
              <a:gdLst/>
              <a:ahLst/>
              <a:cxnLst>
                <a:cxn ang="0">
                  <a:pos x="96" y="39"/>
                </a:cxn>
                <a:cxn ang="0">
                  <a:pos x="56" y="0"/>
                </a:cxn>
                <a:cxn ang="0">
                  <a:pos x="0" y="104"/>
                </a:cxn>
                <a:cxn ang="0">
                  <a:pos x="96" y="39"/>
                </a:cxn>
              </a:cxnLst>
              <a:rect l="0" t="0" r="r" b="b"/>
              <a:pathLst>
                <a:path w="96" h="104">
                  <a:moveTo>
                    <a:pt x="96" y="39"/>
                  </a:moveTo>
                  <a:lnTo>
                    <a:pt x="56" y="0"/>
                  </a:lnTo>
                  <a:lnTo>
                    <a:pt x="0" y="104"/>
                  </a:lnTo>
                  <a:lnTo>
                    <a:pt x="96" y="39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16" name="Freeform 24"/>
            <p:cNvSpPr>
              <a:spLocks/>
            </p:cNvSpPr>
            <p:nvPr/>
          </p:nvSpPr>
          <p:spPr bwMode="auto">
            <a:xfrm>
              <a:off x="676" y="612"/>
              <a:ext cx="736" cy="912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12"/>
                </a:cxn>
              </a:cxnLst>
              <a:rect l="0" t="0" r="r" b="b"/>
              <a:pathLst>
                <a:path w="736" h="912">
                  <a:moveTo>
                    <a:pt x="736" y="0"/>
                  </a:moveTo>
                  <a:lnTo>
                    <a:pt x="0" y="91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17" name="Freeform 25"/>
            <p:cNvSpPr>
              <a:spLocks/>
            </p:cNvSpPr>
            <p:nvPr/>
          </p:nvSpPr>
          <p:spPr bwMode="auto">
            <a:xfrm>
              <a:off x="704" y="644"/>
              <a:ext cx="736" cy="908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08"/>
                </a:cxn>
              </a:cxnLst>
              <a:rect l="0" t="0" r="r" b="b"/>
              <a:pathLst>
                <a:path w="736" h="908">
                  <a:moveTo>
                    <a:pt x="736" y="0"/>
                  </a:moveTo>
                  <a:lnTo>
                    <a:pt x="0" y="90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8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8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8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8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8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8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8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8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L 0.50226 -0.00764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00" y="-40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000"/>
                            </p:stCondLst>
                            <p:childTnLst>
                              <p:par>
                                <p:cTn id="5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000"/>
                            </p:stCondLst>
                            <p:childTnLst>
                              <p:par>
                                <p:cTn id="7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3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3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33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0"/>
                            </p:stCondLst>
                            <p:childTnLst>
                              <p:par>
                                <p:cTn id="8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3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3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33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/>
      <p:bldP spid="33811" grpId="0" animBg="1"/>
      <p:bldP spid="33832" grpId="0"/>
      <p:bldP spid="33850" grpId="0"/>
      <p:bldP spid="33851" grpId="0" animBg="1"/>
      <p:bldP spid="3385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556" name="Picture 9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2162175"/>
            <a:ext cx="8137525" cy="2562225"/>
          </a:xfrm>
          <a:prstGeom prst="rect">
            <a:avLst/>
          </a:prstGeom>
          <a:noFill/>
        </p:spPr>
      </p:pic>
      <p:pic>
        <p:nvPicPr>
          <p:cNvPr id="62555" name="Picture 9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2133600"/>
            <a:ext cx="6769100" cy="3300413"/>
          </a:xfrm>
          <a:prstGeom prst="rect">
            <a:avLst/>
          </a:prstGeom>
          <a:noFill/>
        </p:spPr>
      </p:pic>
      <p:pic>
        <p:nvPicPr>
          <p:cNvPr id="62552" name="Picture 8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2038350"/>
            <a:ext cx="7632700" cy="2416175"/>
          </a:xfrm>
          <a:prstGeom prst="rect">
            <a:avLst/>
          </a:prstGeom>
          <a:noFill/>
        </p:spPr>
      </p:pic>
      <p:pic>
        <p:nvPicPr>
          <p:cNvPr id="62550" name="Picture 86" descr="IMG_147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79688" y="2133600"/>
            <a:ext cx="3721100" cy="2790825"/>
          </a:xfrm>
          <a:prstGeom prst="rect">
            <a:avLst/>
          </a:prstGeom>
          <a:noFill/>
        </p:spPr>
      </p:pic>
      <p:sp>
        <p:nvSpPr>
          <p:cNvPr id="62537" name="Text Box 73"/>
          <p:cNvSpPr txBox="1">
            <a:spLocks noChangeArrowheads="1"/>
          </p:cNvSpPr>
          <p:nvPr/>
        </p:nvSpPr>
        <p:spPr bwMode="auto">
          <a:xfrm>
            <a:off x="106363" y="5805488"/>
            <a:ext cx="92186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Tahoma" pitchFamily="34" charset="0"/>
              </a:rPr>
              <a:t> 0                         10                     </a:t>
            </a:r>
            <a:r>
              <a:rPr lang="en-US" sz="800" b="1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Tahoma" pitchFamily="34" charset="0"/>
              </a:rPr>
              <a:t>    20                     </a:t>
            </a:r>
            <a:r>
              <a:rPr lang="en-US" sz="800" b="1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Tahoma" pitchFamily="34" charset="0"/>
              </a:rPr>
              <a:t>   30</a:t>
            </a:r>
            <a:endParaRPr lang="ru-RU" sz="2400" b="1">
              <a:solidFill>
                <a:srgbClr val="000000"/>
              </a:solidFill>
              <a:latin typeface="Tahoma" pitchFamily="34" charset="0"/>
            </a:endParaRPr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76200" y="36513"/>
            <a:ext cx="9004300" cy="6705600"/>
            <a:chOff x="168" y="176"/>
            <a:chExt cx="5408" cy="3928"/>
          </a:xfrm>
        </p:grpSpPr>
        <p:sp>
          <p:nvSpPr>
            <p:cNvPr id="62539" name="Freeform 7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540" name="Freeform 7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541" name="Freeform 7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542" name="Freeform 7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543" name="Freeform 7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544" name="Freeform 8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545" name="Freeform 8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546" name="Freeform 8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502" name="Freeform 38"/>
          <p:cNvSpPr>
            <a:spLocks/>
          </p:cNvSpPr>
          <p:nvPr/>
        </p:nvSpPr>
        <p:spPr bwMode="auto">
          <a:xfrm>
            <a:off x="323850" y="98425"/>
            <a:ext cx="38100" cy="5346700"/>
          </a:xfrm>
          <a:custGeom>
            <a:avLst/>
            <a:gdLst/>
            <a:ahLst/>
            <a:cxnLst>
              <a:cxn ang="0">
                <a:pos x="24" y="3368"/>
              </a:cxn>
              <a:cxn ang="0">
                <a:pos x="0" y="0"/>
              </a:cxn>
            </a:cxnLst>
            <a:rect l="0" t="0" r="r" b="b"/>
            <a:pathLst>
              <a:path w="24" h="3368">
                <a:moveTo>
                  <a:pt x="24" y="3368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03" name="Freeform 39"/>
          <p:cNvSpPr>
            <a:spLocks/>
          </p:cNvSpPr>
          <p:nvPr/>
        </p:nvSpPr>
        <p:spPr bwMode="auto">
          <a:xfrm>
            <a:off x="614363" y="115888"/>
            <a:ext cx="26987" cy="5683250"/>
          </a:xfrm>
          <a:custGeom>
            <a:avLst/>
            <a:gdLst/>
            <a:ahLst/>
            <a:cxnLst>
              <a:cxn ang="0">
                <a:pos x="17" y="3580"/>
              </a:cxn>
              <a:cxn ang="0">
                <a:pos x="0" y="0"/>
              </a:cxn>
            </a:cxnLst>
            <a:rect l="0" t="0" r="r" b="b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04" name="Freeform 40"/>
          <p:cNvSpPr>
            <a:spLocks/>
          </p:cNvSpPr>
          <p:nvPr/>
        </p:nvSpPr>
        <p:spPr bwMode="auto">
          <a:xfrm>
            <a:off x="874713" y="115888"/>
            <a:ext cx="26987" cy="5683250"/>
          </a:xfrm>
          <a:custGeom>
            <a:avLst/>
            <a:gdLst/>
            <a:ahLst/>
            <a:cxnLst>
              <a:cxn ang="0">
                <a:pos x="17" y="3580"/>
              </a:cxn>
              <a:cxn ang="0">
                <a:pos x="0" y="0"/>
              </a:cxn>
            </a:cxnLst>
            <a:rect l="0" t="0" r="r" b="b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05" name="Freeform 41"/>
          <p:cNvSpPr>
            <a:spLocks/>
          </p:cNvSpPr>
          <p:nvPr/>
        </p:nvSpPr>
        <p:spPr bwMode="auto">
          <a:xfrm>
            <a:off x="1117600" y="115888"/>
            <a:ext cx="26988" cy="5683250"/>
          </a:xfrm>
          <a:custGeom>
            <a:avLst/>
            <a:gdLst/>
            <a:ahLst/>
            <a:cxnLst>
              <a:cxn ang="0">
                <a:pos x="17" y="3580"/>
              </a:cxn>
              <a:cxn ang="0">
                <a:pos x="0" y="0"/>
              </a:cxn>
            </a:cxnLst>
            <a:rect l="0" t="0" r="r" b="b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06" name="Freeform 42"/>
          <p:cNvSpPr>
            <a:spLocks/>
          </p:cNvSpPr>
          <p:nvPr/>
        </p:nvSpPr>
        <p:spPr bwMode="auto">
          <a:xfrm>
            <a:off x="1379538" y="115888"/>
            <a:ext cx="26987" cy="5683250"/>
          </a:xfrm>
          <a:custGeom>
            <a:avLst/>
            <a:gdLst/>
            <a:ahLst/>
            <a:cxnLst>
              <a:cxn ang="0">
                <a:pos x="17" y="3580"/>
              </a:cxn>
              <a:cxn ang="0">
                <a:pos x="0" y="0"/>
              </a:cxn>
            </a:cxnLst>
            <a:rect l="0" t="0" r="r" b="b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07" name="Freeform 43"/>
          <p:cNvSpPr>
            <a:spLocks/>
          </p:cNvSpPr>
          <p:nvPr/>
        </p:nvSpPr>
        <p:spPr bwMode="auto">
          <a:xfrm>
            <a:off x="1622425" y="115888"/>
            <a:ext cx="26988" cy="5683250"/>
          </a:xfrm>
          <a:custGeom>
            <a:avLst/>
            <a:gdLst/>
            <a:ahLst/>
            <a:cxnLst>
              <a:cxn ang="0">
                <a:pos x="17" y="3580"/>
              </a:cxn>
              <a:cxn ang="0">
                <a:pos x="0" y="0"/>
              </a:cxn>
            </a:cxnLst>
            <a:rect l="0" t="0" r="r" b="b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08" name="Freeform 44"/>
          <p:cNvSpPr>
            <a:spLocks/>
          </p:cNvSpPr>
          <p:nvPr/>
        </p:nvSpPr>
        <p:spPr bwMode="auto">
          <a:xfrm>
            <a:off x="1882775" y="115888"/>
            <a:ext cx="26988" cy="5683250"/>
          </a:xfrm>
          <a:custGeom>
            <a:avLst/>
            <a:gdLst/>
            <a:ahLst/>
            <a:cxnLst>
              <a:cxn ang="0">
                <a:pos x="17" y="3580"/>
              </a:cxn>
              <a:cxn ang="0">
                <a:pos x="0" y="0"/>
              </a:cxn>
            </a:cxnLst>
            <a:rect l="0" t="0" r="r" b="b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09" name="Freeform 45"/>
          <p:cNvSpPr>
            <a:spLocks/>
          </p:cNvSpPr>
          <p:nvPr/>
        </p:nvSpPr>
        <p:spPr bwMode="auto">
          <a:xfrm>
            <a:off x="2125663" y="115888"/>
            <a:ext cx="26987" cy="5683250"/>
          </a:xfrm>
          <a:custGeom>
            <a:avLst/>
            <a:gdLst/>
            <a:ahLst/>
            <a:cxnLst>
              <a:cxn ang="0">
                <a:pos x="17" y="3580"/>
              </a:cxn>
              <a:cxn ang="0">
                <a:pos x="0" y="0"/>
              </a:cxn>
            </a:cxnLst>
            <a:rect l="0" t="0" r="r" b="b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10" name="Freeform 46"/>
          <p:cNvSpPr>
            <a:spLocks/>
          </p:cNvSpPr>
          <p:nvPr/>
        </p:nvSpPr>
        <p:spPr bwMode="auto">
          <a:xfrm>
            <a:off x="2387600" y="115888"/>
            <a:ext cx="26988" cy="5683250"/>
          </a:xfrm>
          <a:custGeom>
            <a:avLst/>
            <a:gdLst/>
            <a:ahLst/>
            <a:cxnLst>
              <a:cxn ang="0">
                <a:pos x="17" y="3580"/>
              </a:cxn>
              <a:cxn ang="0">
                <a:pos x="0" y="0"/>
              </a:cxn>
            </a:cxnLst>
            <a:rect l="0" t="0" r="r" b="b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11" name="Freeform 47"/>
          <p:cNvSpPr>
            <a:spLocks/>
          </p:cNvSpPr>
          <p:nvPr/>
        </p:nvSpPr>
        <p:spPr bwMode="auto">
          <a:xfrm>
            <a:off x="2630488" y="49213"/>
            <a:ext cx="26987" cy="5683250"/>
          </a:xfrm>
          <a:custGeom>
            <a:avLst/>
            <a:gdLst/>
            <a:ahLst/>
            <a:cxnLst>
              <a:cxn ang="0">
                <a:pos x="17" y="3580"/>
              </a:cxn>
              <a:cxn ang="0">
                <a:pos x="0" y="0"/>
              </a:cxn>
            </a:cxnLst>
            <a:rect l="0" t="0" r="r" b="b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12" name="Freeform 48"/>
          <p:cNvSpPr>
            <a:spLocks/>
          </p:cNvSpPr>
          <p:nvPr/>
        </p:nvSpPr>
        <p:spPr bwMode="auto">
          <a:xfrm>
            <a:off x="2917825" y="115888"/>
            <a:ext cx="26988" cy="5683250"/>
          </a:xfrm>
          <a:custGeom>
            <a:avLst/>
            <a:gdLst/>
            <a:ahLst/>
            <a:cxnLst>
              <a:cxn ang="0">
                <a:pos x="17" y="3580"/>
              </a:cxn>
              <a:cxn ang="0">
                <a:pos x="0" y="0"/>
              </a:cxn>
            </a:cxnLst>
            <a:rect l="0" t="0" r="r" b="b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13" name="Freeform 49"/>
          <p:cNvSpPr>
            <a:spLocks/>
          </p:cNvSpPr>
          <p:nvPr/>
        </p:nvSpPr>
        <p:spPr bwMode="auto">
          <a:xfrm>
            <a:off x="3179763" y="115888"/>
            <a:ext cx="26987" cy="5683250"/>
          </a:xfrm>
          <a:custGeom>
            <a:avLst/>
            <a:gdLst/>
            <a:ahLst/>
            <a:cxnLst>
              <a:cxn ang="0">
                <a:pos x="17" y="3580"/>
              </a:cxn>
              <a:cxn ang="0">
                <a:pos x="0" y="0"/>
              </a:cxn>
            </a:cxnLst>
            <a:rect l="0" t="0" r="r" b="b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14" name="Freeform 50"/>
          <p:cNvSpPr>
            <a:spLocks/>
          </p:cNvSpPr>
          <p:nvPr/>
        </p:nvSpPr>
        <p:spPr bwMode="auto">
          <a:xfrm>
            <a:off x="3467100" y="115888"/>
            <a:ext cx="26988" cy="5683250"/>
          </a:xfrm>
          <a:custGeom>
            <a:avLst/>
            <a:gdLst/>
            <a:ahLst/>
            <a:cxnLst>
              <a:cxn ang="0">
                <a:pos x="17" y="3580"/>
              </a:cxn>
              <a:cxn ang="0">
                <a:pos x="0" y="0"/>
              </a:cxn>
            </a:cxnLst>
            <a:rect l="0" t="0" r="r" b="b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15" name="Freeform 51"/>
          <p:cNvSpPr>
            <a:spLocks/>
          </p:cNvSpPr>
          <p:nvPr/>
        </p:nvSpPr>
        <p:spPr bwMode="auto">
          <a:xfrm>
            <a:off x="3709988" y="44450"/>
            <a:ext cx="26987" cy="5683250"/>
          </a:xfrm>
          <a:custGeom>
            <a:avLst/>
            <a:gdLst/>
            <a:ahLst/>
            <a:cxnLst>
              <a:cxn ang="0">
                <a:pos x="17" y="3580"/>
              </a:cxn>
              <a:cxn ang="0">
                <a:pos x="0" y="0"/>
              </a:cxn>
            </a:cxnLst>
            <a:rect l="0" t="0" r="r" b="b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16" name="Freeform 52"/>
          <p:cNvSpPr>
            <a:spLocks/>
          </p:cNvSpPr>
          <p:nvPr/>
        </p:nvSpPr>
        <p:spPr bwMode="auto">
          <a:xfrm>
            <a:off x="3970338" y="44450"/>
            <a:ext cx="26987" cy="5683250"/>
          </a:xfrm>
          <a:custGeom>
            <a:avLst/>
            <a:gdLst/>
            <a:ahLst/>
            <a:cxnLst>
              <a:cxn ang="0">
                <a:pos x="17" y="3580"/>
              </a:cxn>
              <a:cxn ang="0">
                <a:pos x="0" y="0"/>
              </a:cxn>
            </a:cxnLst>
            <a:rect l="0" t="0" r="r" b="b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17" name="Freeform 53"/>
          <p:cNvSpPr>
            <a:spLocks/>
          </p:cNvSpPr>
          <p:nvPr/>
        </p:nvSpPr>
        <p:spPr bwMode="auto">
          <a:xfrm>
            <a:off x="4214813" y="44450"/>
            <a:ext cx="26987" cy="5683250"/>
          </a:xfrm>
          <a:custGeom>
            <a:avLst/>
            <a:gdLst/>
            <a:ahLst/>
            <a:cxnLst>
              <a:cxn ang="0">
                <a:pos x="17" y="3580"/>
              </a:cxn>
              <a:cxn ang="0">
                <a:pos x="0" y="0"/>
              </a:cxn>
            </a:cxnLst>
            <a:rect l="0" t="0" r="r" b="b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18" name="Freeform 54"/>
          <p:cNvSpPr>
            <a:spLocks/>
          </p:cNvSpPr>
          <p:nvPr/>
        </p:nvSpPr>
        <p:spPr bwMode="auto">
          <a:xfrm>
            <a:off x="4475163" y="44450"/>
            <a:ext cx="26987" cy="5683250"/>
          </a:xfrm>
          <a:custGeom>
            <a:avLst/>
            <a:gdLst/>
            <a:ahLst/>
            <a:cxnLst>
              <a:cxn ang="0">
                <a:pos x="17" y="3580"/>
              </a:cxn>
              <a:cxn ang="0">
                <a:pos x="0" y="0"/>
              </a:cxn>
            </a:cxnLst>
            <a:rect l="0" t="0" r="r" b="b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19" name="Freeform 55"/>
          <p:cNvSpPr>
            <a:spLocks/>
          </p:cNvSpPr>
          <p:nvPr/>
        </p:nvSpPr>
        <p:spPr bwMode="auto">
          <a:xfrm>
            <a:off x="4718050" y="44450"/>
            <a:ext cx="26988" cy="5683250"/>
          </a:xfrm>
          <a:custGeom>
            <a:avLst/>
            <a:gdLst/>
            <a:ahLst/>
            <a:cxnLst>
              <a:cxn ang="0">
                <a:pos x="17" y="3580"/>
              </a:cxn>
              <a:cxn ang="0">
                <a:pos x="0" y="0"/>
              </a:cxn>
            </a:cxnLst>
            <a:rect l="0" t="0" r="r" b="b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20" name="Freeform 56"/>
          <p:cNvSpPr>
            <a:spLocks/>
          </p:cNvSpPr>
          <p:nvPr/>
        </p:nvSpPr>
        <p:spPr bwMode="auto">
          <a:xfrm>
            <a:off x="4979988" y="44450"/>
            <a:ext cx="26987" cy="5683250"/>
          </a:xfrm>
          <a:custGeom>
            <a:avLst/>
            <a:gdLst/>
            <a:ahLst/>
            <a:cxnLst>
              <a:cxn ang="0">
                <a:pos x="17" y="3580"/>
              </a:cxn>
              <a:cxn ang="0">
                <a:pos x="0" y="0"/>
              </a:cxn>
            </a:cxnLst>
            <a:rect l="0" t="0" r="r" b="b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21" name="Freeform 57"/>
          <p:cNvSpPr>
            <a:spLocks/>
          </p:cNvSpPr>
          <p:nvPr/>
        </p:nvSpPr>
        <p:spPr bwMode="auto">
          <a:xfrm>
            <a:off x="5222875" y="44450"/>
            <a:ext cx="26988" cy="5683250"/>
          </a:xfrm>
          <a:custGeom>
            <a:avLst/>
            <a:gdLst/>
            <a:ahLst/>
            <a:cxnLst>
              <a:cxn ang="0">
                <a:pos x="17" y="3580"/>
              </a:cxn>
              <a:cxn ang="0">
                <a:pos x="0" y="0"/>
              </a:cxn>
            </a:cxnLst>
            <a:rect l="0" t="0" r="r" b="b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22" name="Freeform 58"/>
          <p:cNvSpPr>
            <a:spLocks/>
          </p:cNvSpPr>
          <p:nvPr/>
        </p:nvSpPr>
        <p:spPr bwMode="auto">
          <a:xfrm>
            <a:off x="5483225" y="115888"/>
            <a:ext cx="26988" cy="5683250"/>
          </a:xfrm>
          <a:custGeom>
            <a:avLst/>
            <a:gdLst/>
            <a:ahLst/>
            <a:cxnLst>
              <a:cxn ang="0">
                <a:pos x="17" y="3580"/>
              </a:cxn>
              <a:cxn ang="0">
                <a:pos x="0" y="0"/>
              </a:cxn>
            </a:cxnLst>
            <a:rect l="0" t="0" r="r" b="b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23" name="Freeform 59"/>
          <p:cNvSpPr>
            <a:spLocks/>
          </p:cNvSpPr>
          <p:nvPr/>
        </p:nvSpPr>
        <p:spPr bwMode="auto">
          <a:xfrm>
            <a:off x="5770563" y="115888"/>
            <a:ext cx="26987" cy="5683250"/>
          </a:xfrm>
          <a:custGeom>
            <a:avLst/>
            <a:gdLst/>
            <a:ahLst/>
            <a:cxnLst>
              <a:cxn ang="0">
                <a:pos x="17" y="3580"/>
              </a:cxn>
              <a:cxn ang="0">
                <a:pos x="0" y="0"/>
              </a:cxn>
            </a:cxnLst>
            <a:rect l="0" t="0" r="r" b="b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24" name="Freeform 60"/>
          <p:cNvSpPr>
            <a:spLocks/>
          </p:cNvSpPr>
          <p:nvPr/>
        </p:nvSpPr>
        <p:spPr bwMode="auto">
          <a:xfrm>
            <a:off x="6015038" y="115888"/>
            <a:ext cx="26987" cy="5683250"/>
          </a:xfrm>
          <a:custGeom>
            <a:avLst/>
            <a:gdLst/>
            <a:ahLst/>
            <a:cxnLst>
              <a:cxn ang="0">
                <a:pos x="17" y="3580"/>
              </a:cxn>
              <a:cxn ang="0">
                <a:pos x="0" y="0"/>
              </a:cxn>
            </a:cxnLst>
            <a:rect l="0" t="0" r="r" b="b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25" name="Freeform 61"/>
          <p:cNvSpPr>
            <a:spLocks/>
          </p:cNvSpPr>
          <p:nvPr/>
        </p:nvSpPr>
        <p:spPr bwMode="auto">
          <a:xfrm>
            <a:off x="6275388" y="115888"/>
            <a:ext cx="26987" cy="5683250"/>
          </a:xfrm>
          <a:custGeom>
            <a:avLst/>
            <a:gdLst/>
            <a:ahLst/>
            <a:cxnLst>
              <a:cxn ang="0">
                <a:pos x="17" y="3580"/>
              </a:cxn>
              <a:cxn ang="0">
                <a:pos x="0" y="0"/>
              </a:cxn>
            </a:cxnLst>
            <a:rect l="0" t="0" r="r" b="b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26" name="Freeform 62"/>
          <p:cNvSpPr>
            <a:spLocks/>
          </p:cNvSpPr>
          <p:nvPr/>
        </p:nvSpPr>
        <p:spPr bwMode="auto">
          <a:xfrm>
            <a:off x="6518275" y="44450"/>
            <a:ext cx="26988" cy="5683250"/>
          </a:xfrm>
          <a:custGeom>
            <a:avLst/>
            <a:gdLst/>
            <a:ahLst/>
            <a:cxnLst>
              <a:cxn ang="0">
                <a:pos x="17" y="3580"/>
              </a:cxn>
              <a:cxn ang="0">
                <a:pos x="0" y="0"/>
              </a:cxn>
            </a:cxnLst>
            <a:rect l="0" t="0" r="r" b="b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27" name="Freeform 63"/>
          <p:cNvSpPr>
            <a:spLocks/>
          </p:cNvSpPr>
          <p:nvPr/>
        </p:nvSpPr>
        <p:spPr bwMode="auto">
          <a:xfrm>
            <a:off x="6780213" y="44450"/>
            <a:ext cx="26987" cy="5683250"/>
          </a:xfrm>
          <a:custGeom>
            <a:avLst/>
            <a:gdLst/>
            <a:ahLst/>
            <a:cxnLst>
              <a:cxn ang="0">
                <a:pos x="17" y="3580"/>
              </a:cxn>
              <a:cxn ang="0">
                <a:pos x="0" y="0"/>
              </a:cxn>
            </a:cxnLst>
            <a:rect l="0" t="0" r="r" b="b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28" name="Freeform 64"/>
          <p:cNvSpPr>
            <a:spLocks/>
          </p:cNvSpPr>
          <p:nvPr/>
        </p:nvSpPr>
        <p:spPr bwMode="auto">
          <a:xfrm>
            <a:off x="7023100" y="44450"/>
            <a:ext cx="26988" cy="5683250"/>
          </a:xfrm>
          <a:custGeom>
            <a:avLst/>
            <a:gdLst/>
            <a:ahLst/>
            <a:cxnLst>
              <a:cxn ang="0">
                <a:pos x="17" y="3580"/>
              </a:cxn>
              <a:cxn ang="0">
                <a:pos x="0" y="0"/>
              </a:cxn>
            </a:cxnLst>
            <a:rect l="0" t="0" r="r" b="b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29" name="Freeform 65"/>
          <p:cNvSpPr>
            <a:spLocks/>
          </p:cNvSpPr>
          <p:nvPr/>
        </p:nvSpPr>
        <p:spPr bwMode="auto">
          <a:xfrm>
            <a:off x="7283450" y="44450"/>
            <a:ext cx="26988" cy="5683250"/>
          </a:xfrm>
          <a:custGeom>
            <a:avLst/>
            <a:gdLst/>
            <a:ahLst/>
            <a:cxnLst>
              <a:cxn ang="0">
                <a:pos x="17" y="3580"/>
              </a:cxn>
              <a:cxn ang="0">
                <a:pos x="0" y="0"/>
              </a:cxn>
            </a:cxnLst>
            <a:rect l="0" t="0" r="r" b="b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30" name="Freeform 66"/>
          <p:cNvSpPr>
            <a:spLocks/>
          </p:cNvSpPr>
          <p:nvPr/>
        </p:nvSpPr>
        <p:spPr bwMode="auto">
          <a:xfrm>
            <a:off x="7526338" y="44450"/>
            <a:ext cx="26987" cy="5683250"/>
          </a:xfrm>
          <a:custGeom>
            <a:avLst/>
            <a:gdLst/>
            <a:ahLst/>
            <a:cxnLst>
              <a:cxn ang="0">
                <a:pos x="17" y="3580"/>
              </a:cxn>
              <a:cxn ang="0">
                <a:pos x="0" y="0"/>
              </a:cxn>
            </a:cxnLst>
            <a:rect l="0" t="0" r="r" b="b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31" name="Freeform 67"/>
          <p:cNvSpPr>
            <a:spLocks/>
          </p:cNvSpPr>
          <p:nvPr/>
        </p:nvSpPr>
        <p:spPr bwMode="auto">
          <a:xfrm>
            <a:off x="7788275" y="115888"/>
            <a:ext cx="26988" cy="5683250"/>
          </a:xfrm>
          <a:custGeom>
            <a:avLst/>
            <a:gdLst/>
            <a:ahLst/>
            <a:cxnLst>
              <a:cxn ang="0">
                <a:pos x="17" y="3580"/>
              </a:cxn>
              <a:cxn ang="0">
                <a:pos x="0" y="0"/>
              </a:cxn>
            </a:cxnLst>
            <a:rect l="0" t="0" r="r" b="b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32" name="Freeform 68"/>
          <p:cNvSpPr>
            <a:spLocks/>
          </p:cNvSpPr>
          <p:nvPr/>
        </p:nvSpPr>
        <p:spPr bwMode="auto">
          <a:xfrm>
            <a:off x="8064500" y="63500"/>
            <a:ext cx="12700" cy="5676900"/>
          </a:xfrm>
          <a:custGeom>
            <a:avLst/>
            <a:gdLst/>
            <a:ahLst/>
            <a:cxnLst>
              <a:cxn ang="0">
                <a:pos x="8" y="3576"/>
              </a:cxn>
              <a:cxn ang="0">
                <a:pos x="0" y="0"/>
              </a:cxn>
            </a:cxnLst>
            <a:rect l="0" t="0" r="r" b="b"/>
            <a:pathLst>
              <a:path w="8" h="3576">
                <a:moveTo>
                  <a:pt x="8" y="3576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33" name="Freeform 69"/>
          <p:cNvSpPr>
            <a:spLocks/>
          </p:cNvSpPr>
          <p:nvPr/>
        </p:nvSpPr>
        <p:spPr bwMode="auto">
          <a:xfrm>
            <a:off x="8343900" y="63500"/>
            <a:ext cx="12700" cy="5613400"/>
          </a:xfrm>
          <a:custGeom>
            <a:avLst/>
            <a:gdLst/>
            <a:ahLst/>
            <a:cxnLst>
              <a:cxn ang="0">
                <a:pos x="8" y="3536"/>
              </a:cxn>
              <a:cxn ang="0">
                <a:pos x="0" y="0"/>
              </a:cxn>
            </a:cxnLst>
            <a:rect l="0" t="0" r="r" b="b"/>
            <a:pathLst>
              <a:path w="8" h="3536">
                <a:moveTo>
                  <a:pt x="8" y="3536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34" name="Freeform 70"/>
          <p:cNvSpPr>
            <a:spLocks/>
          </p:cNvSpPr>
          <p:nvPr/>
        </p:nvSpPr>
        <p:spPr bwMode="auto">
          <a:xfrm>
            <a:off x="8605838" y="-26988"/>
            <a:ext cx="26987" cy="5683251"/>
          </a:xfrm>
          <a:custGeom>
            <a:avLst/>
            <a:gdLst/>
            <a:ahLst/>
            <a:cxnLst>
              <a:cxn ang="0">
                <a:pos x="17" y="3580"/>
              </a:cxn>
              <a:cxn ang="0">
                <a:pos x="0" y="0"/>
              </a:cxn>
            </a:cxnLst>
            <a:rect l="0" t="0" r="r" b="b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35" name="Freeform 71"/>
          <p:cNvSpPr>
            <a:spLocks/>
          </p:cNvSpPr>
          <p:nvPr/>
        </p:nvSpPr>
        <p:spPr bwMode="auto">
          <a:xfrm>
            <a:off x="8823325" y="44450"/>
            <a:ext cx="26988" cy="5683250"/>
          </a:xfrm>
          <a:custGeom>
            <a:avLst/>
            <a:gdLst/>
            <a:ahLst/>
            <a:cxnLst>
              <a:cxn ang="0">
                <a:pos x="17" y="3580"/>
              </a:cxn>
              <a:cxn ang="0">
                <a:pos x="0" y="0"/>
              </a:cxn>
            </a:cxnLst>
            <a:rect l="0" t="0" r="r" b="b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48" name="Freeform 84"/>
          <p:cNvSpPr>
            <a:spLocks/>
          </p:cNvSpPr>
          <p:nvPr/>
        </p:nvSpPr>
        <p:spPr bwMode="auto">
          <a:xfrm>
            <a:off x="342900" y="5816600"/>
            <a:ext cx="86360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40" y="0"/>
              </a:cxn>
            </a:cxnLst>
            <a:rect l="0" t="0" r="r" b="b"/>
            <a:pathLst>
              <a:path w="5440" h="1">
                <a:moveTo>
                  <a:pt x="0" y="0"/>
                </a:moveTo>
                <a:lnTo>
                  <a:pt x="5440" y="0"/>
                </a:lnTo>
              </a:path>
            </a:pathLst>
          </a:custGeom>
          <a:noFill/>
          <a:ln w="1905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80" name="Text Box 16"/>
          <p:cNvSpPr txBox="1">
            <a:spLocks noChangeArrowheads="1"/>
          </p:cNvSpPr>
          <p:nvPr/>
        </p:nvSpPr>
        <p:spPr bwMode="auto">
          <a:xfrm rot="21600000">
            <a:off x="179388" y="5111750"/>
            <a:ext cx="92186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1079500" algn="l"/>
              </a:tabLst>
            </a:pPr>
            <a:r>
              <a:rPr lang="en-US" sz="5400">
                <a:solidFill>
                  <a:srgbClr val="FF0000"/>
                </a:solidFill>
              </a:rPr>
              <a:t>I</a:t>
            </a:r>
            <a:r>
              <a:rPr lang="en-US" sz="3200">
                <a:solidFill>
                  <a:srgbClr val="FF0000"/>
                </a:solidFill>
              </a:rPr>
              <a:t> </a:t>
            </a:r>
            <a:r>
              <a:rPr lang="en-US" sz="3600">
                <a:solidFill>
                  <a:srgbClr val="FF0000"/>
                </a:solidFill>
              </a:rPr>
              <a:t>I I I I </a:t>
            </a: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sz="3600">
                <a:solidFill>
                  <a:srgbClr val="FF0000"/>
                </a:solidFill>
              </a:rPr>
              <a:t> I I I I</a:t>
            </a:r>
            <a:r>
              <a:rPr lang="en-US" sz="3200">
                <a:solidFill>
                  <a:srgbClr val="FF0000"/>
                </a:solidFill>
              </a:rPr>
              <a:t> </a:t>
            </a:r>
            <a:r>
              <a:rPr lang="en-US" sz="5400">
                <a:solidFill>
                  <a:srgbClr val="FF0000"/>
                </a:solidFill>
              </a:rPr>
              <a:t>I</a:t>
            </a:r>
            <a:r>
              <a:rPr lang="en-US" sz="3200">
                <a:solidFill>
                  <a:srgbClr val="FF0000"/>
                </a:solidFill>
              </a:rPr>
              <a:t> </a:t>
            </a:r>
            <a:r>
              <a:rPr lang="en-US" sz="3600">
                <a:solidFill>
                  <a:srgbClr val="FF0000"/>
                </a:solidFill>
              </a:rPr>
              <a:t>I I I I</a:t>
            </a:r>
            <a:r>
              <a:rPr lang="ru-RU" sz="3600">
                <a:solidFill>
                  <a:srgbClr val="FF0000"/>
                </a:solidFill>
              </a:rPr>
              <a:t> </a:t>
            </a: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sz="3600">
                <a:solidFill>
                  <a:srgbClr val="FF0000"/>
                </a:solidFill>
              </a:rPr>
              <a:t> I I I I</a:t>
            </a:r>
            <a:r>
              <a:rPr lang="en-US" sz="3200">
                <a:solidFill>
                  <a:srgbClr val="FF0000"/>
                </a:solidFill>
              </a:rPr>
              <a:t> </a:t>
            </a:r>
            <a:r>
              <a:rPr lang="en-US" sz="5400">
                <a:solidFill>
                  <a:srgbClr val="FF0000"/>
                </a:solidFill>
              </a:rPr>
              <a:t>I</a:t>
            </a:r>
            <a:r>
              <a:rPr lang="en-US" sz="3200">
                <a:solidFill>
                  <a:srgbClr val="FF0000"/>
                </a:solidFill>
              </a:rPr>
              <a:t> </a:t>
            </a:r>
            <a:r>
              <a:rPr lang="en-US" sz="3600">
                <a:solidFill>
                  <a:srgbClr val="FF0000"/>
                </a:solidFill>
              </a:rPr>
              <a:t>I I I I </a:t>
            </a: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sz="3600">
                <a:solidFill>
                  <a:srgbClr val="FF0000"/>
                </a:solidFill>
              </a:rPr>
              <a:t> I I I I</a:t>
            </a:r>
            <a:r>
              <a:rPr lang="en-US" sz="3200">
                <a:solidFill>
                  <a:srgbClr val="FF0000"/>
                </a:solidFill>
              </a:rPr>
              <a:t> </a:t>
            </a:r>
            <a:r>
              <a:rPr lang="en-US" sz="5400">
                <a:solidFill>
                  <a:srgbClr val="FF0000"/>
                </a:solidFill>
              </a:rPr>
              <a:t>I</a:t>
            </a:r>
            <a:r>
              <a:rPr lang="en-US" sz="3200">
                <a:solidFill>
                  <a:srgbClr val="FF0000"/>
                </a:solidFill>
              </a:rPr>
              <a:t> </a:t>
            </a:r>
            <a:r>
              <a:rPr lang="en-US" sz="3600">
                <a:solidFill>
                  <a:srgbClr val="FF0000"/>
                </a:solidFill>
              </a:rPr>
              <a:t>I I I</a:t>
            </a:r>
            <a:endParaRPr lang="ru-RU" sz="3600">
              <a:solidFill>
                <a:srgbClr val="FF0000"/>
              </a:solidFill>
            </a:endParaRPr>
          </a:p>
        </p:txBody>
      </p:sp>
      <p:sp>
        <p:nvSpPr>
          <p:cNvPr id="62558" name="Text Box 94"/>
          <p:cNvSpPr txBox="1">
            <a:spLocks noChangeArrowheads="1"/>
          </p:cNvSpPr>
          <p:nvPr/>
        </p:nvSpPr>
        <p:spPr bwMode="auto">
          <a:xfrm>
            <a:off x="611188" y="6284913"/>
            <a:ext cx="2747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Цена деления 1 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625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25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2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6322" y="3324227"/>
            <a:ext cx="8154989" cy="952500"/>
            <a:chOff x="449" y="1573"/>
            <a:chExt cx="5137" cy="600"/>
          </a:xfrm>
        </p:grpSpPr>
        <p:sp>
          <p:nvSpPr>
            <p:cNvPr id="34819" name="Freeform 3" descr="Папирус"/>
            <p:cNvSpPr>
              <a:spLocks/>
            </p:cNvSpPr>
            <p:nvPr/>
          </p:nvSpPr>
          <p:spPr bwMode="auto">
            <a:xfrm>
              <a:off x="533" y="1573"/>
              <a:ext cx="5053" cy="5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44"/>
                </a:cxn>
                <a:cxn ang="0">
                  <a:pos x="3872" y="344"/>
                </a:cxn>
                <a:cxn ang="0">
                  <a:pos x="3880" y="0"/>
                </a:cxn>
                <a:cxn ang="0">
                  <a:pos x="0" y="0"/>
                </a:cxn>
              </a:cxnLst>
              <a:rect l="0" t="0" r="r" b="b"/>
              <a:pathLst>
                <a:path w="3880" h="344">
                  <a:moveTo>
                    <a:pt x="0" y="0"/>
                  </a:moveTo>
                  <a:lnTo>
                    <a:pt x="0" y="344"/>
                  </a:lnTo>
                  <a:lnTo>
                    <a:pt x="3872" y="344"/>
                  </a:lnTo>
                  <a:lnTo>
                    <a:pt x="3880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4820" name="Oval 4"/>
            <p:cNvSpPr>
              <a:spLocks noChangeArrowheads="1"/>
            </p:cNvSpPr>
            <p:nvPr/>
          </p:nvSpPr>
          <p:spPr bwMode="auto">
            <a:xfrm rot="-4023734">
              <a:off x="784" y="1804"/>
              <a:ext cx="153" cy="11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1" name="Text Box 5"/>
            <p:cNvSpPr txBox="1">
              <a:spLocks noChangeArrowheads="1"/>
            </p:cNvSpPr>
            <p:nvPr/>
          </p:nvSpPr>
          <p:spPr bwMode="auto">
            <a:xfrm>
              <a:off x="449" y="1846"/>
              <a:ext cx="508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 dirty="0">
                  <a:solidFill>
                    <a:srgbClr val="0000FF"/>
                  </a:solidFill>
                </a:rPr>
                <a:t>I</a:t>
              </a:r>
              <a:r>
                <a:rPr lang="en-US" sz="2000" dirty="0">
                  <a:solidFill>
                    <a:srgbClr val="000000"/>
                  </a:solidFill>
                </a:rPr>
                <a:t>IIII</a:t>
              </a:r>
              <a:r>
                <a:rPr lang="en-US" sz="2400" dirty="0">
                  <a:solidFill>
                    <a:srgbClr val="000000"/>
                  </a:solidFill>
                </a:rPr>
                <a:t>I</a:t>
              </a:r>
              <a:r>
                <a:rPr lang="en-US" sz="2000" dirty="0">
                  <a:solidFill>
                    <a:srgbClr val="000000"/>
                  </a:solidFill>
                </a:rPr>
                <a:t>IIII</a:t>
              </a:r>
              <a:r>
                <a:rPr lang="en-US" sz="2800" dirty="0">
                  <a:solidFill>
                    <a:srgbClr val="0000FF"/>
                  </a:solidFill>
                </a:rPr>
                <a:t>I</a:t>
              </a:r>
              <a:r>
                <a:rPr lang="en-US" sz="2000" dirty="0">
                  <a:solidFill>
                    <a:srgbClr val="000000"/>
                  </a:solidFill>
                </a:rPr>
                <a:t>IIII</a:t>
              </a:r>
              <a:r>
                <a:rPr lang="en-US" sz="2400" dirty="0">
                  <a:solidFill>
                    <a:srgbClr val="000000"/>
                  </a:solidFill>
                </a:rPr>
                <a:t>I</a:t>
              </a:r>
              <a:r>
                <a:rPr lang="en-US" sz="2000" dirty="0">
                  <a:solidFill>
                    <a:srgbClr val="000000"/>
                  </a:solidFill>
                </a:rPr>
                <a:t>IIII</a:t>
              </a:r>
              <a:r>
                <a:rPr lang="en-US" sz="2800" dirty="0">
                  <a:solidFill>
                    <a:srgbClr val="0000FF"/>
                  </a:solidFill>
                </a:rPr>
                <a:t>I</a:t>
              </a:r>
              <a:r>
                <a:rPr lang="en-US" sz="2000" dirty="0">
                  <a:solidFill>
                    <a:srgbClr val="000000"/>
                  </a:solidFill>
                </a:rPr>
                <a:t>IIII</a:t>
              </a:r>
              <a:r>
                <a:rPr lang="en-US" sz="2400" dirty="0">
                  <a:solidFill>
                    <a:srgbClr val="000000"/>
                  </a:solidFill>
                </a:rPr>
                <a:t>I</a:t>
              </a:r>
              <a:r>
                <a:rPr lang="en-US" sz="2000" dirty="0">
                  <a:solidFill>
                    <a:srgbClr val="000000"/>
                  </a:solidFill>
                </a:rPr>
                <a:t>IIII</a:t>
              </a:r>
              <a:r>
                <a:rPr lang="en-US" sz="2800" dirty="0">
                  <a:solidFill>
                    <a:srgbClr val="0000FF"/>
                  </a:solidFill>
                </a:rPr>
                <a:t>I</a:t>
              </a:r>
              <a:r>
                <a:rPr lang="en-US" sz="2000" dirty="0">
                  <a:solidFill>
                    <a:srgbClr val="000000"/>
                  </a:solidFill>
                </a:rPr>
                <a:t>IIII</a:t>
              </a:r>
              <a:r>
                <a:rPr lang="en-US" sz="2400" dirty="0">
                  <a:solidFill>
                    <a:srgbClr val="000000"/>
                  </a:solidFill>
                </a:rPr>
                <a:t>I</a:t>
              </a:r>
              <a:r>
                <a:rPr lang="en-US" sz="2000" dirty="0">
                  <a:solidFill>
                    <a:srgbClr val="000000"/>
                  </a:solidFill>
                </a:rPr>
                <a:t>IIII</a:t>
              </a:r>
              <a:r>
                <a:rPr lang="en-US" sz="2800" dirty="0">
                  <a:solidFill>
                    <a:srgbClr val="0000FF"/>
                  </a:solidFill>
                </a:rPr>
                <a:t>I</a:t>
              </a:r>
              <a:r>
                <a:rPr lang="en-US" sz="2000" dirty="0">
                  <a:solidFill>
                    <a:srgbClr val="000000"/>
                  </a:solidFill>
                </a:rPr>
                <a:t>IIII</a:t>
              </a:r>
              <a:r>
                <a:rPr lang="en-US" sz="2400" dirty="0">
                  <a:solidFill>
                    <a:srgbClr val="000000"/>
                  </a:solidFill>
                </a:rPr>
                <a:t>I</a:t>
              </a:r>
              <a:r>
                <a:rPr lang="en-US" sz="2000" dirty="0">
                  <a:solidFill>
                    <a:srgbClr val="000000"/>
                  </a:solidFill>
                </a:rPr>
                <a:t>IIII</a:t>
              </a:r>
              <a:r>
                <a:rPr lang="en-US" sz="2800" dirty="0">
                  <a:solidFill>
                    <a:srgbClr val="0000FF"/>
                  </a:solidFill>
                </a:rPr>
                <a:t>I</a:t>
              </a:r>
              <a:r>
                <a:rPr lang="en-US" sz="2000" dirty="0">
                  <a:solidFill>
                    <a:srgbClr val="000000"/>
                  </a:solidFill>
                </a:rPr>
                <a:t>IIII</a:t>
              </a:r>
              <a:r>
                <a:rPr lang="en-US" sz="2400" dirty="0">
                  <a:solidFill>
                    <a:srgbClr val="000000"/>
                  </a:solidFill>
                </a:rPr>
                <a:t>I</a:t>
              </a:r>
              <a:r>
                <a:rPr lang="en-US" sz="2000" dirty="0">
                  <a:solidFill>
                    <a:srgbClr val="000000"/>
                  </a:solidFill>
                </a:rPr>
                <a:t>IIII</a:t>
              </a:r>
              <a:r>
                <a:rPr lang="en-US" sz="2800" dirty="0">
                  <a:solidFill>
                    <a:srgbClr val="0000FF"/>
                  </a:solidFill>
                </a:rPr>
                <a:t>I</a:t>
              </a:r>
              <a:r>
                <a:rPr lang="en-US" sz="2000" dirty="0">
                  <a:solidFill>
                    <a:srgbClr val="000000"/>
                  </a:solidFill>
                </a:rPr>
                <a:t>IIII</a:t>
              </a:r>
              <a:r>
                <a:rPr lang="en-US" sz="2400" dirty="0">
                  <a:solidFill>
                    <a:srgbClr val="000000"/>
                  </a:solidFill>
                </a:rPr>
                <a:t>I</a:t>
              </a:r>
              <a:r>
                <a:rPr lang="en-US" sz="2000" dirty="0">
                  <a:solidFill>
                    <a:srgbClr val="000000"/>
                  </a:solidFill>
                </a:rPr>
                <a:t>IIII</a:t>
              </a:r>
              <a:r>
                <a:rPr lang="en-US" sz="2800" dirty="0">
                  <a:solidFill>
                    <a:srgbClr val="0000FF"/>
                  </a:solidFill>
                </a:rPr>
                <a:t>I</a:t>
              </a:r>
              <a:r>
                <a:rPr lang="en-US" sz="2000" dirty="0">
                  <a:solidFill>
                    <a:srgbClr val="000000"/>
                  </a:solidFill>
                </a:rPr>
                <a:t>IIII</a:t>
              </a:r>
              <a:r>
                <a:rPr lang="en-US" sz="2400" dirty="0">
                  <a:solidFill>
                    <a:srgbClr val="000000"/>
                  </a:solidFill>
                </a:rPr>
                <a:t>I</a:t>
              </a:r>
              <a:r>
                <a:rPr lang="en-US" sz="2000" dirty="0">
                  <a:solidFill>
                    <a:srgbClr val="000000"/>
                  </a:solidFill>
                </a:rPr>
                <a:t>IIII</a:t>
              </a:r>
              <a:r>
                <a:rPr lang="en-US" sz="2800" dirty="0">
                  <a:solidFill>
                    <a:srgbClr val="0000FF"/>
                  </a:solidFill>
                </a:rPr>
                <a:t>I</a:t>
              </a:r>
              <a:r>
                <a:rPr lang="en-US" sz="2000" dirty="0">
                  <a:solidFill>
                    <a:srgbClr val="000000"/>
                  </a:solidFill>
                </a:rPr>
                <a:t>IIII</a:t>
              </a:r>
              <a:r>
                <a:rPr lang="en-US" sz="2400" dirty="0"/>
                <a:t>I</a:t>
              </a:r>
              <a:r>
                <a:rPr lang="en-US" sz="2000" dirty="0">
                  <a:solidFill>
                    <a:srgbClr val="000000"/>
                  </a:solidFill>
                </a:rPr>
                <a:t>IIII</a:t>
              </a:r>
              <a:r>
                <a:rPr lang="en-US" sz="2800" dirty="0">
                  <a:solidFill>
                    <a:srgbClr val="0000FF"/>
                  </a:solidFill>
                </a:rPr>
                <a:t>I</a:t>
              </a:r>
              <a:r>
                <a:rPr lang="en-US" sz="2000" dirty="0">
                  <a:solidFill>
                    <a:srgbClr val="000000"/>
                  </a:solidFill>
                </a:rPr>
                <a:t>IIII</a:t>
              </a:r>
              <a:r>
                <a:rPr lang="en-US" sz="2400" dirty="0">
                  <a:solidFill>
                    <a:srgbClr val="000000"/>
                  </a:solidFill>
                </a:rPr>
                <a:t>I</a:t>
              </a:r>
              <a:r>
                <a:rPr lang="en-US" sz="2000" dirty="0">
                  <a:solidFill>
                    <a:srgbClr val="000000"/>
                  </a:solidFill>
                </a:rPr>
                <a:t>IIII</a:t>
              </a:r>
              <a:r>
                <a:rPr lang="en-US" sz="2800" dirty="0">
                  <a:solidFill>
                    <a:srgbClr val="0000FF"/>
                  </a:solidFill>
                </a:rPr>
                <a:t>I</a:t>
              </a:r>
              <a:r>
                <a:rPr lang="en-US" sz="2000" dirty="0">
                  <a:solidFill>
                    <a:srgbClr val="000000"/>
                  </a:solidFill>
                </a:rPr>
                <a:t>IIII</a:t>
              </a:r>
              <a:r>
                <a:rPr lang="en-US" sz="2400" dirty="0">
                  <a:solidFill>
                    <a:srgbClr val="000000"/>
                  </a:solidFill>
                </a:rPr>
                <a:t>I</a:t>
              </a:r>
              <a:endParaRPr lang="ru-RU" sz="2000" dirty="0">
                <a:solidFill>
                  <a:srgbClr val="000000"/>
                </a:solidFill>
              </a:endParaRPr>
            </a:p>
          </p:txBody>
        </p:sp>
        <p:sp>
          <p:nvSpPr>
            <p:cNvPr id="34822" name="Text Box 6"/>
            <p:cNvSpPr txBox="1">
              <a:spLocks noChangeArrowheads="1"/>
            </p:cNvSpPr>
            <p:nvPr/>
          </p:nvSpPr>
          <p:spPr bwMode="auto">
            <a:xfrm>
              <a:off x="449" y="1753"/>
              <a:ext cx="508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Tahoma" pitchFamily="34" charset="0"/>
                </a:rPr>
                <a:t>0       </a:t>
              </a:r>
              <a:r>
                <a:rPr lang="ru-RU" sz="1600" b="1" dirty="0">
                  <a:solidFill>
                    <a:srgbClr val="000000"/>
                  </a:solidFill>
                  <a:latin typeface="Tahoma" pitchFamily="34" charset="0"/>
                </a:rPr>
                <a:t>  </a:t>
              </a:r>
              <a:r>
                <a:rPr lang="en-US" sz="1600" b="1" dirty="0" smtClean="0">
                  <a:solidFill>
                    <a:srgbClr val="000000"/>
                  </a:solidFill>
                  <a:latin typeface="Tahoma" pitchFamily="34" charset="0"/>
                </a:rPr>
                <a:t>1       </a:t>
              </a:r>
              <a:r>
                <a:rPr lang="ru-RU" sz="1600" b="1" dirty="0" smtClean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1600" b="1" dirty="0" smtClean="0">
                  <a:solidFill>
                    <a:srgbClr val="000000"/>
                  </a:solidFill>
                  <a:latin typeface="Tahoma" pitchFamily="34" charset="0"/>
                </a:rPr>
                <a:t>2      </a:t>
              </a:r>
              <a:r>
                <a:rPr lang="ru-RU" sz="1600" b="1" dirty="0" smtClean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1600" b="1" dirty="0" smtClean="0">
                  <a:solidFill>
                    <a:srgbClr val="000000"/>
                  </a:solidFill>
                  <a:latin typeface="Tahoma" pitchFamily="34" charset="0"/>
                </a:rPr>
                <a:t>  3        </a:t>
              </a:r>
              <a:r>
                <a:rPr lang="ru-RU" sz="1600" b="1" dirty="0" smtClean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1600" b="1" dirty="0">
                  <a:solidFill>
                    <a:srgbClr val="000000"/>
                  </a:solidFill>
                  <a:latin typeface="Tahoma" pitchFamily="34" charset="0"/>
                </a:rPr>
                <a:t>4        </a:t>
              </a:r>
              <a:r>
                <a:rPr lang="ru-RU" sz="16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1600" b="1" dirty="0" smtClean="0">
                  <a:solidFill>
                    <a:srgbClr val="000000"/>
                  </a:solidFill>
                  <a:latin typeface="Tahoma" pitchFamily="34" charset="0"/>
                </a:rPr>
                <a:t>5       </a:t>
              </a:r>
              <a:r>
                <a:rPr lang="ru-RU" sz="1600" b="1" dirty="0" smtClean="0">
                  <a:solidFill>
                    <a:srgbClr val="000000"/>
                  </a:solidFill>
                  <a:latin typeface="Tahoma" pitchFamily="34" charset="0"/>
                </a:rPr>
                <a:t>  </a:t>
              </a:r>
              <a:r>
                <a:rPr lang="en-US" sz="1600" b="1" dirty="0">
                  <a:solidFill>
                    <a:srgbClr val="000000"/>
                  </a:solidFill>
                  <a:latin typeface="Tahoma" pitchFamily="34" charset="0"/>
                </a:rPr>
                <a:t>6       </a:t>
              </a:r>
              <a:r>
                <a:rPr lang="ru-RU" sz="16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1600" b="1" dirty="0" smtClean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1600" b="1" dirty="0">
                  <a:solidFill>
                    <a:srgbClr val="000000"/>
                  </a:solidFill>
                  <a:latin typeface="Tahoma" pitchFamily="34" charset="0"/>
                </a:rPr>
                <a:t>7     </a:t>
              </a:r>
              <a:r>
                <a:rPr lang="ru-RU" sz="1600" b="1" dirty="0">
                  <a:solidFill>
                    <a:srgbClr val="000000"/>
                  </a:solidFill>
                  <a:latin typeface="Tahoma" pitchFamily="34" charset="0"/>
                </a:rPr>
                <a:t>  </a:t>
              </a:r>
              <a:r>
                <a:rPr lang="en-US" sz="16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1600" b="1" dirty="0" smtClean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1600" b="1" dirty="0">
                  <a:solidFill>
                    <a:srgbClr val="000000"/>
                  </a:solidFill>
                  <a:latin typeface="Tahoma" pitchFamily="34" charset="0"/>
                </a:rPr>
                <a:t>8        </a:t>
              </a:r>
              <a:r>
                <a:rPr lang="ru-RU" sz="1600" b="1" dirty="0" smtClean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1600" b="1" dirty="0">
                  <a:solidFill>
                    <a:srgbClr val="000000"/>
                  </a:solidFill>
                  <a:latin typeface="Tahoma" pitchFamily="34" charset="0"/>
                </a:rPr>
                <a:t>9    </a:t>
              </a:r>
              <a:r>
                <a:rPr lang="ru-RU" sz="1600" b="1" dirty="0">
                  <a:solidFill>
                    <a:srgbClr val="000000"/>
                  </a:solidFill>
                  <a:latin typeface="Tahoma" pitchFamily="34" charset="0"/>
                </a:rPr>
                <a:t>  </a:t>
              </a:r>
              <a:r>
                <a:rPr lang="en-US" sz="16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1600" b="1" dirty="0" smtClean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1600" b="1" dirty="0">
                  <a:solidFill>
                    <a:srgbClr val="000000"/>
                  </a:solidFill>
                  <a:latin typeface="Tahoma" pitchFamily="34" charset="0"/>
                </a:rPr>
                <a:t>10     </a:t>
              </a:r>
              <a:endParaRPr lang="ru-RU" sz="1600" b="1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sp>
        <p:nvSpPr>
          <p:cNvPr id="34823" name="AutoShape 7"/>
          <p:cNvSpPr>
            <a:spLocks/>
          </p:cNvSpPr>
          <p:nvPr/>
        </p:nvSpPr>
        <p:spPr bwMode="auto">
          <a:xfrm rot="16200000">
            <a:off x="1972341" y="3423920"/>
            <a:ext cx="576263" cy="2808287"/>
          </a:xfrm>
          <a:prstGeom prst="leftBrace">
            <a:avLst>
              <a:gd name="adj1" fmla="val 40611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2268538" y="5119688"/>
            <a:ext cx="641350" cy="11890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7200" b="1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34826" name="Freeform 10"/>
          <p:cNvSpPr>
            <a:spLocks/>
          </p:cNvSpPr>
          <p:nvPr/>
        </p:nvSpPr>
        <p:spPr bwMode="auto">
          <a:xfrm flipV="1">
            <a:off x="669672" y="4354828"/>
            <a:ext cx="3181603" cy="45721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1783" y="0"/>
              </a:cxn>
            </a:cxnLst>
            <a:rect l="0" t="0" r="r" b="b"/>
            <a:pathLst>
              <a:path w="1783" h="8">
                <a:moveTo>
                  <a:pt x="0" y="8"/>
                </a:moveTo>
                <a:lnTo>
                  <a:pt x="1783" y="0"/>
                </a:ln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3563938" y="1484313"/>
            <a:ext cx="273664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dirty="0"/>
              <a:t>АВ = </a:t>
            </a:r>
            <a:r>
              <a:rPr lang="en-US" sz="3200" dirty="0" smtClean="0"/>
              <a:t>4</a:t>
            </a:r>
            <a:r>
              <a:rPr lang="ru-RU" sz="3200" dirty="0" smtClean="0"/>
              <a:t> </a:t>
            </a:r>
            <a:r>
              <a:rPr lang="ru-RU" sz="3200" dirty="0"/>
              <a:t>см 8 мм</a:t>
            </a: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827088" y="476250"/>
            <a:ext cx="3478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Запиши длину отрезка.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76200" y="152400"/>
            <a:ext cx="9004300" cy="6553200"/>
            <a:chOff x="168" y="176"/>
            <a:chExt cx="5408" cy="3928"/>
          </a:xfrm>
        </p:grpSpPr>
        <p:sp>
          <p:nvSpPr>
            <p:cNvPr id="34837" name="Freeform 21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838" name="Freeform 22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839" name="Freeform 23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840" name="Freeform 24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841" name="Freeform 25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842" name="Freeform 26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843" name="Freeform 27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844" name="Freeform 28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397970" y="4391025"/>
            <a:ext cx="3707850" cy="550863"/>
            <a:chOff x="-9" y="3469"/>
            <a:chExt cx="3342" cy="347"/>
          </a:xfrm>
        </p:grpSpPr>
        <p:sp>
          <p:nvSpPr>
            <p:cNvPr id="34846" name="Text Box 30"/>
            <p:cNvSpPr txBox="1">
              <a:spLocks noChangeArrowheads="1"/>
            </p:cNvSpPr>
            <p:nvPr/>
          </p:nvSpPr>
          <p:spPr bwMode="auto">
            <a:xfrm>
              <a:off x="-9" y="3469"/>
              <a:ext cx="39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</a:t>
              </a:r>
            </a:p>
          </p:txBody>
        </p:sp>
        <p:sp>
          <p:nvSpPr>
            <p:cNvPr id="34847" name="Text Box 31"/>
            <p:cNvSpPr txBox="1">
              <a:spLocks noChangeArrowheads="1"/>
            </p:cNvSpPr>
            <p:nvPr/>
          </p:nvSpPr>
          <p:spPr bwMode="auto">
            <a:xfrm>
              <a:off x="2935" y="3489"/>
              <a:ext cx="39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В</a:t>
              </a:r>
            </a:p>
          </p:txBody>
        </p:sp>
      </p:grpSp>
      <p:sp>
        <p:nvSpPr>
          <p:cNvPr id="34848" name="Text Box 32"/>
          <p:cNvSpPr txBox="1">
            <a:spLocks noChangeArrowheads="1"/>
          </p:cNvSpPr>
          <p:nvPr/>
        </p:nvSpPr>
        <p:spPr bwMode="auto">
          <a:xfrm>
            <a:off x="6588125" y="1484313"/>
            <a:ext cx="15472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dirty="0"/>
              <a:t>= </a:t>
            </a:r>
            <a:r>
              <a:rPr lang="en-US" sz="3200" dirty="0" smtClean="0"/>
              <a:t>4</a:t>
            </a:r>
            <a:r>
              <a:rPr lang="ru-RU" sz="3200" dirty="0" smtClean="0"/>
              <a:t>8 </a:t>
            </a:r>
            <a:r>
              <a:rPr lang="ru-RU" sz="3200" dirty="0"/>
              <a:t>мм</a:t>
            </a:r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 rot="-1051847">
            <a:off x="809666" y="1624570"/>
            <a:ext cx="1903412" cy="1979613"/>
            <a:chOff x="519" y="587"/>
            <a:chExt cx="951" cy="1168"/>
          </a:xfrm>
        </p:grpSpPr>
        <p:sp>
          <p:nvSpPr>
            <p:cNvPr id="34828" name="Freeform 12"/>
            <p:cNvSpPr>
              <a:spLocks/>
            </p:cNvSpPr>
            <p:nvPr/>
          </p:nvSpPr>
          <p:spPr bwMode="auto">
            <a:xfrm>
              <a:off x="519" y="587"/>
              <a:ext cx="951" cy="1168"/>
            </a:xfrm>
            <a:custGeom>
              <a:avLst/>
              <a:gdLst/>
              <a:ahLst/>
              <a:cxnLst>
                <a:cxn ang="0">
                  <a:pos x="864" y="0"/>
                </a:cxn>
                <a:cxn ang="0">
                  <a:pos x="951" y="84"/>
                </a:cxn>
                <a:cxn ang="0">
                  <a:pos x="209" y="1009"/>
                </a:cxn>
                <a:cxn ang="0">
                  <a:pos x="0" y="1168"/>
                </a:cxn>
                <a:cxn ang="0">
                  <a:pos x="118" y="935"/>
                </a:cxn>
                <a:cxn ang="0">
                  <a:pos x="864" y="0"/>
                </a:cxn>
              </a:cxnLst>
              <a:rect l="0" t="0" r="r" b="b"/>
              <a:pathLst>
                <a:path w="951" h="1168">
                  <a:moveTo>
                    <a:pt x="864" y="0"/>
                  </a:moveTo>
                  <a:lnTo>
                    <a:pt x="951" y="84"/>
                  </a:lnTo>
                  <a:lnTo>
                    <a:pt x="209" y="1009"/>
                  </a:lnTo>
                  <a:lnTo>
                    <a:pt x="0" y="1168"/>
                  </a:lnTo>
                  <a:lnTo>
                    <a:pt x="118" y="935"/>
                  </a:lnTo>
                  <a:lnTo>
                    <a:pt x="864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829" name="Freeform 13"/>
            <p:cNvSpPr>
              <a:spLocks/>
            </p:cNvSpPr>
            <p:nvPr/>
          </p:nvSpPr>
          <p:spPr bwMode="auto">
            <a:xfrm>
              <a:off x="524" y="1500"/>
              <a:ext cx="220" cy="248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20" y="84"/>
                </a:cxn>
                <a:cxn ang="0">
                  <a:pos x="128" y="0"/>
                </a:cxn>
                <a:cxn ang="0">
                  <a:pos x="0" y="248"/>
                </a:cxn>
              </a:cxnLst>
              <a:rect l="0" t="0" r="r" b="b"/>
              <a:pathLst>
                <a:path w="220" h="248">
                  <a:moveTo>
                    <a:pt x="0" y="248"/>
                  </a:moveTo>
                  <a:lnTo>
                    <a:pt x="220" y="84"/>
                  </a:lnTo>
                  <a:lnTo>
                    <a:pt x="128" y="0"/>
                  </a:lnTo>
                  <a:lnTo>
                    <a:pt x="0" y="24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830" name="Freeform 14"/>
            <p:cNvSpPr>
              <a:spLocks/>
            </p:cNvSpPr>
            <p:nvPr/>
          </p:nvSpPr>
          <p:spPr bwMode="auto">
            <a:xfrm>
              <a:off x="524" y="1640"/>
              <a:ext cx="96" cy="104"/>
            </a:xfrm>
            <a:custGeom>
              <a:avLst/>
              <a:gdLst/>
              <a:ahLst/>
              <a:cxnLst>
                <a:cxn ang="0">
                  <a:pos x="96" y="39"/>
                </a:cxn>
                <a:cxn ang="0">
                  <a:pos x="56" y="0"/>
                </a:cxn>
                <a:cxn ang="0">
                  <a:pos x="0" y="104"/>
                </a:cxn>
                <a:cxn ang="0">
                  <a:pos x="96" y="39"/>
                </a:cxn>
              </a:cxnLst>
              <a:rect l="0" t="0" r="r" b="b"/>
              <a:pathLst>
                <a:path w="96" h="104">
                  <a:moveTo>
                    <a:pt x="96" y="39"/>
                  </a:moveTo>
                  <a:lnTo>
                    <a:pt x="56" y="0"/>
                  </a:lnTo>
                  <a:lnTo>
                    <a:pt x="0" y="104"/>
                  </a:lnTo>
                  <a:lnTo>
                    <a:pt x="96" y="39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831" name="Freeform 15"/>
            <p:cNvSpPr>
              <a:spLocks/>
            </p:cNvSpPr>
            <p:nvPr/>
          </p:nvSpPr>
          <p:spPr bwMode="auto">
            <a:xfrm>
              <a:off x="676" y="612"/>
              <a:ext cx="736" cy="912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12"/>
                </a:cxn>
              </a:cxnLst>
              <a:rect l="0" t="0" r="r" b="b"/>
              <a:pathLst>
                <a:path w="736" h="912">
                  <a:moveTo>
                    <a:pt x="736" y="0"/>
                  </a:moveTo>
                  <a:lnTo>
                    <a:pt x="0" y="91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832" name="Freeform 16"/>
            <p:cNvSpPr>
              <a:spLocks/>
            </p:cNvSpPr>
            <p:nvPr/>
          </p:nvSpPr>
          <p:spPr bwMode="auto">
            <a:xfrm>
              <a:off x="704" y="644"/>
              <a:ext cx="736" cy="908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08"/>
                </a:cxn>
              </a:cxnLst>
              <a:rect l="0" t="0" r="r" b="b"/>
              <a:pathLst>
                <a:path w="736" h="908">
                  <a:moveTo>
                    <a:pt x="736" y="0"/>
                  </a:moveTo>
                  <a:lnTo>
                    <a:pt x="0" y="90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L 0.32118 0.0027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00" y="1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4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4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3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 animBg="1"/>
      <p:bldP spid="34824" grpId="0"/>
      <p:bldP spid="34826" grpId="0" animBg="1"/>
      <p:bldP spid="34833" grpId="0"/>
      <p:bldP spid="348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2" name="Text Box 12"/>
          <p:cNvSpPr txBox="1">
            <a:spLocks noChangeArrowheads="1"/>
          </p:cNvSpPr>
          <p:nvPr/>
        </p:nvSpPr>
        <p:spPr bwMode="auto">
          <a:xfrm rot="16200000">
            <a:off x="-907256" y="2688431"/>
            <a:ext cx="5572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endParaRPr lang="ru-RU" sz="2800"/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 rot="5400000" flipH="1">
            <a:off x="-797718" y="2780506"/>
            <a:ext cx="5784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600" i="1">
                <a:solidFill>
                  <a:schemeClr val="bg1"/>
                </a:solidFill>
              </a:rPr>
              <a:t>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ru-RU" sz="200"/>
              <a:t> </a:t>
            </a:r>
            <a:r>
              <a:rPr lang="en-US" sz="2800"/>
              <a:t>  </a:t>
            </a:r>
            <a:endParaRPr lang="ru-RU" sz="2800"/>
          </a:p>
        </p:txBody>
      </p:sp>
      <p:sp>
        <p:nvSpPr>
          <p:cNvPr id="35863" name="Freeform 23"/>
          <p:cNvSpPr>
            <a:spLocks/>
          </p:cNvSpPr>
          <p:nvPr/>
        </p:nvSpPr>
        <p:spPr bwMode="auto">
          <a:xfrm>
            <a:off x="1841500" y="5837238"/>
            <a:ext cx="279400" cy="8128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88" y="0"/>
              </a:cxn>
              <a:cxn ang="0">
                <a:pos x="144" y="16"/>
              </a:cxn>
              <a:cxn ang="0">
                <a:pos x="176" y="48"/>
              </a:cxn>
              <a:cxn ang="0">
                <a:pos x="176" y="512"/>
              </a:cxn>
              <a:cxn ang="0">
                <a:pos x="8" y="504"/>
              </a:cxn>
              <a:cxn ang="0">
                <a:pos x="0" y="32"/>
              </a:cxn>
            </a:cxnLst>
            <a:rect l="0" t="0" r="r" b="b"/>
            <a:pathLst>
              <a:path w="176" h="512">
                <a:moveTo>
                  <a:pt x="0" y="32"/>
                </a:moveTo>
                <a:lnTo>
                  <a:pt x="88" y="0"/>
                </a:lnTo>
                <a:lnTo>
                  <a:pt x="144" y="16"/>
                </a:lnTo>
                <a:lnTo>
                  <a:pt x="176" y="48"/>
                </a:lnTo>
                <a:lnTo>
                  <a:pt x="176" y="512"/>
                </a:lnTo>
                <a:lnTo>
                  <a:pt x="8" y="504"/>
                </a:lnTo>
                <a:lnTo>
                  <a:pt x="0" y="32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44" name="Freeform 4"/>
          <p:cNvSpPr>
            <a:spLocks/>
          </p:cNvSpPr>
          <p:nvPr/>
        </p:nvSpPr>
        <p:spPr bwMode="auto">
          <a:xfrm>
            <a:off x="1549400" y="287338"/>
            <a:ext cx="25400" cy="5219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3288"/>
              </a:cxn>
            </a:cxnLst>
            <a:rect l="0" t="0" r="r" b="b"/>
            <a:pathLst>
              <a:path w="16" h="3288">
                <a:moveTo>
                  <a:pt x="0" y="0"/>
                </a:moveTo>
                <a:lnTo>
                  <a:pt x="16" y="328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2411413" y="303213"/>
            <a:ext cx="0" cy="532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46" name="Freeform 6"/>
          <p:cNvSpPr>
            <a:spLocks/>
          </p:cNvSpPr>
          <p:nvPr/>
        </p:nvSpPr>
        <p:spPr bwMode="auto">
          <a:xfrm>
            <a:off x="1536700" y="115888"/>
            <a:ext cx="876300" cy="196850"/>
          </a:xfrm>
          <a:custGeom>
            <a:avLst/>
            <a:gdLst/>
            <a:ahLst/>
            <a:cxnLst>
              <a:cxn ang="0">
                <a:pos x="0" y="108"/>
              </a:cxn>
              <a:cxn ang="0">
                <a:pos x="112" y="28"/>
              </a:cxn>
              <a:cxn ang="0">
                <a:pos x="304" y="4"/>
              </a:cxn>
              <a:cxn ang="0">
                <a:pos x="488" y="52"/>
              </a:cxn>
              <a:cxn ang="0">
                <a:pos x="552" y="124"/>
              </a:cxn>
            </a:cxnLst>
            <a:rect l="0" t="0" r="r" b="b"/>
            <a:pathLst>
              <a:path w="552" h="124">
                <a:moveTo>
                  <a:pt x="0" y="108"/>
                </a:moveTo>
                <a:cubicBezTo>
                  <a:pt x="19" y="96"/>
                  <a:pt x="61" y="45"/>
                  <a:pt x="112" y="28"/>
                </a:cubicBezTo>
                <a:cubicBezTo>
                  <a:pt x="163" y="11"/>
                  <a:pt x="241" y="0"/>
                  <a:pt x="304" y="4"/>
                </a:cubicBezTo>
                <a:cubicBezTo>
                  <a:pt x="367" y="8"/>
                  <a:pt x="447" y="32"/>
                  <a:pt x="488" y="52"/>
                </a:cubicBezTo>
                <a:cubicBezTo>
                  <a:pt x="529" y="72"/>
                  <a:pt x="539" y="109"/>
                  <a:pt x="552" y="1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49" name="Freeform 9"/>
          <p:cNvSpPr>
            <a:spLocks/>
          </p:cNvSpPr>
          <p:nvPr/>
        </p:nvSpPr>
        <p:spPr bwMode="auto">
          <a:xfrm>
            <a:off x="1574800" y="5507038"/>
            <a:ext cx="266700" cy="393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0" y="168"/>
              </a:cxn>
              <a:cxn ang="0">
                <a:pos x="168" y="248"/>
              </a:cxn>
            </a:cxnLst>
            <a:rect l="0" t="0" r="r" b="b"/>
            <a:pathLst>
              <a:path w="168" h="248">
                <a:moveTo>
                  <a:pt x="0" y="0"/>
                </a:moveTo>
                <a:cubicBezTo>
                  <a:pt x="7" y="27"/>
                  <a:pt x="12" y="127"/>
                  <a:pt x="40" y="168"/>
                </a:cubicBezTo>
                <a:cubicBezTo>
                  <a:pt x="68" y="209"/>
                  <a:pt x="141" y="231"/>
                  <a:pt x="168" y="2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50" name="Freeform 10"/>
          <p:cNvSpPr>
            <a:spLocks/>
          </p:cNvSpPr>
          <p:nvPr/>
        </p:nvSpPr>
        <p:spPr bwMode="auto">
          <a:xfrm>
            <a:off x="2133600" y="5629275"/>
            <a:ext cx="280988" cy="271463"/>
          </a:xfrm>
          <a:custGeom>
            <a:avLst/>
            <a:gdLst/>
            <a:ahLst/>
            <a:cxnLst>
              <a:cxn ang="0">
                <a:pos x="177" y="0"/>
              </a:cxn>
              <a:cxn ang="0">
                <a:pos x="120" y="115"/>
              </a:cxn>
              <a:cxn ang="0">
                <a:pos x="0" y="171"/>
              </a:cxn>
            </a:cxnLst>
            <a:rect l="0" t="0" r="r" b="b"/>
            <a:pathLst>
              <a:path w="177" h="171">
                <a:moveTo>
                  <a:pt x="177" y="0"/>
                </a:moveTo>
                <a:cubicBezTo>
                  <a:pt x="167" y="19"/>
                  <a:pt x="149" y="87"/>
                  <a:pt x="120" y="115"/>
                </a:cubicBezTo>
                <a:cubicBezTo>
                  <a:pt x="91" y="143"/>
                  <a:pt x="25" y="159"/>
                  <a:pt x="0" y="17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51" name="Freeform 11"/>
          <p:cNvSpPr>
            <a:spLocks/>
          </p:cNvSpPr>
          <p:nvPr/>
        </p:nvSpPr>
        <p:spPr bwMode="auto">
          <a:xfrm>
            <a:off x="1866900" y="6650038"/>
            <a:ext cx="228600" cy="650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8" y="40"/>
              </a:cxn>
              <a:cxn ang="0">
                <a:pos x="144" y="8"/>
              </a:cxn>
            </a:cxnLst>
            <a:rect l="0" t="0" r="r" b="b"/>
            <a:pathLst>
              <a:path w="144" h="41">
                <a:moveTo>
                  <a:pt x="0" y="0"/>
                </a:moveTo>
                <a:cubicBezTo>
                  <a:pt x="13" y="7"/>
                  <a:pt x="64" y="39"/>
                  <a:pt x="88" y="40"/>
                </a:cubicBezTo>
                <a:cubicBezTo>
                  <a:pt x="112" y="41"/>
                  <a:pt x="132" y="15"/>
                  <a:pt x="144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56" name="Freeform 16"/>
          <p:cNvSpPr>
            <a:spLocks/>
          </p:cNvSpPr>
          <p:nvPr/>
        </p:nvSpPr>
        <p:spPr bwMode="auto">
          <a:xfrm>
            <a:off x="1949450" y="263525"/>
            <a:ext cx="69850" cy="5637213"/>
          </a:xfrm>
          <a:custGeom>
            <a:avLst/>
            <a:gdLst/>
            <a:ahLst/>
            <a:cxnLst>
              <a:cxn ang="0">
                <a:pos x="8" y="24"/>
              </a:cxn>
              <a:cxn ang="0">
                <a:pos x="32" y="16"/>
              </a:cxn>
              <a:cxn ang="0">
                <a:pos x="44" y="3535"/>
              </a:cxn>
              <a:cxn ang="0">
                <a:pos x="24" y="3528"/>
              </a:cxn>
              <a:cxn ang="0">
                <a:pos x="4" y="3551"/>
              </a:cxn>
              <a:cxn ang="0">
                <a:pos x="0" y="0"/>
              </a:cxn>
            </a:cxnLst>
            <a:rect l="0" t="0" r="r" b="b"/>
            <a:pathLst>
              <a:path w="44" h="3551">
                <a:moveTo>
                  <a:pt x="8" y="24"/>
                </a:moveTo>
                <a:lnTo>
                  <a:pt x="32" y="16"/>
                </a:lnTo>
                <a:lnTo>
                  <a:pt x="44" y="3535"/>
                </a:lnTo>
                <a:lnTo>
                  <a:pt x="24" y="3528"/>
                </a:lnTo>
                <a:lnTo>
                  <a:pt x="4" y="3551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>
            <a:off x="2124075" y="5881688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59" name="Freeform 19"/>
          <p:cNvSpPr>
            <a:spLocks/>
          </p:cNvSpPr>
          <p:nvPr/>
        </p:nvSpPr>
        <p:spPr bwMode="auto">
          <a:xfrm>
            <a:off x="1835150" y="5881688"/>
            <a:ext cx="25400" cy="736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464"/>
              </a:cxn>
            </a:cxnLst>
            <a:rect l="0" t="0" r="r" b="b"/>
            <a:pathLst>
              <a:path w="16" h="464">
                <a:moveTo>
                  <a:pt x="0" y="0"/>
                </a:moveTo>
                <a:lnTo>
                  <a:pt x="16" y="46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60" name="Freeform 20"/>
          <p:cNvSpPr>
            <a:spLocks/>
          </p:cNvSpPr>
          <p:nvPr/>
        </p:nvSpPr>
        <p:spPr bwMode="auto">
          <a:xfrm>
            <a:off x="1852613" y="6615113"/>
            <a:ext cx="276225" cy="98425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30" y="42"/>
              </a:cxn>
              <a:cxn ang="0">
                <a:pos x="97" y="62"/>
              </a:cxn>
              <a:cxn ang="0">
                <a:pos x="150" y="42"/>
              </a:cxn>
              <a:cxn ang="0">
                <a:pos x="174" y="0"/>
              </a:cxn>
            </a:cxnLst>
            <a:rect l="0" t="0" r="r" b="b"/>
            <a:pathLst>
              <a:path w="174" h="62">
                <a:moveTo>
                  <a:pt x="0" y="12"/>
                </a:moveTo>
                <a:cubicBezTo>
                  <a:pt x="5" y="17"/>
                  <a:pt x="14" y="34"/>
                  <a:pt x="30" y="42"/>
                </a:cubicBezTo>
                <a:cubicBezTo>
                  <a:pt x="46" y="50"/>
                  <a:pt x="77" y="62"/>
                  <a:pt x="97" y="62"/>
                </a:cubicBezTo>
                <a:cubicBezTo>
                  <a:pt x="117" y="62"/>
                  <a:pt x="137" y="52"/>
                  <a:pt x="150" y="42"/>
                </a:cubicBezTo>
                <a:cubicBezTo>
                  <a:pt x="163" y="32"/>
                  <a:pt x="169" y="9"/>
                  <a:pt x="174" y="0"/>
                </a:cubicBezTo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61" name="Freeform 21"/>
          <p:cNvSpPr>
            <a:spLocks/>
          </p:cNvSpPr>
          <p:nvPr/>
        </p:nvSpPr>
        <p:spPr bwMode="auto">
          <a:xfrm>
            <a:off x="1854200" y="5810250"/>
            <a:ext cx="269875" cy="77788"/>
          </a:xfrm>
          <a:custGeom>
            <a:avLst/>
            <a:gdLst/>
            <a:ahLst/>
            <a:cxnLst>
              <a:cxn ang="0">
                <a:pos x="0" y="49"/>
              </a:cxn>
              <a:cxn ang="0">
                <a:pos x="96" y="0"/>
              </a:cxn>
              <a:cxn ang="0">
                <a:pos x="170" y="47"/>
              </a:cxn>
            </a:cxnLst>
            <a:rect l="0" t="0" r="r" b="b"/>
            <a:pathLst>
              <a:path w="170" h="49">
                <a:moveTo>
                  <a:pt x="0" y="49"/>
                </a:moveTo>
                <a:cubicBezTo>
                  <a:pt x="15" y="41"/>
                  <a:pt x="68" y="0"/>
                  <a:pt x="96" y="0"/>
                </a:cubicBezTo>
                <a:cubicBezTo>
                  <a:pt x="124" y="0"/>
                  <a:pt x="155" y="37"/>
                  <a:pt x="170" y="47"/>
                </a:cubicBezTo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 rot="16200000">
            <a:off x="1440657" y="221456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42</a:t>
            </a:r>
            <a:endParaRPr lang="ru-RU"/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 rot="16200000">
            <a:off x="2082007" y="875506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41</a:t>
            </a:r>
            <a:endParaRPr lang="ru-RU"/>
          </a:p>
        </p:txBody>
      </p:sp>
      <p:sp>
        <p:nvSpPr>
          <p:cNvPr id="35867" name="Text Box 27"/>
          <p:cNvSpPr txBox="1">
            <a:spLocks noChangeArrowheads="1"/>
          </p:cNvSpPr>
          <p:nvPr/>
        </p:nvSpPr>
        <p:spPr bwMode="auto">
          <a:xfrm rot="16200000">
            <a:off x="1440657" y="1596231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40</a:t>
            </a:r>
            <a:endParaRPr lang="ru-RU"/>
          </a:p>
        </p:txBody>
      </p:sp>
      <p:sp>
        <p:nvSpPr>
          <p:cNvPr id="35868" name="Text Box 28"/>
          <p:cNvSpPr txBox="1">
            <a:spLocks noChangeArrowheads="1"/>
          </p:cNvSpPr>
          <p:nvPr/>
        </p:nvSpPr>
        <p:spPr bwMode="auto">
          <a:xfrm rot="16200000">
            <a:off x="2082007" y="2388393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39</a:t>
            </a:r>
            <a:endParaRPr lang="ru-RU"/>
          </a:p>
        </p:txBody>
      </p:sp>
      <p:sp>
        <p:nvSpPr>
          <p:cNvPr id="35869" name="Text Box 29"/>
          <p:cNvSpPr txBox="1">
            <a:spLocks noChangeArrowheads="1"/>
          </p:cNvSpPr>
          <p:nvPr/>
        </p:nvSpPr>
        <p:spPr bwMode="auto">
          <a:xfrm rot="16200000">
            <a:off x="1440657" y="3107531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38</a:t>
            </a:r>
            <a:endParaRPr lang="ru-RU"/>
          </a:p>
        </p:txBody>
      </p:sp>
      <p:sp>
        <p:nvSpPr>
          <p:cNvPr id="35870" name="Text Box 30"/>
          <p:cNvSpPr txBox="1">
            <a:spLocks noChangeArrowheads="1"/>
          </p:cNvSpPr>
          <p:nvPr/>
        </p:nvSpPr>
        <p:spPr bwMode="auto">
          <a:xfrm rot="16200000">
            <a:off x="2082007" y="3899693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37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35871" name="Text Box 31"/>
          <p:cNvSpPr txBox="1">
            <a:spLocks noChangeArrowheads="1"/>
          </p:cNvSpPr>
          <p:nvPr/>
        </p:nvSpPr>
        <p:spPr bwMode="auto">
          <a:xfrm rot="16200000">
            <a:off x="1440657" y="4614068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36</a:t>
            </a:r>
            <a:endParaRPr lang="ru-RU"/>
          </a:p>
        </p:txBody>
      </p:sp>
      <p:sp>
        <p:nvSpPr>
          <p:cNvPr id="35872" name="Text Box 32"/>
          <p:cNvSpPr txBox="1">
            <a:spLocks noChangeArrowheads="1"/>
          </p:cNvSpPr>
          <p:nvPr/>
        </p:nvSpPr>
        <p:spPr bwMode="auto">
          <a:xfrm rot="16200000">
            <a:off x="2082007" y="5334793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35</a:t>
            </a:r>
            <a:endParaRPr lang="ru-RU"/>
          </a:p>
        </p:txBody>
      </p:sp>
      <p:sp>
        <p:nvSpPr>
          <p:cNvPr id="35876" name="Oval 36"/>
          <p:cNvSpPr>
            <a:spLocks noChangeArrowheads="1"/>
          </p:cNvSpPr>
          <p:nvPr/>
        </p:nvSpPr>
        <p:spPr bwMode="auto">
          <a:xfrm>
            <a:off x="1619250" y="4003675"/>
            <a:ext cx="144463" cy="144463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77" name="Text Box 37"/>
          <p:cNvSpPr txBox="1">
            <a:spLocks noChangeArrowheads="1"/>
          </p:cNvSpPr>
          <p:nvPr/>
        </p:nvSpPr>
        <p:spPr bwMode="auto">
          <a:xfrm>
            <a:off x="3492500" y="549275"/>
            <a:ext cx="547211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Шкалы бывают не только на линейках. На рисунке изображен медицинский термометр.</a:t>
            </a:r>
          </a:p>
          <a:p>
            <a:r>
              <a:rPr lang="ru-RU" sz="2400"/>
              <a:t>Его шкала состоит из 70 делений. Каждое деление соответствует 1</a:t>
            </a:r>
            <a:r>
              <a:rPr lang="ru-RU" sz="2400" baseline="30000"/>
              <a:t>0</a:t>
            </a:r>
            <a:r>
              <a:rPr lang="ru-RU" sz="2400"/>
              <a:t>.</a:t>
            </a:r>
          </a:p>
        </p:txBody>
      </p:sp>
      <p:sp>
        <p:nvSpPr>
          <p:cNvPr id="35864" name="Freeform 24"/>
          <p:cNvSpPr>
            <a:spLocks/>
          </p:cNvSpPr>
          <p:nvPr/>
        </p:nvSpPr>
        <p:spPr bwMode="auto">
          <a:xfrm>
            <a:off x="1981200" y="4376738"/>
            <a:ext cx="6350" cy="1473200"/>
          </a:xfrm>
          <a:custGeom>
            <a:avLst/>
            <a:gdLst/>
            <a:ahLst/>
            <a:cxnLst>
              <a:cxn ang="0">
                <a:pos x="0" y="928"/>
              </a:cxn>
              <a:cxn ang="0">
                <a:pos x="4" y="776"/>
              </a:cxn>
              <a:cxn ang="0">
                <a:pos x="0" y="0"/>
              </a:cxn>
            </a:cxnLst>
            <a:rect l="0" t="0" r="r" b="b"/>
            <a:pathLst>
              <a:path w="4" h="928">
                <a:moveTo>
                  <a:pt x="0" y="928"/>
                </a:moveTo>
                <a:lnTo>
                  <a:pt x="4" y="776"/>
                </a:lnTo>
                <a:lnTo>
                  <a:pt x="0" y="0"/>
                </a:ln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80" name="Freeform 40"/>
          <p:cNvSpPr>
            <a:spLocks/>
          </p:cNvSpPr>
          <p:nvPr/>
        </p:nvSpPr>
        <p:spPr bwMode="auto">
          <a:xfrm>
            <a:off x="1974850" y="3779838"/>
            <a:ext cx="4763" cy="2057400"/>
          </a:xfrm>
          <a:custGeom>
            <a:avLst/>
            <a:gdLst/>
            <a:ahLst/>
            <a:cxnLst>
              <a:cxn ang="0">
                <a:pos x="0" y="1296"/>
              </a:cxn>
              <a:cxn ang="0">
                <a:pos x="3" y="1208"/>
              </a:cxn>
              <a:cxn ang="0">
                <a:pos x="3" y="0"/>
              </a:cxn>
            </a:cxnLst>
            <a:rect l="0" t="0" r="r" b="b"/>
            <a:pathLst>
              <a:path w="3" h="1296">
                <a:moveTo>
                  <a:pt x="0" y="1296"/>
                </a:moveTo>
                <a:lnTo>
                  <a:pt x="3" y="1208"/>
                </a:lnTo>
                <a:lnTo>
                  <a:pt x="3" y="0"/>
                </a:ln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82" name="Freeform 42"/>
          <p:cNvSpPr>
            <a:spLocks/>
          </p:cNvSpPr>
          <p:nvPr/>
        </p:nvSpPr>
        <p:spPr bwMode="auto">
          <a:xfrm>
            <a:off x="1979613" y="2338388"/>
            <a:ext cx="17462" cy="3513137"/>
          </a:xfrm>
          <a:custGeom>
            <a:avLst/>
            <a:gdLst/>
            <a:ahLst/>
            <a:cxnLst>
              <a:cxn ang="0">
                <a:pos x="11" y="2213"/>
              </a:cxn>
              <a:cxn ang="0">
                <a:pos x="3" y="2121"/>
              </a:cxn>
              <a:cxn ang="0">
                <a:pos x="0" y="0"/>
              </a:cxn>
            </a:cxnLst>
            <a:rect l="0" t="0" r="r" b="b"/>
            <a:pathLst>
              <a:path w="11" h="2213">
                <a:moveTo>
                  <a:pt x="11" y="2213"/>
                </a:moveTo>
                <a:lnTo>
                  <a:pt x="3" y="2121"/>
                </a:lnTo>
                <a:lnTo>
                  <a:pt x="0" y="0"/>
                </a:ln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84" name="Freeform 44"/>
          <p:cNvSpPr>
            <a:spLocks/>
          </p:cNvSpPr>
          <p:nvPr/>
        </p:nvSpPr>
        <p:spPr bwMode="auto">
          <a:xfrm>
            <a:off x="1979613" y="1730375"/>
            <a:ext cx="6350" cy="4157663"/>
          </a:xfrm>
          <a:custGeom>
            <a:avLst/>
            <a:gdLst/>
            <a:ahLst/>
            <a:cxnLst>
              <a:cxn ang="0">
                <a:pos x="2" y="2619"/>
              </a:cxn>
              <a:cxn ang="0">
                <a:pos x="4" y="2374"/>
              </a:cxn>
              <a:cxn ang="0">
                <a:pos x="0" y="0"/>
              </a:cxn>
            </a:cxnLst>
            <a:rect l="0" t="0" r="r" b="b"/>
            <a:pathLst>
              <a:path w="4" h="2619">
                <a:moveTo>
                  <a:pt x="2" y="2619"/>
                </a:moveTo>
                <a:lnTo>
                  <a:pt x="4" y="2374"/>
                </a:lnTo>
                <a:lnTo>
                  <a:pt x="0" y="0"/>
                </a:ln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86" name="Freeform 46"/>
          <p:cNvSpPr>
            <a:spLocks/>
          </p:cNvSpPr>
          <p:nvPr/>
        </p:nvSpPr>
        <p:spPr bwMode="auto">
          <a:xfrm>
            <a:off x="1978025" y="3409950"/>
            <a:ext cx="3175" cy="2439988"/>
          </a:xfrm>
          <a:custGeom>
            <a:avLst/>
            <a:gdLst/>
            <a:ahLst/>
            <a:cxnLst>
              <a:cxn ang="0">
                <a:pos x="2" y="1537"/>
              </a:cxn>
              <a:cxn ang="0">
                <a:pos x="1" y="1398"/>
              </a:cxn>
              <a:cxn ang="0">
                <a:pos x="0" y="0"/>
              </a:cxn>
            </a:cxnLst>
            <a:rect l="0" t="0" r="r" b="b"/>
            <a:pathLst>
              <a:path w="2" h="1537">
                <a:moveTo>
                  <a:pt x="2" y="1537"/>
                </a:moveTo>
                <a:lnTo>
                  <a:pt x="1" y="1398"/>
                </a:lnTo>
                <a:lnTo>
                  <a:pt x="0" y="0"/>
                </a:ln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76200" y="36513"/>
            <a:ext cx="9004300" cy="6705600"/>
            <a:chOff x="168" y="176"/>
            <a:chExt cx="5408" cy="3928"/>
          </a:xfrm>
        </p:grpSpPr>
        <p:sp>
          <p:nvSpPr>
            <p:cNvPr id="35889" name="Freeform 49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890" name="Freeform 50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891" name="Freeform 51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892" name="Freeform 52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893" name="Freeform 53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894" name="Freeform 54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895" name="Freeform 55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896" name="Freeform 56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5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5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58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5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58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5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58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4" grpId="0" animBg="1"/>
      <p:bldP spid="35880" grpId="0" animBg="1"/>
      <p:bldP spid="35880" grpId="1" animBg="1"/>
      <p:bldP spid="35882" grpId="0" animBg="1"/>
      <p:bldP spid="35882" grpId="1" animBg="1"/>
      <p:bldP spid="35884" grpId="0" animBg="1"/>
      <p:bldP spid="35884" grpId="1" animBg="1"/>
      <p:bldP spid="3588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37" name="Freeform 65"/>
          <p:cNvSpPr>
            <a:spLocks/>
          </p:cNvSpPr>
          <p:nvPr/>
        </p:nvSpPr>
        <p:spPr bwMode="auto">
          <a:xfrm>
            <a:off x="1331913" y="476250"/>
            <a:ext cx="1368425" cy="5903913"/>
          </a:xfrm>
          <a:custGeom>
            <a:avLst/>
            <a:gdLst/>
            <a:ahLst/>
            <a:cxnLst>
              <a:cxn ang="0">
                <a:pos x="0" y="3719"/>
              </a:cxn>
              <a:cxn ang="0">
                <a:pos x="907" y="3719"/>
              </a:cxn>
              <a:cxn ang="0">
                <a:pos x="907" y="0"/>
              </a:cxn>
              <a:cxn ang="0">
                <a:pos x="0" y="0"/>
              </a:cxn>
              <a:cxn ang="0">
                <a:pos x="0" y="3719"/>
              </a:cxn>
            </a:cxnLst>
            <a:rect l="0" t="0" r="r" b="b"/>
            <a:pathLst>
              <a:path w="907" h="3719">
                <a:moveTo>
                  <a:pt x="0" y="3719"/>
                </a:moveTo>
                <a:lnTo>
                  <a:pt x="907" y="3719"/>
                </a:lnTo>
                <a:lnTo>
                  <a:pt x="907" y="0"/>
                </a:lnTo>
                <a:lnTo>
                  <a:pt x="0" y="0"/>
                </a:lnTo>
                <a:lnTo>
                  <a:pt x="0" y="3719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81320" dir="18519588" algn="ctr" rotWithShape="0">
              <a:srgbClr val="0066FF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54297" name="Text Box 25"/>
          <p:cNvSpPr txBox="1">
            <a:spLocks noChangeArrowheads="1"/>
          </p:cNvSpPr>
          <p:nvPr/>
        </p:nvSpPr>
        <p:spPr bwMode="auto">
          <a:xfrm>
            <a:off x="3492500" y="549275"/>
            <a:ext cx="54721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Шкала комнатного термометра состоит из 55 делений. Каждое деление соответствует одному градусу Цельсия (пишут 1</a:t>
            </a:r>
            <a:r>
              <a:rPr lang="ru-RU" sz="2400" baseline="30000"/>
              <a:t>0</a:t>
            </a:r>
            <a:r>
              <a:rPr lang="ru-RU" sz="2400"/>
              <a:t>С).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76200" y="36513"/>
            <a:ext cx="9004300" cy="6705600"/>
            <a:chOff x="168" y="176"/>
            <a:chExt cx="5408" cy="3928"/>
          </a:xfrm>
        </p:grpSpPr>
        <p:sp>
          <p:nvSpPr>
            <p:cNvPr id="54304" name="Freeform 32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05" name="Freeform 33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06" name="Freeform 34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07" name="Freeform 35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08" name="Freeform 36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09" name="Freeform 37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10" name="Freeform 38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11" name="Freeform 39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4312" name="Freeform 40"/>
          <p:cNvSpPr>
            <a:spLocks/>
          </p:cNvSpPr>
          <p:nvPr/>
        </p:nvSpPr>
        <p:spPr bwMode="auto">
          <a:xfrm>
            <a:off x="1514475" y="5411788"/>
            <a:ext cx="962025" cy="6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6" y="4"/>
              </a:cxn>
            </a:cxnLst>
            <a:rect l="0" t="0" r="r" b="b"/>
            <a:pathLst>
              <a:path w="606" h="4">
                <a:moveTo>
                  <a:pt x="0" y="0"/>
                </a:moveTo>
                <a:lnTo>
                  <a:pt x="606" y="4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323" name="Freeform 51"/>
          <p:cNvSpPr>
            <a:spLocks/>
          </p:cNvSpPr>
          <p:nvPr/>
        </p:nvSpPr>
        <p:spPr bwMode="auto">
          <a:xfrm>
            <a:off x="1504950" y="3897313"/>
            <a:ext cx="971550" cy="6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2" y="4"/>
              </a:cxn>
            </a:cxnLst>
            <a:rect l="0" t="0" r="r" b="b"/>
            <a:pathLst>
              <a:path w="612" h="4">
                <a:moveTo>
                  <a:pt x="0" y="0"/>
                </a:moveTo>
                <a:lnTo>
                  <a:pt x="612" y="4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326" name="Freeform 54"/>
          <p:cNvSpPr>
            <a:spLocks/>
          </p:cNvSpPr>
          <p:nvPr/>
        </p:nvSpPr>
        <p:spPr bwMode="auto">
          <a:xfrm>
            <a:off x="1517650" y="3144838"/>
            <a:ext cx="965200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8" y="2"/>
              </a:cxn>
            </a:cxnLst>
            <a:rect l="0" t="0" r="r" b="b"/>
            <a:pathLst>
              <a:path w="608" h="2">
                <a:moveTo>
                  <a:pt x="0" y="0"/>
                </a:moveTo>
                <a:lnTo>
                  <a:pt x="608" y="2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329" name="Freeform 57"/>
          <p:cNvSpPr>
            <a:spLocks/>
          </p:cNvSpPr>
          <p:nvPr/>
        </p:nvSpPr>
        <p:spPr bwMode="auto">
          <a:xfrm>
            <a:off x="1517650" y="2382838"/>
            <a:ext cx="949325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98" y="2"/>
              </a:cxn>
            </a:cxnLst>
            <a:rect l="0" t="0" r="r" b="b"/>
            <a:pathLst>
              <a:path w="598" h="2">
                <a:moveTo>
                  <a:pt x="0" y="0"/>
                </a:moveTo>
                <a:lnTo>
                  <a:pt x="598" y="2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332" name="Freeform 60"/>
          <p:cNvSpPr>
            <a:spLocks/>
          </p:cNvSpPr>
          <p:nvPr/>
        </p:nvSpPr>
        <p:spPr bwMode="auto">
          <a:xfrm>
            <a:off x="1514475" y="1630363"/>
            <a:ext cx="95567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2" y="0"/>
              </a:cxn>
            </a:cxnLst>
            <a:rect l="0" t="0" r="r" b="b"/>
            <a:pathLst>
              <a:path w="602" h="1">
                <a:moveTo>
                  <a:pt x="0" y="0"/>
                </a:moveTo>
                <a:lnTo>
                  <a:pt x="602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334" name="Oval 62"/>
          <p:cNvSpPr>
            <a:spLocks noChangeArrowheads="1"/>
          </p:cNvSpPr>
          <p:nvPr/>
        </p:nvSpPr>
        <p:spPr bwMode="auto">
          <a:xfrm>
            <a:off x="1792288" y="5649913"/>
            <a:ext cx="400050" cy="398462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B80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" name="Group 67"/>
          <p:cNvGrpSpPr>
            <a:grpSpLocks/>
          </p:cNvGrpSpPr>
          <p:nvPr/>
        </p:nvGrpSpPr>
        <p:grpSpPr bwMode="auto">
          <a:xfrm>
            <a:off x="1452563" y="620713"/>
            <a:ext cx="1176337" cy="5008562"/>
            <a:chOff x="915" y="391"/>
            <a:chExt cx="741" cy="3155"/>
          </a:xfrm>
        </p:grpSpPr>
        <p:sp>
          <p:nvSpPr>
            <p:cNvPr id="54274" name="Text Box 2"/>
            <p:cNvSpPr txBox="1">
              <a:spLocks noChangeArrowheads="1"/>
            </p:cNvSpPr>
            <p:nvPr/>
          </p:nvSpPr>
          <p:spPr bwMode="auto">
            <a:xfrm rot="16200000">
              <a:off x="-343" y="1885"/>
              <a:ext cx="29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"/>
                <a:t>      </a:t>
              </a:r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ru-RU" sz="2800"/>
                <a:t>  </a:t>
              </a:r>
            </a:p>
          </p:txBody>
        </p:sp>
        <p:sp>
          <p:nvSpPr>
            <p:cNvPr id="54275" name="Text Box 3"/>
            <p:cNvSpPr txBox="1">
              <a:spLocks noChangeArrowheads="1"/>
            </p:cNvSpPr>
            <p:nvPr/>
          </p:nvSpPr>
          <p:spPr bwMode="auto">
            <a:xfrm rot="5400000" flipH="1">
              <a:off x="-63" y="1963"/>
              <a:ext cx="283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ru-RU" sz="200"/>
                <a:t> </a:t>
              </a:r>
              <a:r>
                <a:rPr lang="en-US" sz="2800"/>
                <a:t>  </a:t>
              </a:r>
              <a:endParaRPr lang="ru-RU" sz="2800"/>
            </a:p>
          </p:txBody>
        </p:sp>
        <p:sp>
          <p:nvSpPr>
            <p:cNvPr id="54294" name="Text Box 22"/>
            <p:cNvSpPr txBox="1">
              <a:spLocks noChangeArrowheads="1"/>
            </p:cNvSpPr>
            <p:nvPr/>
          </p:nvSpPr>
          <p:spPr bwMode="auto">
            <a:xfrm>
              <a:off x="915" y="319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</a:t>
              </a:r>
            </a:p>
          </p:txBody>
        </p:sp>
        <p:sp>
          <p:nvSpPr>
            <p:cNvPr id="54313" name="Text Box 41"/>
            <p:cNvSpPr txBox="1">
              <a:spLocks noChangeArrowheads="1"/>
            </p:cNvSpPr>
            <p:nvPr/>
          </p:nvSpPr>
          <p:spPr bwMode="auto">
            <a:xfrm>
              <a:off x="1383" y="320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</a:t>
              </a:r>
            </a:p>
          </p:txBody>
        </p:sp>
        <p:sp>
          <p:nvSpPr>
            <p:cNvPr id="54319" name="Text Box 47"/>
            <p:cNvSpPr txBox="1">
              <a:spLocks noChangeArrowheads="1"/>
            </p:cNvSpPr>
            <p:nvPr/>
          </p:nvSpPr>
          <p:spPr bwMode="auto">
            <a:xfrm>
              <a:off x="915" y="274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</a:p>
          </p:txBody>
        </p:sp>
        <p:sp>
          <p:nvSpPr>
            <p:cNvPr id="54320" name="Freeform 48"/>
            <p:cNvSpPr>
              <a:spLocks/>
            </p:cNvSpPr>
            <p:nvPr/>
          </p:nvSpPr>
          <p:spPr bwMode="auto">
            <a:xfrm>
              <a:off x="952" y="2931"/>
              <a:ext cx="60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04" y="2"/>
                </a:cxn>
              </a:cxnLst>
              <a:rect l="0" t="0" r="r" b="b"/>
              <a:pathLst>
                <a:path w="604" h="2">
                  <a:moveTo>
                    <a:pt x="0" y="0"/>
                  </a:moveTo>
                  <a:lnTo>
                    <a:pt x="604" y="2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21" name="Text Box 49"/>
            <p:cNvSpPr txBox="1">
              <a:spLocks noChangeArrowheads="1"/>
            </p:cNvSpPr>
            <p:nvPr/>
          </p:nvSpPr>
          <p:spPr bwMode="auto">
            <a:xfrm>
              <a:off x="1383" y="274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</a:t>
              </a:r>
            </a:p>
          </p:txBody>
        </p:sp>
        <p:sp>
          <p:nvSpPr>
            <p:cNvPr id="54322" name="Text Box 50"/>
            <p:cNvSpPr txBox="1">
              <a:spLocks noChangeArrowheads="1"/>
            </p:cNvSpPr>
            <p:nvPr/>
          </p:nvSpPr>
          <p:spPr bwMode="auto">
            <a:xfrm>
              <a:off x="915" y="224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</a:p>
          </p:txBody>
        </p:sp>
        <p:sp>
          <p:nvSpPr>
            <p:cNvPr id="54324" name="Text Box 52"/>
            <p:cNvSpPr txBox="1">
              <a:spLocks noChangeArrowheads="1"/>
            </p:cNvSpPr>
            <p:nvPr/>
          </p:nvSpPr>
          <p:spPr bwMode="auto">
            <a:xfrm>
              <a:off x="1383" y="225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</a:t>
              </a:r>
            </a:p>
          </p:txBody>
        </p:sp>
        <p:sp>
          <p:nvSpPr>
            <p:cNvPr id="54325" name="Text Box 53"/>
            <p:cNvSpPr txBox="1">
              <a:spLocks noChangeArrowheads="1"/>
            </p:cNvSpPr>
            <p:nvPr/>
          </p:nvSpPr>
          <p:spPr bwMode="auto">
            <a:xfrm>
              <a:off x="915" y="175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</a:t>
              </a:r>
            </a:p>
          </p:txBody>
        </p:sp>
        <p:sp>
          <p:nvSpPr>
            <p:cNvPr id="54327" name="Text Box 55"/>
            <p:cNvSpPr txBox="1">
              <a:spLocks noChangeArrowheads="1"/>
            </p:cNvSpPr>
            <p:nvPr/>
          </p:nvSpPr>
          <p:spPr bwMode="auto">
            <a:xfrm>
              <a:off x="1383" y="175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</a:t>
              </a:r>
            </a:p>
          </p:txBody>
        </p:sp>
        <p:sp>
          <p:nvSpPr>
            <p:cNvPr id="54328" name="Text Box 56"/>
            <p:cNvSpPr txBox="1">
              <a:spLocks noChangeArrowheads="1"/>
            </p:cNvSpPr>
            <p:nvPr/>
          </p:nvSpPr>
          <p:spPr bwMode="auto">
            <a:xfrm>
              <a:off x="915" y="129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4</a:t>
              </a:r>
            </a:p>
          </p:txBody>
        </p:sp>
        <p:sp>
          <p:nvSpPr>
            <p:cNvPr id="54330" name="Text Box 58"/>
            <p:cNvSpPr txBox="1">
              <a:spLocks noChangeArrowheads="1"/>
            </p:cNvSpPr>
            <p:nvPr/>
          </p:nvSpPr>
          <p:spPr bwMode="auto">
            <a:xfrm>
              <a:off x="1383" y="129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</a:t>
              </a:r>
            </a:p>
          </p:txBody>
        </p:sp>
        <p:sp>
          <p:nvSpPr>
            <p:cNvPr id="54331" name="Text Box 59"/>
            <p:cNvSpPr txBox="1">
              <a:spLocks noChangeArrowheads="1"/>
            </p:cNvSpPr>
            <p:nvPr/>
          </p:nvSpPr>
          <p:spPr bwMode="auto">
            <a:xfrm>
              <a:off x="915" y="83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5</a:t>
              </a:r>
            </a:p>
          </p:txBody>
        </p:sp>
        <p:sp>
          <p:nvSpPr>
            <p:cNvPr id="54333" name="Text Box 61"/>
            <p:cNvSpPr txBox="1">
              <a:spLocks noChangeArrowheads="1"/>
            </p:cNvSpPr>
            <p:nvPr/>
          </p:nvSpPr>
          <p:spPr bwMode="auto">
            <a:xfrm>
              <a:off x="1383" y="84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</a:t>
              </a:r>
            </a:p>
          </p:txBody>
        </p:sp>
        <p:sp>
          <p:nvSpPr>
            <p:cNvPr id="54338" name="Text Box 66"/>
            <p:cNvSpPr txBox="1">
              <a:spLocks noChangeArrowheads="1"/>
            </p:cNvSpPr>
            <p:nvPr/>
          </p:nvSpPr>
          <p:spPr bwMode="auto">
            <a:xfrm>
              <a:off x="1383" y="391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 baseline="30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</a:t>
              </a:r>
              <a:r>
                <a:rPr lang="ru-RU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С</a:t>
              </a:r>
              <a:endParaRPr lang="ru-RU" b="1" baseline="300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54283" name="Freeform 11"/>
          <p:cNvSpPr>
            <a:spLocks/>
          </p:cNvSpPr>
          <p:nvPr/>
        </p:nvSpPr>
        <p:spPr bwMode="auto">
          <a:xfrm>
            <a:off x="1946275" y="974725"/>
            <a:ext cx="73025" cy="4781550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19" y="0"/>
              </a:cxn>
              <a:cxn ang="0">
                <a:pos x="33" y="8"/>
              </a:cxn>
              <a:cxn ang="0">
                <a:pos x="46" y="2998"/>
              </a:cxn>
              <a:cxn ang="0">
                <a:pos x="26" y="2993"/>
              </a:cxn>
              <a:cxn ang="0">
                <a:pos x="6" y="3012"/>
              </a:cxn>
              <a:cxn ang="0">
                <a:pos x="2" y="4"/>
              </a:cxn>
            </a:cxnLst>
            <a:rect l="0" t="0" r="r" b="b"/>
            <a:pathLst>
              <a:path w="46" h="3012">
                <a:moveTo>
                  <a:pt x="0" y="5"/>
                </a:moveTo>
                <a:lnTo>
                  <a:pt x="19" y="0"/>
                </a:lnTo>
                <a:lnTo>
                  <a:pt x="33" y="8"/>
                </a:lnTo>
                <a:lnTo>
                  <a:pt x="46" y="2998"/>
                </a:lnTo>
                <a:lnTo>
                  <a:pt x="26" y="2993"/>
                </a:lnTo>
                <a:lnTo>
                  <a:pt x="6" y="3012"/>
                </a:lnTo>
                <a:lnTo>
                  <a:pt x="2" y="4"/>
                </a:lnTo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287" name="Freeform 15"/>
          <p:cNvSpPr>
            <a:spLocks/>
          </p:cNvSpPr>
          <p:nvPr/>
        </p:nvSpPr>
        <p:spPr bwMode="auto">
          <a:xfrm>
            <a:off x="1806575" y="5651500"/>
            <a:ext cx="342900" cy="122238"/>
          </a:xfrm>
          <a:custGeom>
            <a:avLst/>
            <a:gdLst/>
            <a:ahLst/>
            <a:cxnLst>
              <a:cxn ang="0">
                <a:pos x="0" y="77"/>
              </a:cxn>
              <a:cxn ang="0">
                <a:pos x="28" y="33"/>
              </a:cxn>
              <a:cxn ang="0">
                <a:pos x="70" y="5"/>
              </a:cxn>
              <a:cxn ang="0">
                <a:pos x="142" y="3"/>
              </a:cxn>
              <a:cxn ang="0">
                <a:pos x="180" y="17"/>
              </a:cxn>
              <a:cxn ang="0">
                <a:pos x="216" y="51"/>
              </a:cxn>
            </a:cxnLst>
            <a:rect l="0" t="0" r="r" b="b"/>
            <a:pathLst>
              <a:path w="216" h="77">
                <a:moveTo>
                  <a:pt x="0" y="77"/>
                </a:moveTo>
                <a:cubicBezTo>
                  <a:pt x="5" y="70"/>
                  <a:pt x="16" y="45"/>
                  <a:pt x="28" y="33"/>
                </a:cubicBezTo>
                <a:cubicBezTo>
                  <a:pt x="40" y="21"/>
                  <a:pt x="51" y="10"/>
                  <a:pt x="70" y="5"/>
                </a:cubicBezTo>
                <a:cubicBezTo>
                  <a:pt x="89" y="0"/>
                  <a:pt x="124" y="1"/>
                  <a:pt x="142" y="3"/>
                </a:cubicBezTo>
                <a:cubicBezTo>
                  <a:pt x="160" y="5"/>
                  <a:pt x="168" y="9"/>
                  <a:pt x="180" y="17"/>
                </a:cubicBezTo>
                <a:cubicBezTo>
                  <a:pt x="192" y="25"/>
                  <a:pt x="208" y="44"/>
                  <a:pt x="216" y="51"/>
                </a:cubicBezTo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298" name="Freeform 26"/>
          <p:cNvSpPr>
            <a:spLocks/>
          </p:cNvSpPr>
          <p:nvPr/>
        </p:nvSpPr>
        <p:spPr bwMode="auto">
          <a:xfrm>
            <a:off x="1979613" y="4195763"/>
            <a:ext cx="9525" cy="1509712"/>
          </a:xfrm>
          <a:custGeom>
            <a:avLst/>
            <a:gdLst/>
            <a:ahLst/>
            <a:cxnLst>
              <a:cxn ang="0">
                <a:pos x="2" y="951"/>
              </a:cxn>
              <a:cxn ang="0">
                <a:pos x="6" y="799"/>
              </a:cxn>
              <a:cxn ang="0">
                <a:pos x="0" y="0"/>
              </a:cxn>
            </a:cxnLst>
            <a:rect l="0" t="0" r="r" b="b"/>
            <a:pathLst>
              <a:path w="6" h="951">
                <a:moveTo>
                  <a:pt x="2" y="951"/>
                </a:moveTo>
                <a:lnTo>
                  <a:pt x="6" y="799"/>
                </a:lnTo>
                <a:lnTo>
                  <a:pt x="0" y="0"/>
                </a:ln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299" name="Freeform 27"/>
          <p:cNvSpPr>
            <a:spLocks/>
          </p:cNvSpPr>
          <p:nvPr/>
        </p:nvSpPr>
        <p:spPr bwMode="auto">
          <a:xfrm>
            <a:off x="1979613" y="3678238"/>
            <a:ext cx="9525" cy="2014537"/>
          </a:xfrm>
          <a:custGeom>
            <a:avLst/>
            <a:gdLst/>
            <a:ahLst/>
            <a:cxnLst>
              <a:cxn ang="0">
                <a:pos x="0" y="1269"/>
              </a:cxn>
              <a:cxn ang="0">
                <a:pos x="3" y="1181"/>
              </a:cxn>
              <a:cxn ang="0">
                <a:pos x="6" y="0"/>
              </a:cxn>
            </a:cxnLst>
            <a:rect l="0" t="0" r="r" b="b"/>
            <a:pathLst>
              <a:path w="6" h="1269">
                <a:moveTo>
                  <a:pt x="0" y="1269"/>
                </a:moveTo>
                <a:lnTo>
                  <a:pt x="3" y="1181"/>
                </a:lnTo>
                <a:lnTo>
                  <a:pt x="6" y="0"/>
                </a:ln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300" name="Freeform 28"/>
          <p:cNvSpPr>
            <a:spLocks/>
          </p:cNvSpPr>
          <p:nvPr/>
        </p:nvSpPr>
        <p:spPr bwMode="auto">
          <a:xfrm>
            <a:off x="1970088" y="2236788"/>
            <a:ext cx="34925" cy="3470275"/>
          </a:xfrm>
          <a:custGeom>
            <a:avLst/>
            <a:gdLst/>
            <a:ahLst/>
            <a:cxnLst>
              <a:cxn ang="0">
                <a:pos x="22" y="2186"/>
              </a:cxn>
              <a:cxn ang="0">
                <a:pos x="14" y="2094"/>
              </a:cxn>
              <a:cxn ang="0">
                <a:pos x="0" y="0"/>
              </a:cxn>
            </a:cxnLst>
            <a:rect l="0" t="0" r="r" b="b"/>
            <a:pathLst>
              <a:path w="22" h="2186">
                <a:moveTo>
                  <a:pt x="22" y="2186"/>
                </a:moveTo>
                <a:lnTo>
                  <a:pt x="14" y="2094"/>
                </a:lnTo>
                <a:lnTo>
                  <a:pt x="0" y="0"/>
                </a:ln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301" name="Freeform 29"/>
          <p:cNvSpPr>
            <a:spLocks/>
          </p:cNvSpPr>
          <p:nvPr/>
        </p:nvSpPr>
        <p:spPr bwMode="auto">
          <a:xfrm>
            <a:off x="1979613" y="1627188"/>
            <a:ext cx="19050" cy="4116387"/>
          </a:xfrm>
          <a:custGeom>
            <a:avLst/>
            <a:gdLst/>
            <a:ahLst/>
            <a:cxnLst>
              <a:cxn ang="0">
                <a:pos x="12" y="2593"/>
              </a:cxn>
              <a:cxn ang="0">
                <a:pos x="9" y="2591"/>
              </a:cxn>
              <a:cxn ang="0">
                <a:pos x="0" y="0"/>
              </a:cxn>
            </a:cxnLst>
            <a:rect l="0" t="0" r="r" b="b"/>
            <a:pathLst>
              <a:path w="12" h="2593">
                <a:moveTo>
                  <a:pt x="12" y="2593"/>
                </a:moveTo>
                <a:lnTo>
                  <a:pt x="9" y="2591"/>
                </a:lnTo>
                <a:lnTo>
                  <a:pt x="0" y="0"/>
                </a:ln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302" name="Freeform 30"/>
          <p:cNvSpPr>
            <a:spLocks/>
          </p:cNvSpPr>
          <p:nvPr/>
        </p:nvSpPr>
        <p:spPr bwMode="auto">
          <a:xfrm>
            <a:off x="1976438" y="3294063"/>
            <a:ext cx="6350" cy="2411412"/>
          </a:xfrm>
          <a:custGeom>
            <a:avLst/>
            <a:gdLst/>
            <a:ahLst/>
            <a:cxnLst>
              <a:cxn ang="0">
                <a:pos x="4" y="1519"/>
              </a:cxn>
              <a:cxn ang="0">
                <a:pos x="3" y="1380"/>
              </a:cxn>
              <a:cxn ang="0">
                <a:pos x="0" y="0"/>
              </a:cxn>
            </a:cxnLst>
            <a:rect l="0" t="0" r="r" b="b"/>
            <a:pathLst>
              <a:path w="4" h="1519">
                <a:moveTo>
                  <a:pt x="4" y="1519"/>
                </a:moveTo>
                <a:lnTo>
                  <a:pt x="3" y="1380"/>
                </a:lnTo>
                <a:lnTo>
                  <a:pt x="0" y="0"/>
                </a:ln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4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4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4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4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4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4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4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54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98" grpId="0" animBg="1"/>
      <p:bldP spid="54299" grpId="0" animBg="1"/>
      <p:bldP spid="54299" grpId="1" animBg="1"/>
      <p:bldP spid="54300" grpId="0" animBg="1"/>
      <p:bldP spid="54300" grpId="1" animBg="1"/>
      <p:bldP spid="54301" grpId="0" animBg="1"/>
      <p:bldP spid="54301" grpId="1" animBg="1"/>
      <p:bldP spid="5430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4" name="Picture 4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88913"/>
            <a:ext cx="4498975" cy="3506787"/>
          </a:xfrm>
          <a:prstGeom prst="rect">
            <a:avLst/>
          </a:prstGeom>
          <a:noFill/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6200" y="36513"/>
            <a:ext cx="9004300" cy="6705600"/>
            <a:chOff x="168" y="176"/>
            <a:chExt cx="5408" cy="3928"/>
          </a:xfrm>
        </p:grpSpPr>
        <p:sp>
          <p:nvSpPr>
            <p:cNvPr id="81927" name="Freeform 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1928" name="Freeform 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1929" name="Freeform 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1930" name="Freeform 1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1931" name="Freeform 1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1932" name="Freeform 1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1933" name="Freeform 1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1934" name="Freeform 1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3203575" y="404813"/>
            <a:ext cx="5861050" cy="5657850"/>
            <a:chOff x="2281" y="981"/>
            <a:chExt cx="3692" cy="3564"/>
          </a:xfrm>
        </p:grpSpPr>
        <p:grpSp>
          <p:nvGrpSpPr>
            <p:cNvPr id="4" name="Group 30"/>
            <p:cNvGrpSpPr>
              <a:grpSpLocks/>
            </p:cNvGrpSpPr>
            <p:nvPr/>
          </p:nvGrpSpPr>
          <p:grpSpPr bwMode="auto">
            <a:xfrm>
              <a:off x="2880" y="1525"/>
              <a:ext cx="2474" cy="2452"/>
              <a:chOff x="225" y="978"/>
              <a:chExt cx="3229" cy="3173"/>
            </a:xfrm>
          </p:grpSpPr>
          <p:sp>
            <p:nvSpPr>
              <p:cNvPr id="81948" name="PubChord"/>
              <p:cNvSpPr>
                <a:spLocks noEditPoints="1" noChangeArrowheads="1"/>
              </p:cNvSpPr>
              <p:nvPr/>
            </p:nvSpPr>
            <p:spPr bwMode="auto">
              <a:xfrm rot="2546783">
                <a:off x="225" y="992"/>
                <a:ext cx="3166" cy="3159"/>
              </a:xfrm>
              <a:custGeom>
                <a:avLst/>
                <a:gdLst>
                  <a:gd name="G0" fmla="+- 0 0 0"/>
                  <a:gd name="G1" fmla="sin 10800 -8678860"/>
                  <a:gd name="G2" fmla="cos 10800 -8678860"/>
                  <a:gd name="G3" fmla="sin 10800 2949120"/>
                  <a:gd name="G4" fmla="cos 10800 2949120"/>
                  <a:gd name="G5" fmla="+- G1 10800 0"/>
                  <a:gd name="G6" fmla="+- G2 10800 0"/>
                  <a:gd name="G7" fmla="+- G3 10800 0"/>
                  <a:gd name="G8" fmla="+- G4 10800 0"/>
                  <a:gd name="G9" fmla="+- 10800 0 0"/>
                  <a:gd name="G10" fmla="+/ G5 G7 2"/>
                  <a:gd name="G11" fmla="+/ G6 G8 2"/>
                  <a:gd name="T0" fmla="*/ 3513 w 21600"/>
                  <a:gd name="T1" fmla="*/ 2828 h 21600"/>
                  <a:gd name="T2" fmla="*/ 10974 w 21600"/>
                  <a:gd name="T3" fmla="*/ 10632 h 21600"/>
                  <a:gd name="T4" fmla="*/ 18436 w 21600"/>
                  <a:gd name="T5" fmla="*/ 18436 h 21600"/>
                  <a:gd name="T6" fmla="*/ 3163 w 21600"/>
                  <a:gd name="T7" fmla="*/ 3163 h 21600"/>
                  <a:gd name="T8" fmla="*/ 18437 w 21600"/>
                  <a:gd name="T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T6" t="T7" r="T8" b="T9"/>
                <a:pathLst>
                  <a:path w="21600" h="21600">
                    <a:moveTo>
                      <a:pt x="3513" y="2828"/>
                    </a:moveTo>
                    <a:cubicBezTo>
                      <a:pt x="1275" y="4874"/>
                      <a:pt x="0" y="7767"/>
                      <a:pt x="0" y="10799"/>
                    </a:cubicBezTo>
                    <a:cubicBezTo>
                      <a:pt x="0" y="16764"/>
                      <a:pt x="4835" y="21600"/>
                      <a:pt x="10800" y="21600"/>
                    </a:cubicBezTo>
                    <a:cubicBezTo>
                      <a:pt x="13664" y="21600"/>
                      <a:pt x="16411" y="20462"/>
                      <a:pt x="18436" y="1843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66FF"/>
                  </a:gs>
                  <a:gs pos="100000">
                    <a:srgbClr val="00CCFF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949" name="PubChord"/>
              <p:cNvSpPr>
                <a:spLocks noEditPoints="1" noChangeArrowheads="1"/>
              </p:cNvSpPr>
              <p:nvPr/>
            </p:nvSpPr>
            <p:spPr bwMode="auto">
              <a:xfrm rot="18866048" flipH="1">
                <a:off x="292" y="981"/>
                <a:ext cx="3166" cy="3159"/>
              </a:xfrm>
              <a:custGeom>
                <a:avLst/>
                <a:gdLst>
                  <a:gd name="G0" fmla="+- 0 0 0"/>
                  <a:gd name="G1" fmla="sin 10800 -8678860"/>
                  <a:gd name="G2" fmla="cos 10800 -8678860"/>
                  <a:gd name="G3" fmla="sin 10800 2949120"/>
                  <a:gd name="G4" fmla="cos 10800 2949120"/>
                  <a:gd name="G5" fmla="+- G1 10800 0"/>
                  <a:gd name="G6" fmla="+- G2 10800 0"/>
                  <a:gd name="G7" fmla="+- G3 10800 0"/>
                  <a:gd name="G8" fmla="+- G4 10800 0"/>
                  <a:gd name="G9" fmla="+- 10800 0 0"/>
                  <a:gd name="G10" fmla="+/ G5 G7 2"/>
                  <a:gd name="G11" fmla="+/ G6 G8 2"/>
                  <a:gd name="T0" fmla="*/ 3513 w 21600"/>
                  <a:gd name="T1" fmla="*/ 2828 h 21600"/>
                  <a:gd name="T2" fmla="*/ 10974 w 21600"/>
                  <a:gd name="T3" fmla="*/ 10632 h 21600"/>
                  <a:gd name="T4" fmla="*/ 18436 w 21600"/>
                  <a:gd name="T5" fmla="*/ 18436 h 21600"/>
                  <a:gd name="T6" fmla="*/ 3163 w 21600"/>
                  <a:gd name="T7" fmla="*/ 3163 h 21600"/>
                  <a:gd name="T8" fmla="*/ 18437 w 21600"/>
                  <a:gd name="T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T6" t="T7" r="T8" b="T9"/>
                <a:pathLst>
                  <a:path w="21600" h="21600">
                    <a:moveTo>
                      <a:pt x="3513" y="2828"/>
                    </a:moveTo>
                    <a:cubicBezTo>
                      <a:pt x="1275" y="4874"/>
                      <a:pt x="0" y="7767"/>
                      <a:pt x="0" y="10799"/>
                    </a:cubicBezTo>
                    <a:cubicBezTo>
                      <a:pt x="0" y="16764"/>
                      <a:pt x="4835" y="21600"/>
                      <a:pt x="10800" y="21600"/>
                    </a:cubicBezTo>
                    <a:cubicBezTo>
                      <a:pt x="13664" y="21600"/>
                      <a:pt x="16411" y="20462"/>
                      <a:pt x="18436" y="1843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CCFF"/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1941" name="Text Box 21"/>
            <p:cNvSpPr txBox="1">
              <a:spLocks noChangeArrowheads="1"/>
            </p:cNvSpPr>
            <p:nvPr/>
          </p:nvSpPr>
          <p:spPr bwMode="auto">
            <a:xfrm>
              <a:off x="3787" y="981"/>
              <a:ext cx="508" cy="4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40</a:t>
              </a:r>
            </a:p>
          </p:txBody>
        </p:sp>
        <p:sp>
          <p:nvSpPr>
            <p:cNvPr id="81952" name="Freeform 32"/>
            <p:cNvSpPr>
              <a:spLocks/>
            </p:cNvSpPr>
            <p:nvPr/>
          </p:nvSpPr>
          <p:spPr bwMode="auto">
            <a:xfrm>
              <a:off x="4064" y="1416"/>
              <a:ext cx="8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288"/>
                </a:cxn>
              </a:cxnLst>
              <a:rect l="0" t="0" r="r" b="b"/>
              <a:pathLst>
                <a:path w="8" h="288">
                  <a:moveTo>
                    <a:pt x="0" y="0"/>
                  </a:moveTo>
                  <a:lnTo>
                    <a:pt x="8" y="288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1953" name="Freeform 33"/>
            <p:cNvSpPr>
              <a:spLocks/>
            </p:cNvSpPr>
            <p:nvPr/>
          </p:nvSpPr>
          <p:spPr bwMode="auto">
            <a:xfrm>
              <a:off x="4150" y="3838"/>
              <a:ext cx="8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288"/>
                </a:cxn>
              </a:cxnLst>
              <a:rect l="0" t="0" r="r" b="b"/>
              <a:pathLst>
                <a:path w="8" h="288">
                  <a:moveTo>
                    <a:pt x="0" y="0"/>
                  </a:moveTo>
                  <a:lnTo>
                    <a:pt x="8" y="288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1954" name="Freeform 34"/>
            <p:cNvSpPr>
              <a:spLocks/>
            </p:cNvSpPr>
            <p:nvPr/>
          </p:nvSpPr>
          <p:spPr bwMode="auto">
            <a:xfrm rot="5280344" flipV="1">
              <a:off x="5333" y="2610"/>
              <a:ext cx="8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288"/>
                </a:cxn>
              </a:cxnLst>
              <a:rect l="0" t="0" r="r" b="b"/>
              <a:pathLst>
                <a:path w="8" h="288">
                  <a:moveTo>
                    <a:pt x="0" y="0"/>
                  </a:moveTo>
                  <a:lnTo>
                    <a:pt x="8" y="288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1955" name="Freeform 35"/>
            <p:cNvSpPr>
              <a:spLocks/>
            </p:cNvSpPr>
            <p:nvPr/>
          </p:nvSpPr>
          <p:spPr bwMode="auto">
            <a:xfrm rot="5280344" flipV="1">
              <a:off x="2884" y="2655"/>
              <a:ext cx="8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288"/>
                </a:cxn>
              </a:cxnLst>
              <a:rect l="0" t="0" r="r" b="b"/>
              <a:pathLst>
                <a:path w="8" h="288">
                  <a:moveTo>
                    <a:pt x="0" y="0"/>
                  </a:moveTo>
                  <a:lnTo>
                    <a:pt x="8" y="288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1956" name="Freeform 36"/>
            <p:cNvSpPr>
              <a:spLocks/>
            </p:cNvSpPr>
            <p:nvPr/>
          </p:nvSpPr>
          <p:spPr bwMode="auto">
            <a:xfrm rot="3150173" flipV="1">
              <a:off x="5061" y="1839"/>
              <a:ext cx="8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288"/>
                </a:cxn>
              </a:cxnLst>
              <a:rect l="0" t="0" r="r" b="b"/>
              <a:pathLst>
                <a:path w="8" h="288">
                  <a:moveTo>
                    <a:pt x="0" y="0"/>
                  </a:moveTo>
                  <a:lnTo>
                    <a:pt x="8" y="288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1957" name="Freeform 37"/>
            <p:cNvSpPr>
              <a:spLocks/>
            </p:cNvSpPr>
            <p:nvPr/>
          </p:nvSpPr>
          <p:spPr bwMode="auto">
            <a:xfrm rot="-3150173">
              <a:off x="4970" y="3472"/>
              <a:ext cx="8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288"/>
                </a:cxn>
              </a:cxnLst>
              <a:rect l="0" t="0" r="r" b="b"/>
              <a:pathLst>
                <a:path w="8" h="288">
                  <a:moveTo>
                    <a:pt x="0" y="0"/>
                  </a:moveTo>
                  <a:lnTo>
                    <a:pt x="8" y="288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1958" name="Freeform 38"/>
            <p:cNvSpPr>
              <a:spLocks/>
            </p:cNvSpPr>
            <p:nvPr/>
          </p:nvSpPr>
          <p:spPr bwMode="auto">
            <a:xfrm rot="-3150173" flipH="1" flipV="1">
              <a:off x="3201" y="1839"/>
              <a:ext cx="8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288"/>
                </a:cxn>
              </a:cxnLst>
              <a:rect l="0" t="0" r="r" b="b"/>
              <a:pathLst>
                <a:path w="8" h="288">
                  <a:moveTo>
                    <a:pt x="0" y="0"/>
                  </a:moveTo>
                  <a:lnTo>
                    <a:pt x="8" y="288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1959" name="Freeform 39"/>
            <p:cNvSpPr>
              <a:spLocks/>
            </p:cNvSpPr>
            <p:nvPr/>
          </p:nvSpPr>
          <p:spPr bwMode="auto">
            <a:xfrm rot="3150173" flipV="1">
              <a:off x="3247" y="3472"/>
              <a:ext cx="8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288"/>
                </a:cxn>
              </a:cxnLst>
              <a:rect l="0" t="0" r="r" b="b"/>
              <a:pathLst>
                <a:path w="8" h="288">
                  <a:moveTo>
                    <a:pt x="0" y="0"/>
                  </a:moveTo>
                  <a:lnTo>
                    <a:pt x="8" y="288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1960" name="Text Box 40"/>
            <p:cNvSpPr txBox="1">
              <a:spLocks noChangeArrowheads="1"/>
            </p:cNvSpPr>
            <p:nvPr/>
          </p:nvSpPr>
          <p:spPr bwMode="auto">
            <a:xfrm>
              <a:off x="5148" y="1525"/>
              <a:ext cx="508" cy="4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30</a:t>
              </a:r>
            </a:p>
          </p:txBody>
        </p:sp>
        <p:sp>
          <p:nvSpPr>
            <p:cNvPr id="81961" name="Text Box 41"/>
            <p:cNvSpPr txBox="1">
              <a:spLocks noChangeArrowheads="1"/>
            </p:cNvSpPr>
            <p:nvPr/>
          </p:nvSpPr>
          <p:spPr bwMode="auto">
            <a:xfrm>
              <a:off x="5465" y="2478"/>
              <a:ext cx="508" cy="4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20</a:t>
              </a:r>
            </a:p>
          </p:txBody>
        </p:sp>
        <p:sp>
          <p:nvSpPr>
            <p:cNvPr id="81962" name="Text Box 42"/>
            <p:cNvSpPr txBox="1">
              <a:spLocks noChangeArrowheads="1"/>
            </p:cNvSpPr>
            <p:nvPr/>
          </p:nvSpPr>
          <p:spPr bwMode="auto">
            <a:xfrm>
              <a:off x="5057" y="3566"/>
              <a:ext cx="508" cy="4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</a:p>
          </p:txBody>
        </p:sp>
        <p:sp>
          <p:nvSpPr>
            <p:cNvPr id="81963" name="Text Box 43"/>
            <p:cNvSpPr txBox="1">
              <a:spLocks noChangeArrowheads="1"/>
            </p:cNvSpPr>
            <p:nvPr/>
          </p:nvSpPr>
          <p:spPr bwMode="auto">
            <a:xfrm>
              <a:off x="4014" y="4065"/>
              <a:ext cx="312" cy="4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</a:t>
              </a:r>
            </a:p>
          </p:txBody>
        </p:sp>
        <p:sp>
          <p:nvSpPr>
            <p:cNvPr id="81964" name="Text Box 44"/>
            <p:cNvSpPr txBox="1">
              <a:spLocks noChangeArrowheads="1"/>
            </p:cNvSpPr>
            <p:nvPr/>
          </p:nvSpPr>
          <p:spPr bwMode="auto">
            <a:xfrm>
              <a:off x="2699" y="3585"/>
              <a:ext cx="508" cy="4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</a:p>
          </p:txBody>
        </p:sp>
        <p:sp>
          <p:nvSpPr>
            <p:cNvPr id="81965" name="Text Box 45"/>
            <p:cNvSpPr txBox="1">
              <a:spLocks noChangeArrowheads="1"/>
            </p:cNvSpPr>
            <p:nvPr/>
          </p:nvSpPr>
          <p:spPr bwMode="auto">
            <a:xfrm>
              <a:off x="2281" y="2568"/>
              <a:ext cx="508" cy="4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20</a:t>
              </a:r>
            </a:p>
          </p:txBody>
        </p:sp>
        <p:sp>
          <p:nvSpPr>
            <p:cNvPr id="81966" name="Text Box 46"/>
            <p:cNvSpPr txBox="1">
              <a:spLocks noChangeArrowheads="1"/>
            </p:cNvSpPr>
            <p:nvPr/>
          </p:nvSpPr>
          <p:spPr bwMode="auto">
            <a:xfrm>
              <a:off x="2699" y="1499"/>
              <a:ext cx="508" cy="4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30</a:t>
              </a:r>
            </a:p>
          </p:txBody>
        </p:sp>
        <p:sp>
          <p:nvSpPr>
            <p:cNvPr id="81967" name="Text Box 47"/>
            <p:cNvSpPr txBox="1">
              <a:spLocks noChangeArrowheads="1"/>
            </p:cNvSpPr>
            <p:nvPr/>
          </p:nvSpPr>
          <p:spPr bwMode="auto">
            <a:xfrm>
              <a:off x="4332" y="1842"/>
              <a:ext cx="565" cy="9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9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  <p:sp>
          <p:nvSpPr>
            <p:cNvPr id="81968" name="Text Box 48"/>
            <p:cNvSpPr txBox="1">
              <a:spLocks noChangeArrowheads="1"/>
            </p:cNvSpPr>
            <p:nvPr/>
          </p:nvSpPr>
          <p:spPr bwMode="auto">
            <a:xfrm>
              <a:off x="3288" y="1842"/>
              <a:ext cx="543" cy="9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9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</a:p>
          </p:txBody>
        </p:sp>
      </p:grpSp>
      <p:grpSp>
        <p:nvGrpSpPr>
          <p:cNvPr id="5" name="Group 51"/>
          <p:cNvGrpSpPr>
            <a:grpSpLocks/>
          </p:cNvGrpSpPr>
          <p:nvPr/>
        </p:nvGrpSpPr>
        <p:grpSpPr bwMode="auto">
          <a:xfrm rot="-123093" flipH="1" flipV="1">
            <a:off x="5999163" y="1268413"/>
            <a:ext cx="228600" cy="3810000"/>
            <a:chOff x="3504" y="1392"/>
            <a:chExt cx="192" cy="2400"/>
          </a:xfrm>
        </p:grpSpPr>
        <p:sp>
          <p:nvSpPr>
            <p:cNvPr id="81972" name="AutoShape 52"/>
            <p:cNvSpPr>
              <a:spLocks noChangeArrowheads="1"/>
            </p:cNvSpPr>
            <p:nvPr/>
          </p:nvSpPr>
          <p:spPr bwMode="auto">
            <a:xfrm>
              <a:off x="3504" y="1392"/>
              <a:ext cx="192" cy="1200"/>
            </a:xfrm>
            <a:prstGeom prst="upArrow">
              <a:avLst>
                <a:gd name="adj1" fmla="val 20833"/>
                <a:gd name="adj2" fmla="val 134693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73" name="AutoShape 53"/>
            <p:cNvSpPr>
              <a:spLocks noChangeArrowheads="1"/>
            </p:cNvSpPr>
            <p:nvPr/>
          </p:nvSpPr>
          <p:spPr bwMode="auto">
            <a:xfrm flipV="1">
              <a:off x="3504" y="2592"/>
              <a:ext cx="192" cy="1200"/>
            </a:xfrm>
            <a:prstGeom prst="upArrow">
              <a:avLst>
                <a:gd name="adj1" fmla="val 20833"/>
                <a:gd name="adj2" fmla="val 134693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56"/>
          <p:cNvGrpSpPr>
            <a:grpSpLocks/>
          </p:cNvGrpSpPr>
          <p:nvPr/>
        </p:nvGrpSpPr>
        <p:grpSpPr bwMode="auto">
          <a:xfrm>
            <a:off x="5986463" y="3068638"/>
            <a:ext cx="277812" cy="271462"/>
            <a:chOff x="3742" y="1934"/>
            <a:chExt cx="182" cy="181"/>
          </a:xfrm>
        </p:grpSpPr>
        <p:sp>
          <p:nvSpPr>
            <p:cNvPr id="81974" name="AutoShape 54"/>
            <p:cNvSpPr>
              <a:spLocks noChangeArrowheads="1"/>
            </p:cNvSpPr>
            <p:nvPr/>
          </p:nvSpPr>
          <p:spPr bwMode="auto">
            <a:xfrm>
              <a:off x="3742" y="1934"/>
              <a:ext cx="182" cy="181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75" name="Oval 55"/>
            <p:cNvSpPr>
              <a:spLocks noChangeArrowheads="1"/>
            </p:cNvSpPr>
            <p:nvPr/>
          </p:nvSpPr>
          <p:spPr bwMode="auto">
            <a:xfrm>
              <a:off x="3787" y="1979"/>
              <a:ext cx="91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1979" name="Text Box 59"/>
          <p:cNvSpPr txBox="1">
            <a:spLocks noChangeArrowheads="1"/>
          </p:cNvSpPr>
          <p:nvPr/>
        </p:nvSpPr>
        <p:spPr bwMode="auto">
          <a:xfrm>
            <a:off x="250825" y="3933825"/>
            <a:ext cx="417671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На здании Московского университета установлен термометр со стрелкой. </a:t>
            </a:r>
          </a:p>
          <a:p>
            <a:r>
              <a:rPr lang="ru-RU" sz="2400"/>
              <a:t>Какую температуру показывает этот термометр?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520000">
                                      <p:cBhvr>
                                        <p:cTn id="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250000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28" name="Freeform 56" descr="Пробка"/>
          <p:cNvSpPr>
            <a:spLocks/>
          </p:cNvSpPr>
          <p:nvPr/>
        </p:nvSpPr>
        <p:spPr bwMode="auto">
          <a:xfrm>
            <a:off x="1044575" y="765175"/>
            <a:ext cx="935038" cy="1081088"/>
          </a:xfrm>
          <a:custGeom>
            <a:avLst/>
            <a:gdLst/>
            <a:ahLst/>
            <a:cxnLst>
              <a:cxn ang="0">
                <a:pos x="90" y="681"/>
              </a:cxn>
              <a:cxn ang="0">
                <a:pos x="0" y="46"/>
              </a:cxn>
              <a:cxn ang="0">
                <a:pos x="227" y="0"/>
              </a:cxn>
              <a:cxn ang="0">
                <a:pos x="408" y="0"/>
              </a:cxn>
              <a:cxn ang="0">
                <a:pos x="589" y="46"/>
              </a:cxn>
              <a:cxn ang="0">
                <a:pos x="453" y="635"/>
              </a:cxn>
              <a:cxn ang="0">
                <a:pos x="90" y="681"/>
              </a:cxn>
            </a:cxnLst>
            <a:rect l="0" t="0" r="r" b="b"/>
            <a:pathLst>
              <a:path w="589" h="681">
                <a:moveTo>
                  <a:pt x="90" y="681"/>
                </a:moveTo>
                <a:lnTo>
                  <a:pt x="0" y="46"/>
                </a:lnTo>
                <a:lnTo>
                  <a:pt x="227" y="0"/>
                </a:lnTo>
                <a:lnTo>
                  <a:pt x="408" y="0"/>
                </a:lnTo>
                <a:lnTo>
                  <a:pt x="589" y="46"/>
                </a:lnTo>
                <a:lnTo>
                  <a:pt x="453" y="635"/>
                </a:lnTo>
                <a:lnTo>
                  <a:pt x="90" y="681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63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9930" name="Oval 58" descr="Орех"/>
          <p:cNvSpPr>
            <a:spLocks noChangeArrowheads="1"/>
          </p:cNvSpPr>
          <p:nvPr/>
        </p:nvSpPr>
        <p:spPr bwMode="auto">
          <a:xfrm>
            <a:off x="611188" y="5446713"/>
            <a:ext cx="1800225" cy="504825"/>
          </a:xfrm>
          <a:prstGeom prst="ellipse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round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996633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grpSp>
        <p:nvGrpSpPr>
          <p:cNvPr id="2" name="Group 86"/>
          <p:cNvGrpSpPr>
            <a:grpSpLocks/>
          </p:cNvGrpSpPr>
          <p:nvPr/>
        </p:nvGrpSpPr>
        <p:grpSpPr bwMode="auto">
          <a:xfrm>
            <a:off x="935038" y="3640138"/>
            <a:ext cx="1106487" cy="2144712"/>
            <a:chOff x="589" y="2293"/>
            <a:chExt cx="697" cy="1351"/>
          </a:xfrm>
        </p:grpSpPr>
        <p:sp>
          <p:nvSpPr>
            <p:cNvPr id="79957" name="Freeform 85"/>
            <p:cNvSpPr>
              <a:spLocks/>
            </p:cNvSpPr>
            <p:nvPr/>
          </p:nvSpPr>
          <p:spPr bwMode="auto">
            <a:xfrm>
              <a:off x="589" y="2293"/>
              <a:ext cx="697" cy="1351"/>
            </a:xfrm>
            <a:custGeom>
              <a:avLst/>
              <a:gdLst/>
              <a:ahLst/>
              <a:cxnLst>
                <a:cxn ang="0">
                  <a:pos x="103" y="263"/>
                </a:cxn>
                <a:cxn ang="0">
                  <a:pos x="103" y="121"/>
                </a:cxn>
                <a:cxn ang="0">
                  <a:pos x="107" y="45"/>
                </a:cxn>
                <a:cxn ang="0">
                  <a:pos x="203" y="7"/>
                </a:cxn>
                <a:cxn ang="0">
                  <a:pos x="343" y="1"/>
                </a:cxn>
                <a:cxn ang="0">
                  <a:pos x="479" y="9"/>
                </a:cxn>
                <a:cxn ang="0">
                  <a:pos x="567" y="48"/>
                </a:cxn>
                <a:cxn ang="0">
                  <a:pos x="573" y="131"/>
                </a:cxn>
                <a:cxn ang="0">
                  <a:pos x="571" y="367"/>
                </a:cxn>
                <a:cxn ang="0">
                  <a:pos x="575" y="1025"/>
                </a:cxn>
                <a:cxn ang="0">
                  <a:pos x="609" y="1209"/>
                </a:cxn>
                <a:cxn ang="0">
                  <a:pos x="681" y="1279"/>
                </a:cxn>
                <a:cxn ang="0">
                  <a:pos x="515" y="1331"/>
                </a:cxn>
                <a:cxn ang="0">
                  <a:pos x="237" y="1341"/>
                </a:cxn>
                <a:cxn ang="0">
                  <a:pos x="23" y="1271"/>
                </a:cxn>
                <a:cxn ang="0">
                  <a:pos x="99" y="1179"/>
                </a:cxn>
                <a:cxn ang="0">
                  <a:pos x="101" y="989"/>
                </a:cxn>
                <a:cxn ang="0">
                  <a:pos x="103" y="267"/>
                </a:cxn>
              </a:cxnLst>
              <a:rect l="0" t="0" r="r" b="b"/>
              <a:pathLst>
                <a:path w="697" h="1351">
                  <a:moveTo>
                    <a:pt x="103" y="263"/>
                  </a:moveTo>
                  <a:cubicBezTo>
                    <a:pt x="103" y="239"/>
                    <a:pt x="102" y="157"/>
                    <a:pt x="103" y="121"/>
                  </a:cubicBezTo>
                  <a:cubicBezTo>
                    <a:pt x="104" y="85"/>
                    <a:pt x="90" y="64"/>
                    <a:pt x="107" y="45"/>
                  </a:cubicBezTo>
                  <a:cubicBezTo>
                    <a:pt x="124" y="26"/>
                    <a:pt x="164" y="14"/>
                    <a:pt x="203" y="7"/>
                  </a:cubicBezTo>
                  <a:cubicBezTo>
                    <a:pt x="242" y="0"/>
                    <a:pt x="297" y="1"/>
                    <a:pt x="343" y="1"/>
                  </a:cubicBezTo>
                  <a:cubicBezTo>
                    <a:pt x="389" y="1"/>
                    <a:pt x="442" y="1"/>
                    <a:pt x="479" y="9"/>
                  </a:cubicBezTo>
                  <a:cubicBezTo>
                    <a:pt x="516" y="17"/>
                    <a:pt x="551" y="28"/>
                    <a:pt x="567" y="48"/>
                  </a:cubicBezTo>
                  <a:cubicBezTo>
                    <a:pt x="583" y="68"/>
                    <a:pt x="572" y="78"/>
                    <a:pt x="573" y="131"/>
                  </a:cubicBezTo>
                  <a:cubicBezTo>
                    <a:pt x="574" y="184"/>
                    <a:pt x="571" y="218"/>
                    <a:pt x="571" y="367"/>
                  </a:cubicBezTo>
                  <a:cubicBezTo>
                    <a:pt x="571" y="516"/>
                    <a:pt x="569" y="885"/>
                    <a:pt x="575" y="1025"/>
                  </a:cubicBezTo>
                  <a:cubicBezTo>
                    <a:pt x="581" y="1165"/>
                    <a:pt x="591" y="1167"/>
                    <a:pt x="609" y="1209"/>
                  </a:cubicBezTo>
                  <a:cubicBezTo>
                    <a:pt x="627" y="1251"/>
                    <a:pt x="697" y="1259"/>
                    <a:pt x="681" y="1279"/>
                  </a:cubicBezTo>
                  <a:cubicBezTo>
                    <a:pt x="665" y="1299"/>
                    <a:pt x="589" y="1321"/>
                    <a:pt x="515" y="1331"/>
                  </a:cubicBezTo>
                  <a:cubicBezTo>
                    <a:pt x="441" y="1341"/>
                    <a:pt x="319" y="1351"/>
                    <a:pt x="237" y="1341"/>
                  </a:cubicBezTo>
                  <a:cubicBezTo>
                    <a:pt x="155" y="1331"/>
                    <a:pt x="46" y="1298"/>
                    <a:pt x="23" y="1271"/>
                  </a:cubicBezTo>
                  <a:cubicBezTo>
                    <a:pt x="0" y="1244"/>
                    <a:pt x="86" y="1226"/>
                    <a:pt x="99" y="1179"/>
                  </a:cubicBezTo>
                  <a:cubicBezTo>
                    <a:pt x="112" y="1132"/>
                    <a:pt x="100" y="1141"/>
                    <a:pt x="101" y="989"/>
                  </a:cubicBezTo>
                  <a:cubicBezTo>
                    <a:pt x="102" y="837"/>
                    <a:pt x="103" y="417"/>
                    <a:pt x="103" y="267"/>
                  </a:cubicBezTo>
                </a:path>
              </a:pathLst>
            </a:custGeom>
            <a:gradFill rotWithShape="1">
              <a:gsLst>
                <a:gs pos="0">
                  <a:srgbClr val="0000FF"/>
                </a:gs>
                <a:gs pos="100000">
                  <a:srgbClr val="0066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954" name="Oval 82"/>
            <p:cNvSpPr>
              <a:spLocks noChangeArrowheads="1"/>
            </p:cNvSpPr>
            <p:nvPr/>
          </p:nvSpPr>
          <p:spPr bwMode="auto">
            <a:xfrm>
              <a:off x="703" y="2297"/>
              <a:ext cx="453" cy="90"/>
            </a:xfrm>
            <a:prstGeom prst="ellipse">
              <a:avLst/>
            </a:prstGeom>
            <a:gradFill rotWithShape="1">
              <a:gsLst>
                <a:gs pos="0">
                  <a:srgbClr val="0000FF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  <a:p>
              <a:pPr algn="ctr"/>
              <a:endParaRPr lang="ru-RU"/>
            </a:p>
            <a:p>
              <a:pPr algn="ctr"/>
              <a:endParaRPr lang="ru-RU"/>
            </a:p>
            <a:p>
              <a:pPr algn="ctr"/>
              <a:endParaRPr lang="ru-RU"/>
            </a:p>
            <a:p>
              <a:pPr algn="ctr"/>
              <a:endParaRPr lang="ru-RU"/>
            </a:p>
            <a:p>
              <a:pPr algn="ctr"/>
              <a:endParaRPr lang="ru-RU"/>
            </a:p>
            <a:p>
              <a:pPr algn="ctr"/>
              <a:endParaRPr lang="ru-RU"/>
            </a:p>
            <a:p>
              <a:pPr algn="ctr"/>
              <a:endParaRPr lang="ru-RU"/>
            </a:p>
            <a:p>
              <a:pPr algn="ctr"/>
              <a:endParaRPr lang="ru-RU"/>
            </a:p>
            <a:p>
              <a:pPr algn="ctr"/>
              <a:endParaRPr lang="ru-RU"/>
            </a:p>
            <a:p>
              <a:pPr algn="ctr"/>
              <a:endParaRPr lang="ru-RU"/>
            </a:p>
            <a:p>
              <a:pPr algn="ctr"/>
              <a:endParaRPr lang="ru-RU"/>
            </a:p>
            <a:p>
              <a:pPr algn="ctr"/>
              <a:endParaRPr lang="ru-RU"/>
            </a:p>
            <a:p>
              <a:pPr algn="ctr"/>
              <a:endParaRPr lang="ru-RU"/>
            </a:p>
            <a:p>
              <a:pPr algn="ctr"/>
              <a:endParaRPr lang="ru-RU"/>
            </a:p>
            <a:p>
              <a:pPr algn="ctr"/>
              <a:endParaRPr lang="ru-RU"/>
            </a:p>
            <a:p>
              <a:pPr algn="ctr"/>
              <a:endParaRPr lang="ru-RU"/>
            </a:p>
          </p:txBody>
        </p:sp>
      </p:grpSp>
      <p:sp>
        <p:nvSpPr>
          <p:cNvPr id="79929" name="Freeform 57"/>
          <p:cNvSpPr>
            <a:spLocks/>
          </p:cNvSpPr>
          <p:nvPr/>
        </p:nvSpPr>
        <p:spPr bwMode="auto">
          <a:xfrm>
            <a:off x="927100" y="1268413"/>
            <a:ext cx="1125538" cy="4521200"/>
          </a:xfrm>
          <a:custGeom>
            <a:avLst/>
            <a:gdLst/>
            <a:ahLst/>
            <a:cxnLst>
              <a:cxn ang="0">
                <a:pos x="63" y="6"/>
              </a:cxn>
              <a:cxn ang="0">
                <a:pos x="623" y="9"/>
              </a:cxn>
              <a:cxn ang="0">
                <a:pos x="580" y="62"/>
              </a:cxn>
              <a:cxn ang="0">
                <a:pos x="580" y="167"/>
              </a:cxn>
              <a:cxn ang="0">
                <a:pos x="580" y="802"/>
              </a:cxn>
              <a:cxn ang="0">
                <a:pos x="580" y="1754"/>
              </a:cxn>
              <a:cxn ang="0">
                <a:pos x="584" y="2500"/>
              </a:cxn>
              <a:cxn ang="0">
                <a:pos x="608" y="2692"/>
              </a:cxn>
              <a:cxn ang="0">
                <a:pos x="680" y="2780"/>
              </a:cxn>
              <a:cxn ang="0">
                <a:pos x="464" y="2836"/>
              </a:cxn>
              <a:cxn ang="0">
                <a:pos x="248" y="2836"/>
              </a:cxn>
              <a:cxn ang="0">
                <a:pos x="24" y="2764"/>
              </a:cxn>
              <a:cxn ang="0">
                <a:pos x="104" y="2692"/>
              </a:cxn>
              <a:cxn ang="0">
                <a:pos x="106" y="2494"/>
              </a:cxn>
              <a:cxn ang="0">
                <a:pos x="106" y="2282"/>
              </a:cxn>
              <a:cxn ang="0">
                <a:pos x="106" y="1489"/>
              </a:cxn>
              <a:cxn ang="0">
                <a:pos x="106" y="749"/>
              </a:cxn>
              <a:cxn ang="0">
                <a:pos x="106" y="167"/>
              </a:cxn>
              <a:cxn ang="0">
                <a:pos x="106" y="115"/>
              </a:cxn>
              <a:cxn ang="0">
                <a:pos x="106" y="62"/>
              </a:cxn>
              <a:cxn ang="0">
                <a:pos x="68" y="39"/>
              </a:cxn>
              <a:cxn ang="0">
                <a:pos x="31" y="12"/>
              </a:cxn>
              <a:cxn ang="0">
                <a:pos x="52" y="6"/>
              </a:cxn>
            </a:cxnLst>
            <a:rect l="0" t="0" r="r" b="b"/>
            <a:pathLst>
              <a:path w="709" h="2848">
                <a:moveTo>
                  <a:pt x="63" y="6"/>
                </a:moveTo>
                <a:cubicBezTo>
                  <a:pt x="156" y="4"/>
                  <a:pt x="537" y="0"/>
                  <a:pt x="623" y="9"/>
                </a:cubicBezTo>
                <a:cubicBezTo>
                  <a:pt x="709" y="18"/>
                  <a:pt x="587" y="35"/>
                  <a:pt x="580" y="62"/>
                </a:cubicBezTo>
                <a:cubicBezTo>
                  <a:pt x="573" y="88"/>
                  <a:pt x="580" y="44"/>
                  <a:pt x="580" y="167"/>
                </a:cubicBezTo>
                <a:cubicBezTo>
                  <a:pt x="580" y="291"/>
                  <a:pt x="580" y="538"/>
                  <a:pt x="580" y="802"/>
                </a:cubicBezTo>
                <a:cubicBezTo>
                  <a:pt x="580" y="1066"/>
                  <a:pt x="579" y="1471"/>
                  <a:pt x="580" y="1754"/>
                </a:cubicBezTo>
                <a:cubicBezTo>
                  <a:pt x="581" y="2037"/>
                  <a:pt x="579" y="2344"/>
                  <a:pt x="584" y="2500"/>
                </a:cubicBezTo>
                <a:cubicBezTo>
                  <a:pt x="589" y="2656"/>
                  <a:pt x="592" y="2645"/>
                  <a:pt x="608" y="2692"/>
                </a:cubicBezTo>
                <a:cubicBezTo>
                  <a:pt x="624" y="2739"/>
                  <a:pt x="704" y="2756"/>
                  <a:pt x="680" y="2780"/>
                </a:cubicBezTo>
                <a:cubicBezTo>
                  <a:pt x="656" y="2804"/>
                  <a:pt x="536" y="2827"/>
                  <a:pt x="464" y="2836"/>
                </a:cubicBezTo>
                <a:cubicBezTo>
                  <a:pt x="392" y="2845"/>
                  <a:pt x="321" y="2848"/>
                  <a:pt x="248" y="2836"/>
                </a:cubicBezTo>
                <a:cubicBezTo>
                  <a:pt x="175" y="2824"/>
                  <a:pt x="48" y="2788"/>
                  <a:pt x="24" y="2764"/>
                </a:cubicBezTo>
                <a:cubicBezTo>
                  <a:pt x="0" y="2740"/>
                  <a:pt x="90" y="2737"/>
                  <a:pt x="104" y="2692"/>
                </a:cubicBezTo>
                <a:cubicBezTo>
                  <a:pt x="118" y="2647"/>
                  <a:pt x="106" y="2562"/>
                  <a:pt x="106" y="2494"/>
                </a:cubicBezTo>
                <a:cubicBezTo>
                  <a:pt x="106" y="2426"/>
                  <a:pt x="106" y="2450"/>
                  <a:pt x="106" y="2282"/>
                </a:cubicBezTo>
                <a:cubicBezTo>
                  <a:pt x="106" y="2115"/>
                  <a:pt x="106" y="1745"/>
                  <a:pt x="106" y="1489"/>
                </a:cubicBezTo>
                <a:cubicBezTo>
                  <a:pt x="106" y="1234"/>
                  <a:pt x="106" y="969"/>
                  <a:pt x="106" y="749"/>
                </a:cubicBezTo>
                <a:cubicBezTo>
                  <a:pt x="106" y="529"/>
                  <a:pt x="106" y="273"/>
                  <a:pt x="106" y="167"/>
                </a:cubicBezTo>
                <a:cubicBezTo>
                  <a:pt x="106" y="62"/>
                  <a:pt x="106" y="132"/>
                  <a:pt x="106" y="115"/>
                </a:cubicBezTo>
                <a:cubicBezTo>
                  <a:pt x="106" y="97"/>
                  <a:pt x="112" y="75"/>
                  <a:pt x="106" y="62"/>
                </a:cubicBezTo>
                <a:cubicBezTo>
                  <a:pt x="100" y="48"/>
                  <a:pt x="81" y="46"/>
                  <a:pt x="68" y="39"/>
                </a:cubicBezTo>
                <a:cubicBezTo>
                  <a:pt x="56" y="31"/>
                  <a:pt x="33" y="18"/>
                  <a:pt x="31" y="12"/>
                </a:cubicBezTo>
                <a:cubicBezTo>
                  <a:pt x="28" y="7"/>
                  <a:pt x="48" y="7"/>
                  <a:pt x="52" y="6"/>
                </a:cubicBezTo>
              </a:path>
            </a:pathLst>
          </a:custGeom>
          <a:gradFill rotWithShape="1">
            <a:gsLst>
              <a:gs pos="0">
                <a:schemeClr val="bg1">
                  <a:alpha val="62000"/>
                </a:schemeClr>
              </a:gs>
              <a:gs pos="50000">
                <a:srgbClr val="66FFFF">
                  <a:alpha val="73000"/>
                </a:srgbClr>
              </a:gs>
              <a:gs pos="100000">
                <a:schemeClr val="bg1">
                  <a:alpha val="62000"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76200" y="36513"/>
            <a:ext cx="9004300" cy="6705600"/>
            <a:chOff x="168" y="176"/>
            <a:chExt cx="5408" cy="3928"/>
          </a:xfrm>
        </p:grpSpPr>
        <p:sp>
          <p:nvSpPr>
            <p:cNvPr id="79877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878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879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880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881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882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883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884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9889" name="Text Box 17"/>
          <p:cNvSpPr txBox="1">
            <a:spLocks noChangeArrowheads="1"/>
          </p:cNvSpPr>
          <p:nvPr/>
        </p:nvSpPr>
        <p:spPr bwMode="auto">
          <a:xfrm>
            <a:off x="2627313" y="1125538"/>
            <a:ext cx="62642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Какой объем занимает вода, налитая в мензурку?</a:t>
            </a:r>
          </a:p>
          <a:p>
            <a:endParaRPr lang="ru-RU" sz="2400"/>
          </a:p>
          <a:p>
            <a:endParaRPr lang="ru-RU" sz="2400"/>
          </a:p>
          <a:p>
            <a:endParaRPr lang="ru-RU" sz="2400"/>
          </a:p>
          <a:p>
            <a:r>
              <a:rPr lang="ru-RU" sz="2400"/>
              <a:t>Числа на шкале мензурки означают кубические сантиметры  (см</a:t>
            </a:r>
            <a:r>
              <a:rPr lang="ru-RU" sz="2400" baseline="30000"/>
              <a:t>3</a:t>
            </a:r>
            <a:r>
              <a:rPr lang="ru-RU" sz="2400"/>
              <a:t>).</a:t>
            </a:r>
          </a:p>
        </p:txBody>
      </p:sp>
      <p:sp>
        <p:nvSpPr>
          <p:cNvPr id="79937" name="Freeform 65"/>
          <p:cNvSpPr>
            <a:spLocks/>
          </p:cNvSpPr>
          <p:nvPr/>
        </p:nvSpPr>
        <p:spPr bwMode="auto">
          <a:xfrm>
            <a:off x="1258888" y="4870450"/>
            <a:ext cx="590550" cy="101600"/>
          </a:xfrm>
          <a:custGeom>
            <a:avLst/>
            <a:gdLst/>
            <a:ahLst/>
            <a:cxnLst>
              <a:cxn ang="0">
                <a:pos x="372" y="0"/>
              </a:cxn>
              <a:cxn ang="0">
                <a:pos x="200" y="55"/>
              </a:cxn>
              <a:cxn ang="0">
                <a:pos x="0" y="55"/>
              </a:cxn>
            </a:cxnLst>
            <a:rect l="0" t="0" r="r" b="b"/>
            <a:pathLst>
              <a:path w="372" h="64">
                <a:moveTo>
                  <a:pt x="372" y="0"/>
                </a:moveTo>
                <a:cubicBezTo>
                  <a:pt x="344" y="9"/>
                  <a:pt x="262" y="46"/>
                  <a:pt x="200" y="55"/>
                </a:cubicBezTo>
                <a:cubicBezTo>
                  <a:pt x="138" y="64"/>
                  <a:pt x="42" y="55"/>
                  <a:pt x="0" y="55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9938" name="Freeform 66"/>
          <p:cNvSpPr>
            <a:spLocks/>
          </p:cNvSpPr>
          <p:nvPr/>
        </p:nvSpPr>
        <p:spPr bwMode="auto">
          <a:xfrm>
            <a:off x="1258888" y="4078288"/>
            <a:ext cx="590550" cy="101600"/>
          </a:xfrm>
          <a:custGeom>
            <a:avLst/>
            <a:gdLst/>
            <a:ahLst/>
            <a:cxnLst>
              <a:cxn ang="0">
                <a:pos x="372" y="0"/>
              </a:cxn>
              <a:cxn ang="0">
                <a:pos x="200" y="55"/>
              </a:cxn>
              <a:cxn ang="0">
                <a:pos x="0" y="55"/>
              </a:cxn>
            </a:cxnLst>
            <a:rect l="0" t="0" r="r" b="b"/>
            <a:pathLst>
              <a:path w="372" h="64">
                <a:moveTo>
                  <a:pt x="372" y="0"/>
                </a:moveTo>
                <a:cubicBezTo>
                  <a:pt x="344" y="9"/>
                  <a:pt x="262" y="46"/>
                  <a:pt x="200" y="55"/>
                </a:cubicBezTo>
                <a:cubicBezTo>
                  <a:pt x="138" y="64"/>
                  <a:pt x="42" y="55"/>
                  <a:pt x="0" y="55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9939" name="Freeform 67"/>
          <p:cNvSpPr>
            <a:spLocks/>
          </p:cNvSpPr>
          <p:nvPr/>
        </p:nvSpPr>
        <p:spPr bwMode="auto">
          <a:xfrm>
            <a:off x="1258888" y="3286125"/>
            <a:ext cx="590550" cy="101600"/>
          </a:xfrm>
          <a:custGeom>
            <a:avLst/>
            <a:gdLst/>
            <a:ahLst/>
            <a:cxnLst>
              <a:cxn ang="0">
                <a:pos x="372" y="0"/>
              </a:cxn>
              <a:cxn ang="0">
                <a:pos x="200" y="55"/>
              </a:cxn>
              <a:cxn ang="0">
                <a:pos x="0" y="55"/>
              </a:cxn>
            </a:cxnLst>
            <a:rect l="0" t="0" r="r" b="b"/>
            <a:pathLst>
              <a:path w="372" h="64">
                <a:moveTo>
                  <a:pt x="372" y="0"/>
                </a:moveTo>
                <a:cubicBezTo>
                  <a:pt x="344" y="9"/>
                  <a:pt x="262" y="46"/>
                  <a:pt x="200" y="55"/>
                </a:cubicBezTo>
                <a:cubicBezTo>
                  <a:pt x="138" y="64"/>
                  <a:pt x="42" y="55"/>
                  <a:pt x="0" y="55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9940" name="Freeform 68"/>
          <p:cNvSpPr>
            <a:spLocks/>
          </p:cNvSpPr>
          <p:nvPr/>
        </p:nvSpPr>
        <p:spPr bwMode="auto">
          <a:xfrm>
            <a:off x="1258888" y="2420938"/>
            <a:ext cx="590550" cy="101600"/>
          </a:xfrm>
          <a:custGeom>
            <a:avLst/>
            <a:gdLst/>
            <a:ahLst/>
            <a:cxnLst>
              <a:cxn ang="0">
                <a:pos x="372" y="0"/>
              </a:cxn>
              <a:cxn ang="0">
                <a:pos x="200" y="55"/>
              </a:cxn>
              <a:cxn ang="0">
                <a:pos x="0" y="55"/>
              </a:cxn>
            </a:cxnLst>
            <a:rect l="0" t="0" r="r" b="b"/>
            <a:pathLst>
              <a:path w="372" h="64">
                <a:moveTo>
                  <a:pt x="372" y="0"/>
                </a:moveTo>
                <a:cubicBezTo>
                  <a:pt x="344" y="9"/>
                  <a:pt x="262" y="46"/>
                  <a:pt x="200" y="55"/>
                </a:cubicBezTo>
                <a:cubicBezTo>
                  <a:pt x="138" y="64"/>
                  <a:pt x="42" y="55"/>
                  <a:pt x="0" y="55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9941" name="Freeform 69"/>
          <p:cNvSpPr>
            <a:spLocks/>
          </p:cNvSpPr>
          <p:nvPr/>
        </p:nvSpPr>
        <p:spPr bwMode="auto">
          <a:xfrm>
            <a:off x="1258888" y="1628775"/>
            <a:ext cx="590550" cy="101600"/>
          </a:xfrm>
          <a:custGeom>
            <a:avLst/>
            <a:gdLst/>
            <a:ahLst/>
            <a:cxnLst>
              <a:cxn ang="0">
                <a:pos x="372" y="0"/>
              </a:cxn>
              <a:cxn ang="0">
                <a:pos x="200" y="55"/>
              </a:cxn>
              <a:cxn ang="0">
                <a:pos x="0" y="55"/>
              </a:cxn>
            </a:cxnLst>
            <a:rect l="0" t="0" r="r" b="b"/>
            <a:pathLst>
              <a:path w="372" h="64">
                <a:moveTo>
                  <a:pt x="372" y="0"/>
                </a:moveTo>
                <a:cubicBezTo>
                  <a:pt x="344" y="9"/>
                  <a:pt x="262" y="46"/>
                  <a:pt x="200" y="55"/>
                </a:cubicBezTo>
                <a:cubicBezTo>
                  <a:pt x="138" y="64"/>
                  <a:pt x="42" y="55"/>
                  <a:pt x="0" y="55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9944" name="Text Box 72"/>
          <p:cNvSpPr txBox="1">
            <a:spLocks noChangeArrowheads="1"/>
          </p:cNvSpPr>
          <p:nvPr/>
        </p:nvSpPr>
        <p:spPr bwMode="auto">
          <a:xfrm>
            <a:off x="1116013" y="4652963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9945" name="Text Box 73"/>
          <p:cNvSpPr txBox="1">
            <a:spLocks noChangeArrowheads="1"/>
          </p:cNvSpPr>
          <p:nvPr/>
        </p:nvSpPr>
        <p:spPr bwMode="auto">
          <a:xfrm>
            <a:off x="1116013" y="3860800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20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9946" name="Text Box 74"/>
          <p:cNvSpPr txBox="1">
            <a:spLocks noChangeArrowheads="1"/>
          </p:cNvSpPr>
          <p:nvPr/>
        </p:nvSpPr>
        <p:spPr bwMode="auto">
          <a:xfrm>
            <a:off x="1116013" y="3068638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30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9947" name="Text Box 75"/>
          <p:cNvSpPr txBox="1">
            <a:spLocks noChangeArrowheads="1"/>
          </p:cNvSpPr>
          <p:nvPr/>
        </p:nvSpPr>
        <p:spPr bwMode="auto">
          <a:xfrm>
            <a:off x="1116013" y="2205038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40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9948" name="Text Box 76"/>
          <p:cNvSpPr txBox="1">
            <a:spLocks noChangeArrowheads="1"/>
          </p:cNvSpPr>
          <p:nvPr/>
        </p:nvSpPr>
        <p:spPr bwMode="auto">
          <a:xfrm>
            <a:off x="1116013" y="1412875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50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4" name="Group 84"/>
          <p:cNvGrpSpPr>
            <a:grpSpLocks/>
          </p:cNvGrpSpPr>
          <p:nvPr/>
        </p:nvGrpSpPr>
        <p:grpSpPr bwMode="auto">
          <a:xfrm>
            <a:off x="1476375" y="1989138"/>
            <a:ext cx="373063" cy="3313112"/>
            <a:chOff x="930" y="1253"/>
            <a:chExt cx="235" cy="2087"/>
          </a:xfrm>
        </p:grpSpPr>
        <p:sp>
          <p:nvSpPr>
            <p:cNvPr id="79951" name="Freeform 79"/>
            <p:cNvSpPr>
              <a:spLocks/>
            </p:cNvSpPr>
            <p:nvPr/>
          </p:nvSpPr>
          <p:spPr bwMode="auto">
            <a:xfrm>
              <a:off x="930" y="2342"/>
              <a:ext cx="235" cy="46"/>
            </a:xfrm>
            <a:custGeom>
              <a:avLst/>
              <a:gdLst/>
              <a:ahLst/>
              <a:cxnLst>
                <a:cxn ang="0">
                  <a:pos x="372" y="0"/>
                </a:cxn>
                <a:cxn ang="0">
                  <a:pos x="200" y="55"/>
                </a:cxn>
                <a:cxn ang="0">
                  <a:pos x="0" y="55"/>
                </a:cxn>
              </a:cxnLst>
              <a:rect l="0" t="0" r="r" b="b"/>
              <a:pathLst>
                <a:path w="372" h="64">
                  <a:moveTo>
                    <a:pt x="372" y="0"/>
                  </a:moveTo>
                  <a:cubicBezTo>
                    <a:pt x="344" y="9"/>
                    <a:pt x="262" y="46"/>
                    <a:pt x="200" y="55"/>
                  </a:cubicBezTo>
                  <a:cubicBezTo>
                    <a:pt x="138" y="64"/>
                    <a:pt x="42" y="55"/>
                    <a:pt x="0" y="55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5" name="Group 83"/>
            <p:cNvGrpSpPr>
              <a:grpSpLocks/>
            </p:cNvGrpSpPr>
            <p:nvPr/>
          </p:nvGrpSpPr>
          <p:grpSpPr bwMode="auto">
            <a:xfrm>
              <a:off x="930" y="1253"/>
              <a:ext cx="235" cy="2087"/>
              <a:chOff x="930" y="1253"/>
              <a:chExt cx="235" cy="2087"/>
            </a:xfrm>
          </p:grpSpPr>
          <p:sp>
            <p:nvSpPr>
              <p:cNvPr id="79949" name="Freeform 77"/>
              <p:cNvSpPr>
                <a:spLocks/>
              </p:cNvSpPr>
              <p:nvPr/>
            </p:nvSpPr>
            <p:spPr bwMode="auto">
              <a:xfrm>
                <a:off x="930" y="3294"/>
                <a:ext cx="235" cy="46"/>
              </a:xfrm>
              <a:custGeom>
                <a:avLst/>
                <a:gdLst/>
                <a:ahLst/>
                <a:cxnLst>
                  <a:cxn ang="0">
                    <a:pos x="372" y="0"/>
                  </a:cxn>
                  <a:cxn ang="0">
                    <a:pos x="200" y="55"/>
                  </a:cxn>
                  <a:cxn ang="0">
                    <a:pos x="0" y="55"/>
                  </a:cxn>
                </a:cxnLst>
                <a:rect l="0" t="0" r="r" b="b"/>
                <a:pathLst>
                  <a:path w="372" h="64">
                    <a:moveTo>
                      <a:pt x="372" y="0"/>
                    </a:moveTo>
                    <a:cubicBezTo>
                      <a:pt x="344" y="9"/>
                      <a:pt x="262" y="46"/>
                      <a:pt x="200" y="55"/>
                    </a:cubicBezTo>
                    <a:cubicBezTo>
                      <a:pt x="138" y="64"/>
                      <a:pt x="42" y="55"/>
                      <a:pt x="0" y="55"/>
                    </a:cubicBezTo>
                  </a:path>
                </a:pathLst>
              </a:custGeom>
              <a:noFill/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950" name="Freeform 78"/>
              <p:cNvSpPr>
                <a:spLocks/>
              </p:cNvSpPr>
              <p:nvPr/>
            </p:nvSpPr>
            <p:spPr bwMode="auto">
              <a:xfrm>
                <a:off x="930" y="2841"/>
                <a:ext cx="235" cy="46"/>
              </a:xfrm>
              <a:custGeom>
                <a:avLst/>
                <a:gdLst/>
                <a:ahLst/>
                <a:cxnLst>
                  <a:cxn ang="0">
                    <a:pos x="372" y="0"/>
                  </a:cxn>
                  <a:cxn ang="0">
                    <a:pos x="200" y="55"/>
                  </a:cxn>
                  <a:cxn ang="0">
                    <a:pos x="0" y="55"/>
                  </a:cxn>
                </a:cxnLst>
                <a:rect l="0" t="0" r="r" b="b"/>
                <a:pathLst>
                  <a:path w="372" h="64">
                    <a:moveTo>
                      <a:pt x="372" y="0"/>
                    </a:moveTo>
                    <a:cubicBezTo>
                      <a:pt x="344" y="9"/>
                      <a:pt x="262" y="46"/>
                      <a:pt x="200" y="55"/>
                    </a:cubicBezTo>
                    <a:cubicBezTo>
                      <a:pt x="138" y="64"/>
                      <a:pt x="42" y="55"/>
                      <a:pt x="0" y="55"/>
                    </a:cubicBezTo>
                  </a:path>
                </a:pathLst>
              </a:custGeom>
              <a:noFill/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952" name="Freeform 80"/>
              <p:cNvSpPr>
                <a:spLocks/>
              </p:cNvSpPr>
              <p:nvPr/>
            </p:nvSpPr>
            <p:spPr bwMode="auto">
              <a:xfrm>
                <a:off x="930" y="1798"/>
                <a:ext cx="235" cy="46"/>
              </a:xfrm>
              <a:custGeom>
                <a:avLst/>
                <a:gdLst/>
                <a:ahLst/>
                <a:cxnLst>
                  <a:cxn ang="0">
                    <a:pos x="372" y="0"/>
                  </a:cxn>
                  <a:cxn ang="0">
                    <a:pos x="200" y="55"/>
                  </a:cxn>
                  <a:cxn ang="0">
                    <a:pos x="0" y="55"/>
                  </a:cxn>
                </a:cxnLst>
                <a:rect l="0" t="0" r="r" b="b"/>
                <a:pathLst>
                  <a:path w="372" h="64">
                    <a:moveTo>
                      <a:pt x="372" y="0"/>
                    </a:moveTo>
                    <a:cubicBezTo>
                      <a:pt x="344" y="9"/>
                      <a:pt x="262" y="46"/>
                      <a:pt x="200" y="55"/>
                    </a:cubicBezTo>
                    <a:cubicBezTo>
                      <a:pt x="138" y="64"/>
                      <a:pt x="42" y="55"/>
                      <a:pt x="0" y="55"/>
                    </a:cubicBezTo>
                  </a:path>
                </a:pathLst>
              </a:custGeom>
              <a:noFill/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953" name="Freeform 81"/>
              <p:cNvSpPr>
                <a:spLocks/>
              </p:cNvSpPr>
              <p:nvPr/>
            </p:nvSpPr>
            <p:spPr bwMode="auto">
              <a:xfrm>
                <a:off x="930" y="1253"/>
                <a:ext cx="235" cy="46"/>
              </a:xfrm>
              <a:custGeom>
                <a:avLst/>
                <a:gdLst/>
                <a:ahLst/>
                <a:cxnLst>
                  <a:cxn ang="0">
                    <a:pos x="372" y="0"/>
                  </a:cxn>
                  <a:cxn ang="0">
                    <a:pos x="200" y="55"/>
                  </a:cxn>
                  <a:cxn ang="0">
                    <a:pos x="0" y="55"/>
                  </a:cxn>
                </a:cxnLst>
                <a:rect l="0" t="0" r="r" b="b"/>
                <a:pathLst>
                  <a:path w="372" h="64">
                    <a:moveTo>
                      <a:pt x="372" y="0"/>
                    </a:moveTo>
                    <a:cubicBezTo>
                      <a:pt x="344" y="9"/>
                      <a:pt x="262" y="46"/>
                      <a:pt x="200" y="55"/>
                    </a:cubicBezTo>
                    <a:cubicBezTo>
                      <a:pt x="138" y="64"/>
                      <a:pt x="42" y="55"/>
                      <a:pt x="0" y="55"/>
                    </a:cubicBezTo>
                  </a:path>
                </a:pathLst>
              </a:custGeom>
              <a:noFill/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51" name="Text Box 139"/>
          <p:cNvSpPr txBox="1">
            <a:spLocks noChangeArrowheads="1"/>
          </p:cNvSpPr>
          <p:nvPr/>
        </p:nvSpPr>
        <p:spPr bwMode="auto">
          <a:xfrm>
            <a:off x="3851275" y="1268413"/>
            <a:ext cx="5184775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Одно деление соответствует </a:t>
            </a:r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ru-RU" sz="2400"/>
              <a:t> ч. </a:t>
            </a:r>
          </a:p>
          <a:p>
            <a:r>
              <a:rPr lang="ru-RU" sz="2400"/>
              <a:t>           Кроме того, циферблат </a:t>
            </a:r>
          </a:p>
          <a:p>
            <a:r>
              <a:rPr lang="ru-RU" sz="2400"/>
              <a:t>                 часов разделен на 60 </a:t>
            </a:r>
          </a:p>
          <a:p>
            <a:r>
              <a:rPr lang="ru-RU" sz="2400"/>
              <a:t>                      маленьких делений. </a:t>
            </a:r>
          </a:p>
          <a:p>
            <a:r>
              <a:rPr lang="ru-RU" sz="2400"/>
              <a:t>                         Одно маленькое </a:t>
            </a:r>
          </a:p>
          <a:p>
            <a:r>
              <a:rPr lang="ru-RU" sz="2400"/>
              <a:t>                               деление </a:t>
            </a:r>
          </a:p>
          <a:p>
            <a:r>
              <a:rPr lang="ru-RU" sz="2400"/>
              <a:t>                                  соответствует  </a:t>
            </a:r>
          </a:p>
          <a:p>
            <a:r>
              <a:rPr lang="ru-RU" sz="2400"/>
              <a:t>                                        </a:t>
            </a:r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ru-RU" sz="2400"/>
              <a:t>  минуте.</a:t>
            </a: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323850" y="115888"/>
            <a:ext cx="86407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     В некоторых приборах шкалы располагаются на окружностях или дугах окружностей. На циферблате часов вся окружность разделена на 12 больших делений. 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" y="36513"/>
            <a:ext cx="9004300" cy="6705600"/>
            <a:chOff x="168" y="176"/>
            <a:chExt cx="5408" cy="3928"/>
          </a:xfrm>
        </p:grpSpPr>
        <p:sp>
          <p:nvSpPr>
            <p:cNvPr id="64517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18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19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20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21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22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23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24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4555" name="Oval 43"/>
          <p:cNvSpPr>
            <a:spLocks noChangeArrowheads="1"/>
          </p:cNvSpPr>
          <p:nvPr/>
        </p:nvSpPr>
        <p:spPr bwMode="auto">
          <a:xfrm>
            <a:off x="344488" y="1609725"/>
            <a:ext cx="5019675" cy="4930775"/>
          </a:xfrm>
          <a:prstGeom prst="ellipse">
            <a:avLst/>
          </a:prstGeom>
          <a:gradFill rotWithShape="1">
            <a:gsLst>
              <a:gs pos="0">
                <a:srgbClr val="CCFFCC"/>
              </a:gs>
              <a:gs pos="50000">
                <a:srgbClr val="0099FF"/>
              </a:gs>
              <a:gs pos="100000">
                <a:srgbClr val="CCFFCC"/>
              </a:gs>
            </a:gsLst>
            <a:lin ang="18900000" scaled="1"/>
          </a:gra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56" name="Oval 44"/>
          <p:cNvSpPr>
            <a:spLocks noChangeArrowheads="1"/>
          </p:cNvSpPr>
          <p:nvPr/>
        </p:nvSpPr>
        <p:spPr bwMode="auto">
          <a:xfrm>
            <a:off x="900113" y="2133600"/>
            <a:ext cx="4038600" cy="38830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57" name="Text Box 45"/>
          <p:cNvSpPr txBox="1">
            <a:spLocks noChangeArrowheads="1"/>
          </p:cNvSpPr>
          <p:nvPr/>
        </p:nvSpPr>
        <p:spPr bwMode="auto">
          <a:xfrm>
            <a:off x="3806825" y="1824038"/>
            <a:ext cx="430213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1</a:t>
            </a:r>
          </a:p>
        </p:txBody>
      </p:sp>
      <p:sp>
        <p:nvSpPr>
          <p:cNvPr id="64558" name="Text Box 46"/>
          <p:cNvSpPr txBox="1">
            <a:spLocks noChangeArrowheads="1"/>
          </p:cNvSpPr>
          <p:nvPr/>
        </p:nvSpPr>
        <p:spPr bwMode="auto">
          <a:xfrm>
            <a:off x="4592638" y="2576513"/>
            <a:ext cx="452437" cy="8239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2</a:t>
            </a:r>
          </a:p>
        </p:txBody>
      </p:sp>
      <p:sp>
        <p:nvSpPr>
          <p:cNvPr id="64559" name="Text Box 47"/>
          <p:cNvSpPr txBox="1">
            <a:spLocks noChangeArrowheads="1"/>
          </p:cNvSpPr>
          <p:nvPr/>
        </p:nvSpPr>
        <p:spPr bwMode="auto">
          <a:xfrm>
            <a:off x="4932363" y="3716338"/>
            <a:ext cx="452437" cy="8239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3</a:t>
            </a:r>
          </a:p>
        </p:txBody>
      </p:sp>
      <p:sp>
        <p:nvSpPr>
          <p:cNvPr id="64560" name="Text Box 48"/>
          <p:cNvSpPr txBox="1">
            <a:spLocks noChangeArrowheads="1"/>
          </p:cNvSpPr>
          <p:nvPr/>
        </p:nvSpPr>
        <p:spPr bwMode="auto">
          <a:xfrm>
            <a:off x="271463" y="3722688"/>
            <a:ext cx="452437" cy="8239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9</a:t>
            </a:r>
          </a:p>
        </p:txBody>
      </p:sp>
      <p:sp>
        <p:nvSpPr>
          <p:cNvPr id="64561" name="Text Box 49"/>
          <p:cNvSpPr txBox="1">
            <a:spLocks noChangeArrowheads="1"/>
          </p:cNvSpPr>
          <p:nvPr/>
        </p:nvSpPr>
        <p:spPr bwMode="auto">
          <a:xfrm>
            <a:off x="2555875" y="5918200"/>
            <a:ext cx="452438" cy="823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6</a:t>
            </a:r>
          </a:p>
        </p:txBody>
      </p:sp>
      <p:sp>
        <p:nvSpPr>
          <p:cNvPr id="64562" name="Text Box 50"/>
          <p:cNvSpPr txBox="1">
            <a:spLocks noChangeArrowheads="1"/>
          </p:cNvSpPr>
          <p:nvPr/>
        </p:nvSpPr>
        <p:spPr bwMode="auto">
          <a:xfrm>
            <a:off x="2590800" y="1525588"/>
            <a:ext cx="676275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12</a:t>
            </a:r>
          </a:p>
        </p:txBody>
      </p:sp>
      <p:sp>
        <p:nvSpPr>
          <p:cNvPr id="64563" name="Text Box 51"/>
          <p:cNvSpPr txBox="1">
            <a:spLocks noChangeArrowheads="1"/>
          </p:cNvSpPr>
          <p:nvPr/>
        </p:nvSpPr>
        <p:spPr bwMode="auto">
          <a:xfrm>
            <a:off x="1279525" y="1781175"/>
            <a:ext cx="720725" cy="823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11</a:t>
            </a:r>
          </a:p>
        </p:txBody>
      </p:sp>
      <p:sp>
        <p:nvSpPr>
          <p:cNvPr id="64564" name="Text Box 52"/>
          <p:cNvSpPr txBox="1">
            <a:spLocks noChangeArrowheads="1"/>
          </p:cNvSpPr>
          <p:nvPr/>
        </p:nvSpPr>
        <p:spPr bwMode="auto">
          <a:xfrm>
            <a:off x="487363" y="2573338"/>
            <a:ext cx="720725" cy="8239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10</a:t>
            </a:r>
          </a:p>
        </p:txBody>
      </p:sp>
      <p:sp>
        <p:nvSpPr>
          <p:cNvPr id="64565" name="Text Box 53"/>
          <p:cNvSpPr txBox="1">
            <a:spLocks noChangeArrowheads="1"/>
          </p:cNvSpPr>
          <p:nvPr/>
        </p:nvSpPr>
        <p:spPr bwMode="auto">
          <a:xfrm>
            <a:off x="703263" y="4873625"/>
            <a:ext cx="452437" cy="823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8</a:t>
            </a:r>
          </a:p>
        </p:txBody>
      </p:sp>
      <p:sp>
        <p:nvSpPr>
          <p:cNvPr id="64566" name="Text Box 54"/>
          <p:cNvSpPr txBox="1">
            <a:spLocks noChangeArrowheads="1"/>
          </p:cNvSpPr>
          <p:nvPr/>
        </p:nvSpPr>
        <p:spPr bwMode="auto">
          <a:xfrm>
            <a:off x="1552575" y="5659438"/>
            <a:ext cx="452438" cy="8239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7</a:t>
            </a:r>
          </a:p>
        </p:txBody>
      </p:sp>
      <p:sp>
        <p:nvSpPr>
          <p:cNvPr id="64567" name="Text Box 55"/>
          <p:cNvSpPr txBox="1">
            <a:spLocks noChangeArrowheads="1"/>
          </p:cNvSpPr>
          <p:nvPr/>
        </p:nvSpPr>
        <p:spPr bwMode="auto">
          <a:xfrm>
            <a:off x="4448175" y="4862513"/>
            <a:ext cx="450850" cy="8239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4</a:t>
            </a:r>
          </a:p>
        </p:txBody>
      </p:sp>
      <p:sp>
        <p:nvSpPr>
          <p:cNvPr id="64568" name="Text Box 56"/>
          <p:cNvSpPr txBox="1">
            <a:spLocks noChangeArrowheads="1"/>
          </p:cNvSpPr>
          <p:nvPr/>
        </p:nvSpPr>
        <p:spPr bwMode="auto">
          <a:xfrm>
            <a:off x="3759200" y="5557838"/>
            <a:ext cx="473075" cy="8239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5</a:t>
            </a:r>
          </a:p>
        </p:txBody>
      </p:sp>
      <p:grpSp>
        <p:nvGrpSpPr>
          <p:cNvPr id="3" name="Group 57"/>
          <p:cNvGrpSpPr>
            <a:grpSpLocks/>
          </p:cNvGrpSpPr>
          <p:nvPr/>
        </p:nvGrpSpPr>
        <p:grpSpPr bwMode="auto">
          <a:xfrm>
            <a:off x="904875" y="2146300"/>
            <a:ext cx="4035425" cy="3863975"/>
            <a:chOff x="570" y="1352"/>
            <a:chExt cx="2542" cy="2434"/>
          </a:xfrm>
        </p:grpSpPr>
        <p:sp>
          <p:nvSpPr>
            <p:cNvPr id="64570" name="Freeform 58"/>
            <p:cNvSpPr>
              <a:spLocks/>
            </p:cNvSpPr>
            <p:nvPr/>
          </p:nvSpPr>
          <p:spPr bwMode="auto">
            <a:xfrm>
              <a:off x="1837" y="1352"/>
              <a:ext cx="19" cy="1148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9" y="312"/>
                </a:cxn>
                <a:cxn ang="0">
                  <a:pos x="0" y="1148"/>
                </a:cxn>
              </a:cxnLst>
              <a:rect l="0" t="0" r="r" b="b"/>
              <a:pathLst>
                <a:path w="19" h="1148">
                  <a:moveTo>
                    <a:pt x="19" y="0"/>
                  </a:moveTo>
                  <a:lnTo>
                    <a:pt x="19" y="312"/>
                  </a:lnTo>
                  <a:lnTo>
                    <a:pt x="0" y="1148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71" name="Freeform 59"/>
            <p:cNvSpPr>
              <a:spLocks/>
            </p:cNvSpPr>
            <p:nvPr/>
          </p:nvSpPr>
          <p:spPr bwMode="auto">
            <a:xfrm>
              <a:off x="1840" y="2528"/>
              <a:ext cx="1272" cy="32"/>
            </a:xfrm>
            <a:custGeom>
              <a:avLst/>
              <a:gdLst/>
              <a:ahLst/>
              <a:cxnLst>
                <a:cxn ang="0">
                  <a:pos x="1248" y="24"/>
                </a:cxn>
                <a:cxn ang="0">
                  <a:pos x="1264" y="32"/>
                </a:cxn>
                <a:cxn ang="0">
                  <a:pos x="1272" y="24"/>
                </a:cxn>
                <a:cxn ang="0">
                  <a:pos x="0" y="0"/>
                </a:cxn>
              </a:cxnLst>
              <a:rect l="0" t="0" r="r" b="b"/>
              <a:pathLst>
                <a:path w="1272" h="32">
                  <a:moveTo>
                    <a:pt x="1248" y="24"/>
                  </a:moveTo>
                  <a:lnTo>
                    <a:pt x="1264" y="32"/>
                  </a:lnTo>
                  <a:lnTo>
                    <a:pt x="1272" y="24"/>
                  </a:ln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72" name="Freeform 60"/>
            <p:cNvSpPr>
              <a:spLocks/>
            </p:cNvSpPr>
            <p:nvPr/>
          </p:nvSpPr>
          <p:spPr bwMode="auto">
            <a:xfrm>
              <a:off x="1827" y="2556"/>
              <a:ext cx="24" cy="12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96"/>
                </a:cxn>
                <a:cxn ang="0">
                  <a:pos x="24" y="1230"/>
                </a:cxn>
              </a:cxnLst>
              <a:rect l="0" t="0" r="r" b="b"/>
              <a:pathLst>
                <a:path w="24" h="1230">
                  <a:moveTo>
                    <a:pt x="0" y="0"/>
                  </a:moveTo>
                  <a:lnTo>
                    <a:pt x="0" y="396"/>
                  </a:lnTo>
                  <a:lnTo>
                    <a:pt x="24" y="123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73" name="Freeform 61"/>
            <p:cNvSpPr>
              <a:spLocks/>
            </p:cNvSpPr>
            <p:nvPr/>
          </p:nvSpPr>
          <p:spPr bwMode="auto">
            <a:xfrm>
              <a:off x="570" y="2538"/>
              <a:ext cx="1218" cy="1"/>
            </a:xfrm>
            <a:custGeom>
              <a:avLst/>
              <a:gdLst/>
              <a:ahLst/>
              <a:cxnLst>
                <a:cxn ang="0">
                  <a:pos x="1218" y="0"/>
                </a:cxn>
                <a:cxn ang="0">
                  <a:pos x="0" y="0"/>
                </a:cxn>
              </a:cxnLst>
              <a:rect l="0" t="0" r="r" b="b"/>
              <a:pathLst>
                <a:path w="1218" h="1">
                  <a:moveTo>
                    <a:pt x="1218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4575" name="Freeform 63"/>
          <p:cNvSpPr>
            <a:spLocks/>
          </p:cNvSpPr>
          <p:nvPr/>
        </p:nvSpPr>
        <p:spPr bwMode="auto">
          <a:xfrm rot="5400000">
            <a:off x="3856038" y="3124200"/>
            <a:ext cx="12700" cy="1816100"/>
          </a:xfrm>
          <a:custGeom>
            <a:avLst/>
            <a:gdLst/>
            <a:ahLst/>
            <a:cxnLst>
              <a:cxn ang="0">
                <a:pos x="0" y="1144"/>
              </a:cxn>
              <a:cxn ang="0">
                <a:pos x="8" y="0"/>
              </a:cxn>
            </a:cxnLst>
            <a:rect l="0" t="0" r="r" b="b"/>
            <a:pathLst>
              <a:path w="8" h="1144">
                <a:moveTo>
                  <a:pt x="0" y="1144"/>
                </a:moveTo>
                <a:lnTo>
                  <a:pt x="8" y="0"/>
                </a:ln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64576" name="Freeform 64"/>
          <p:cNvSpPr>
            <a:spLocks/>
          </p:cNvSpPr>
          <p:nvPr/>
        </p:nvSpPr>
        <p:spPr bwMode="auto">
          <a:xfrm rot="-26504897">
            <a:off x="2365375" y="3319463"/>
            <a:ext cx="1320800" cy="63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32" y="40"/>
              </a:cxn>
            </a:cxnLst>
            <a:rect l="0" t="0" r="r" b="b"/>
            <a:pathLst>
              <a:path w="832" h="40">
                <a:moveTo>
                  <a:pt x="0" y="0"/>
                </a:moveTo>
                <a:lnTo>
                  <a:pt x="832" y="40"/>
                </a:lnTo>
              </a:path>
            </a:pathLst>
          </a:custGeom>
          <a:noFill/>
          <a:ln w="76200" cap="flat" cmpd="sng">
            <a:solidFill>
              <a:schemeClr val="tx2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wrap="none"/>
          <a:lstStyle/>
          <a:p>
            <a:endParaRPr lang="ru-RU"/>
          </a:p>
        </p:txBody>
      </p:sp>
      <p:grpSp>
        <p:nvGrpSpPr>
          <p:cNvPr id="4" name="Group 65"/>
          <p:cNvGrpSpPr>
            <a:grpSpLocks/>
          </p:cNvGrpSpPr>
          <p:nvPr/>
        </p:nvGrpSpPr>
        <p:grpSpPr bwMode="auto">
          <a:xfrm>
            <a:off x="1171575" y="2381250"/>
            <a:ext cx="3502025" cy="3384550"/>
            <a:chOff x="738" y="1500"/>
            <a:chExt cx="2206" cy="2132"/>
          </a:xfrm>
        </p:grpSpPr>
        <p:sp>
          <p:nvSpPr>
            <p:cNvPr id="64578" name="Freeform 66"/>
            <p:cNvSpPr>
              <a:spLocks/>
            </p:cNvSpPr>
            <p:nvPr/>
          </p:nvSpPr>
          <p:spPr bwMode="auto">
            <a:xfrm>
              <a:off x="738" y="1956"/>
              <a:ext cx="1056" cy="552"/>
            </a:xfrm>
            <a:custGeom>
              <a:avLst/>
              <a:gdLst/>
              <a:ahLst/>
              <a:cxnLst>
                <a:cxn ang="0">
                  <a:pos x="1056" y="552"/>
                </a:cxn>
                <a:cxn ang="0">
                  <a:pos x="0" y="0"/>
                </a:cxn>
              </a:cxnLst>
              <a:rect l="0" t="0" r="r" b="b"/>
              <a:pathLst>
                <a:path w="1056" h="552">
                  <a:moveTo>
                    <a:pt x="1056" y="552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79" name="Freeform 67"/>
            <p:cNvSpPr>
              <a:spLocks/>
            </p:cNvSpPr>
            <p:nvPr/>
          </p:nvSpPr>
          <p:spPr bwMode="auto">
            <a:xfrm>
              <a:off x="744" y="2552"/>
              <a:ext cx="1048" cy="610"/>
            </a:xfrm>
            <a:custGeom>
              <a:avLst/>
              <a:gdLst/>
              <a:ahLst/>
              <a:cxnLst>
                <a:cxn ang="0">
                  <a:pos x="1048" y="0"/>
                </a:cxn>
                <a:cxn ang="0">
                  <a:pos x="0" y="610"/>
                </a:cxn>
              </a:cxnLst>
              <a:rect l="0" t="0" r="r" b="b"/>
              <a:pathLst>
                <a:path w="1048" h="610">
                  <a:moveTo>
                    <a:pt x="1048" y="0"/>
                  </a:moveTo>
                  <a:lnTo>
                    <a:pt x="0" y="61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80" name="Freeform 68"/>
            <p:cNvSpPr>
              <a:spLocks/>
            </p:cNvSpPr>
            <p:nvPr/>
          </p:nvSpPr>
          <p:spPr bwMode="auto">
            <a:xfrm>
              <a:off x="1224" y="2598"/>
              <a:ext cx="558" cy="1026"/>
            </a:xfrm>
            <a:custGeom>
              <a:avLst/>
              <a:gdLst/>
              <a:ahLst/>
              <a:cxnLst>
                <a:cxn ang="0">
                  <a:pos x="558" y="0"/>
                </a:cxn>
                <a:cxn ang="0">
                  <a:pos x="0" y="1026"/>
                </a:cxn>
              </a:cxnLst>
              <a:rect l="0" t="0" r="r" b="b"/>
              <a:pathLst>
                <a:path w="558" h="1026">
                  <a:moveTo>
                    <a:pt x="558" y="0"/>
                  </a:moveTo>
                  <a:lnTo>
                    <a:pt x="0" y="1026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81" name="Freeform 69"/>
            <p:cNvSpPr>
              <a:spLocks/>
            </p:cNvSpPr>
            <p:nvPr/>
          </p:nvSpPr>
          <p:spPr bwMode="auto">
            <a:xfrm>
              <a:off x="1851" y="2544"/>
              <a:ext cx="1074" cy="642"/>
            </a:xfrm>
            <a:custGeom>
              <a:avLst/>
              <a:gdLst/>
              <a:ahLst/>
              <a:cxnLst>
                <a:cxn ang="0">
                  <a:pos x="1074" y="642"/>
                </a:cxn>
                <a:cxn ang="0">
                  <a:pos x="1074" y="642"/>
                </a:cxn>
                <a:cxn ang="0">
                  <a:pos x="0" y="0"/>
                </a:cxn>
              </a:cxnLst>
              <a:rect l="0" t="0" r="r" b="b"/>
              <a:pathLst>
                <a:path w="1074" h="642">
                  <a:moveTo>
                    <a:pt x="1074" y="642"/>
                  </a:moveTo>
                  <a:lnTo>
                    <a:pt x="1074" y="642"/>
                  </a:ln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82" name="Freeform 70"/>
            <p:cNvSpPr>
              <a:spLocks/>
            </p:cNvSpPr>
            <p:nvPr/>
          </p:nvSpPr>
          <p:spPr bwMode="auto">
            <a:xfrm>
              <a:off x="1864" y="2576"/>
              <a:ext cx="560" cy="10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0" y="1056"/>
                </a:cxn>
              </a:cxnLst>
              <a:rect l="0" t="0" r="r" b="b"/>
              <a:pathLst>
                <a:path w="560" h="1056">
                  <a:moveTo>
                    <a:pt x="0" y="0"/>
                  </a:moveTo>
                  <a:lnTo>
                    <a:pt x="560" y="1056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83" name="Freeform 71"/>
            <p:cNvSpPr>
              <a:spLocks/>
            </p:cNvSpPr>
            <p:nvPr/>
          </p:nvSpPr>
          <p:spPr bwMode="auto">
            <a:xfrm>
              <a:off x="1236" y="1500"/>
              <a:ext cx="580" cy="1004"/>
            </a:xfrm>
            <a:custGeom>
              <a:avLst/>
              <a:gdLst/>
              <a:ahLst/>
              <a:cxnLst>
                <a:cxn ang="0">
                  <a:pos x="580" y="1004"/>
                </a:cxn>
                <a:cxn ang="0">
                  <a:pos x="0" y="0"/>
                </a:cxn>
              </a:cxnLst>
              <a:rect l="0" t="0" r="r" b="b"/>
              <a:pathLst>
                <a:path w="580" h="1004">
                  <a:moveTo>
                    <a:pt x="580" y="1004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84" name="Freeform 72"/>
            <p:cNvSpPr>
              <a:spLocks/>
            </p:cNvSpPr>
            <p:nvPr/>
          </p:nvSpPr>
          <p:spPr bwMode="auto">
            <a:xfrm>
              <a:off x="1851" y="1518"/>
              <a:ext cx="651" cy="978"/>
            </a:xfrm>
            <a:custGeom>
              <a:avLst/>
              <a:gdLst/>
              <a:ahLst/>
              <a:cxnLst>
                <a:cxn ang="0">
                  <a:pos x="651" y="0"/>
                </a:cxn>
                <a:cxn ang="0">
                  <a:pos x="0" y="978"/>
                </a:cxn>
              </a:cxnLst>
              <a:rect l="0" t="0" r="r" b="b"/>
              <a:pathLst>
                <a:path w="651" h="978">
                  <a:moveTo>
                    <a:pt x="651" y="0"/>
                  </a:moveTo>
                  <a:lnTo>
                    <a:pt x="0" y="978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85" name="Freeform 73"/>
            <p:cNvSpPr>
              <a:spLocks/>
            </p:cNvSpPr>
            <p:nvPr/>
          </p:nvSpPr>
          <p:spPr bwMode="auto">
            <a:xfrm>
              <a:off x="1848" y="1976"/>
              <a:ext cx="1096" cy="520"/>
            </a:xfrm>
            <a:custGeom>
              <a:avLst/>
              <a:gdLst/>
              <a:ahLst/>
              <a:cxnLst>
                <a:cxn ang="0">
                  <a:pos x="1096" y="0"/>
                </a:cxn>
                <a:cxn ang="0">
                  <a:pos x="0" y="520"/>
                </a:cxn>
              </a:cxnLst>
              <a:rect l="0" t="0" r="r" b="b"/>
              <a:pathLst>
                <a:path w="1096" h="520">
                  <a:moveTo>
                    <a:pt x="1096" y="0"/>
                  </a:moveTo>
                  <a:lnTo>
                    <a:pt x="0" y="52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76"/>
          <p:cNvGrpSpPr>
            <a:grpSpLocks/>
          </p:cNvGrpSpPr>
          <p:nvPr/>
        </p:nvGrpSpPr>
        <p:grpSpPr bwMode="auto">
          <a:xfrm>
            <a:off x="895350" y="2144713"/>
            <a:ext cx="4052888" cy="3865562"/>
            <a:chOff x="564" y="1351"/>
            <a:chExt cx="2553" cy="2435"/>
          </a:xfrm>
        </p:grpSpPr>
        <p:grpSp>
          <p:nvGrpSpPr>
            <p:cNvPr id="6" name="Group 77"/>
            <p:cNvGrpSpPr>
              <a:grpSpLocks/>
            </p:cNvGrpSpPr>
            <p:nvPr/>
          </p:nvGrpSpPr>
          <p:grpSpPr bwMode="auto">
            <a:xfrm>
              <a:off x="1629" y="2538"/>
              <a:ext cx="1474" cy="1248"/>
              <a:chOff x="1629" y="2538"/>
              <a:chExt cx="1474" cy="1248"/>
            </a:xfrm>
          </p:grpSpPr>
          <p:sp>
            <p:nvSpPr>
              <p:cNvPr id="64590" name="Freeform 78"/>
              <p:cNvSpPr>
                <a:spLocks/>
              </p:cNvSpPr>
              <p:nvPr/>
            </p:nvSpPr>
            <p:spPr bwMode="auto">
              <a:xfrm rot="213751" flipV="1">
                <a:off x="1839" y="2581"/>
                <a:ext cx="1264" cy="78"/>
              </a:xfrm>
              <a:custGeom>
                <a:avLst/>
                <a:gdLst/>
                <a:ahLst/>
                <a:cxnLst>
                  <a:cxn ang="0">
                    <a:pos x="1264" y="0"/>
                  </a:cxn>
                  <a:cxn ang="0">
                    <a:pos x="0" y="72"/>
                  </a:cxn>
                </a:cxnLst>
                <a:rect l="0" t="0" r="r" b="b"/>
                <a:pathLst>
                  <a:path w="1264" h="72">
                    <a:moveTo>
                      <a:pt x="1264" y="0"/>
                    </a:moveTo>
                    <a:lnTo>
                      <a:pt x="0" y="72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591" name="Freeform 79"/>
              <p:cNvSpPr>
                <a:spLocks/>
              </p:cNvSpPr>
              <p:nvPr/>
            </p:nvSpPr>
            <p:spPr bwMode="auto">
              <a:xfrm rot="213751" flipV="1">
                <a:off x="1835" y="2580"/>
                <a:ext cx="1248" cy="208"/>
              </a:xfrm>
              <a:custGeom>
                <a:avLst/>
                <a:gdLst/>
                <a:ahLst/>
                <a:cxnLst>
                  <a:cxn ang="0">
                    <a:pos x="1248" y="0"/>
                  </a:cxn>
                  <a:cxn ang="0">
                    <a:pos x="0" y="192"/>
                  </a:cxn>
                </a:cxnLst>
                <a:rect l="0" t="0" r="r" b="b"/>
                <a:pathLst>
                  <a:path w="1248" h="192">
                    <a:moveTo>
                      <a:pt x="1248" y="0"/>
                    </a:moveTo>
                    <a:lnTo>
                      <a:pt x="0" y="192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592" name="Freeform 80"/>
              <p:cNvSpPr>
                <a:spLocks/>
              </p:cNvSpPr>
              <p:nvPr/>
            </p:nvSpPr>
            <p:spPr bwMode="auto">
              <a:xfrm>
                <a:off x="1869" y="2556"/>
                <a:ext cx="1165" cy="407"/>
              </a:xfrm>
              <a:custGeom>
                <a:avLst/>
                <a:gdLst/>
                <a:ahLst/>
                <a:cxnLst>
                  <a:cxn ang="0">
                    <a:pos x="1165" y="407"/>
                  </a:cxn>
                  <a:cxn ang="0">
                    <a:pos x="0" y="0"/>
                  </a:cxn>
                </a:cxnLst>
                <a:rect l="0" t="0" r="r" b="b"/>
                <a:pathLst>
                  <a:path w="1165" h="407">
                    <a:moveTo>
                      <a:pt x="1165" y="407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593" name="Freeform 81"/>
              <p:cNvSpPr>
                <a:spLocks/>
              </p:cNvSpPr>
              <p:nvPr/>
            </p:nvSpPr>
            <p:spPr bwMode="auto">
              <a:xfrm>
                <a:off x="1857" y="2559"/>
                <a:ext cx="1134" cy="519"/>
              </a:xfrm>
              <a:custGeom>
                <a:avLst/>
                <a:gdLst/>
                <a:ahLst/>
                <a:cxnLst>
                  <a:cxn ang="0">
                    <a:pos x="1134" y="519"/>
                  </a:cxn>
                  <a:cxn ang="0">
                    <a:pos x="0" y="0"/>
                  </a:cxn>
                </a:cxnLst>
                <a:rect l="0" t="0" r="r" b="b"/>
                <a:pathLst>
                  <a:path w="1134" h="519">
                    <a:moveTo>
                      <a:pt x="1134" y="519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594" name="Freeform 82"/>
              <p:cNvSpPr>
                <a:spLocks/>
              </p:cNvSpPr>
              <p:nvPr/>
            </p:nvSpPr>
            <p:spPr bwMode="auto">
              <a:xfrm>
                <a:off x="1839" y="2538"/>
                <a:ext cx="1017" cy="750"/>
              </a:xfrm>
              <a:custGeom>
                <a:avLst/>
                <a:gdLst/>
                <a:ahLst/>
                <a:cxnLst>
                  <a:cxn ang="0">
                    <a:pos x="1017" y="750"/>
                  </a:cxn>
                  <a:cxn ang="0">
                    <a:pos x="0" y="0"/>
                  </a:cxn>
                </a:cxnLst>
                <a:rect l="0" t="0" r="r" b="b"/>
                <a:pathLst>
                  <a:path w="1017" h="750">
                    <a:moveTo>
                      <a:pt x="1017" y="750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595" name="Freeform 83"/>
              <p:cNvSpPr>
                <a:spLocks/>
              </p:cNvSpPr>
              <p:nvPr/>
            </p:nvSpPr>
            <p:spPr bwMode="auto">
              <a:xfrm>
                <a:off x="1857" y="2556"/>
                <a:ext cx="914" cy="832"/>
              </a:xfrm>
              <a:custGeom>
                <a:avLst/>
                <a:gdLst/>
                <a:ahLst/>
                <a:cxnLst>
                  <a:cxn ang="0">
                    <a:pos x="914" y="832"/>
                  </a:cxn>
                  <a:cxn ang="0">
                    <a:pos x="0" y="0"/>
                  </a:cxn>
                </a:cxnLst>
                <a:rect l="0" t="0" r="r" b="b"/>
                <a:pathLst>
                  <a:path w="914" h="832">
                    <a:moveTo>
                      <a:pt x="914" y="832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596" name="Freeform 84"/>
              <p:cNvSpPr>
                <a:spLocks/>
              </p:cNvSpPr>
              <p:nvPr/>
            </p:nvSpPr>
            <p:spPr bwMode="auto">
              <a:xfrm rot="2004361" flipV="1">
                <a:off x="1658" y="2853"/>
                <a:ext cx="1200" cy="330"/>
              </a:xfrm>
              <a:custGeom>
                <a:avLst/>
                <a:gdLst/>
                <a:ahLst/>
                <a:cxnLst>
                  <a:cxn ang="0">
                    <a:pos x="1200" y="0"/>
                  </a:cxn>
                  <a:cxn ang="0">
                    <a:pos x="0" y="304"/>
                  </a:cxn>
                </a:cxnLst>
                <a:rect l="0" t="0" r="r" b="b"/>
                <a:pathLst>
                  <a:path w="1200" h="304">
                    <a:moveTo>
                      <a:pt x="1200" y="0"/>
                    </a:moveTo>
                    <a:lnTo>
                      <a:pt x="0" y="304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597" name="Freeform 85"/>
              <p:cNvSpPr>
                <a:spLocks/>
              </p:cNvSpPr>
              <p:nvPr/>
            </p:nvSpPr>
            <p:spPr bwMode="auto">
              <a:xfrm rot="2004361" flipV="1">
                <a:off x="1629" y="2830"/>
                <a:ext cx="1152" cy="452"/>
              </a:xfrm>
              <a:custGeom>
                <a:avLst/>
                <a:gdLst/>
                <a:ahLst/>
                <a:cxnLst>
                  <a:cxn ang="0">
                    <a:pos x="1152" y="0"/>
                  </a:cxn>
                  <a:cxn ang="0">
                    <a:pos x="0" y="416"/>
                  </a:cxn>
                </a:cxnLst>
                <a:rect l="0" t="0" r="r" b="b"/>
                <a:pathLst>
                  <a:path w="1152" h="416">
                    <a:moveTo>
                      <a:pt x="1152" y="0"/>
                    </a:moveTo>
                    <a:lnTo>
                      <a:pt x="0" y="416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598" name="Freeform 86"/>
              <p:cNvSpPr>
                <a:spLocks/>
              </p:cNvSpPr>
              <p:nvPr/>
            </p:nvSpPr>
            <p:spPr bwMode="auto">
              <a:xfrm>
                <a:off x="1851" y="2556"/>
                <a:ext cx="456" cy="1152"/>
              </a:xfrm>
              <a:custGeom>
                <a:avLst/>
                <a:gdLst/>
                <a:ahLst/>
                <a:cxnLst>
                  <a:cxn ang="0">
                    <a:pos x="456" y="1152"/>
                  </a:cxn>
                  <a:cxn ang="0">
                    <a:pos x="0" y="0"/>
                  </a:cxn>
                </a:cxnLst>
                <a:rect l="0" t="0" r="r" b="b"/>
                <a:pathLst>
                  <a:path w="456" h="1152">
                    <a:moveTo>
                      <a:pt x="456" y="1152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599" name="Freeform 87"/>
              <p:cNvSpPr>
                <a:spLocks/>
              </p:cNvSpPr>
              <p:nvPr/>
            </p:nvSpPr>
            <p:spPr bwMode="auto">
              <a:xfrm>
                <a:off x="1851" y="2568"/>
                <a:ext cx="336" cy="1170"/>
              </a:xfrm>
              <a:custGeom>
                <a:avLst/>
                <a:gdLst/>
                <a:ahLst/>
                <a:cxnLst>
                  <a:cxn ang="0">
                    <a:pos x="336" y="1170"/>
                  </a:cxn>
                  <a:cxn ang="0">
                    <a:pos x="0" y="0"/>
                  </a:cxn>
                </a:cxnLst>
                <a:rect l="0" t="0" r="r" b="b"/>
                <a:pathLst>
                  <a:path w="336" h="1170">
                    <a:moveTo>
                      <a:pt x="336" y="1170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600" name="Freeform 88"/>
              <p:cNvSpPr>
                <a:spLocks/>
              </p:cNvSpPr>
              <p:nvPr/>
            </p:nvSpPr>
            <p:spPr bwMode="auto">
              <a:xfrm>
                <a:off x="1845" y="2568"/>
                <a:ext cx="234" cy="1206"/>
              </a:xfrm>
              <a:custGeom>
                <a:avLst/>
                <a:gdLst/>
                <a:ahLst/>
                <a:cxnLst>
                  <a:cxn ang="0">
                    <a:pos x="234" y="1206"/>
                  </a:cxn>
                  <a:cxn ang="0">
                    <a:pos x="0" y="0"/>
                  </a:cxn>
                </a:cxnLst>
                <a:rect l="0" t="0" r="r" b="b"/>
                <a:pathLst>
                  <a:path w="234" h="1206">
                    <a:moveTo>
                      <a:pt x="234" y="1206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601" name="Freeform 89"/>
              <p:cNvSpPr>
                <a:spLocks/>
              </p:cNvSpPr>
              <p:nvPr/>
            </p:nvSpPr>
            <p:spPr bwMode="auto">
              <a:xfrm>
                <a:off x="1833" y="2562"/>
                <a:ext cx="126" cy="1224"/>
              </a:xfrm>
              <a:custGeom>
                <a:avLst/>
                <a:gdLst/>
                <a:ahLst/>
                <a:cxnLst>
                  <a:cxn ang="0">
                    <a:pos x="126" y="1224"/>
                  </a:cxn>
                  <a:cxn ang="0">
                    <a:pos x="0" y="0"/>
                  </a:cxn>
                </a:cxnLst>
                <a:rect l="0" t="0" r="r" b="b"/>
                <a:pathLst>
                  <a:path w="126" h="1224">
                    <a:moveTo>
                      <a:pt x="126" y="1224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90"/>
            <p:cNvGrpSpPr>
              <a:grpSpLocks/>
            </p:cNvGrpSpPr>
            <p:nvPr/>
          </p:nvGrpSpPr>
          <p:grpSpPr bwMode="auto">
            <a:xfrm>
              <a:off x="576" y="1351"/>
              <a:ext cx="1266" cy="1175"/>
              <a:chOff x="576" y="1351"/>
              <a:chExt cx="1266" cy="1175"/>
            </a:xfrm>
          </p:grpSpPr>
          <p:sp>
            <p:nvSpPr>
              <p:cNvPr id="64603" name="Freeform 91"/>
              <p:cNvSpPr>
                <a:spLocks/>
              </p:cNvSpPr>
              <p:nvPr/>
            </p:nvSpPr>
            <p:spPr bwMode="auto">
              <a:xfrm>
                <a:off x="576" y="2412"/>
                <a:ext cx="1206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6" y="114"/>
                  </a:cxn>
                </a:cxnLst>
                <a:rect l="0" t="0" r="r" b="b"/>
                <a:pathLst>
                  <a:path w="1206" h="114">
                    <a:moveTo>
                      <a:pt x="0" y="0"/>
                    </a:moveTo>
                    <a:lnTo>
                      <a:pt x="1206" y="114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604" name="Freeform 92"/>
              <p:cNvSpPr>
                <a:spLocks/>
              </p:cNvSpPr>
              <p:nvPr/>
            </p:nvSpPr>
            <p:spPr bwMode="auto">
              <a:xfrm>
                <a:off x="606" y="2286"/>
                <a:ext cx="1188" cy="23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8" y="234"/>
                  </a:cxn>
                </a:cxnLst>
                <a:rect l="0" t="0" r="r" b="b"/>
                <a:pathLst>
                  <a:path w="1188" h="234">
                    <a:moveTo>
                      <a:pt x="0" y="0"/>
                    </a:moveTo>
                    <a:lnTo>
                      <a:pt x="1188" y="234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605" name="Freeform 93"/>
              <p:cNvSpPr>
                <a:spLocks/>
              </p:cNvSpPr>
              <p:nvPr/>
            </p:nvSpPr>
            <p:spPr bwMode="auto">
              <a:xfrm>
                <a:off x="642" y="2160"/>
                <a:ext cx="1146" cy="3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46" y="348"/>
                  </a:cxn>
                </a:cxnLst>
                <a:rect l="0" t="0" r="r" b="b"/>
                <a:pathLst>
                  <a:path w="1146" h="348">
                    <a:moveTo>
                      <a:pt x="0" y="0"/>
                    </a:moveTo>
                    <a:lnTo>
                      <a:pt x="1146" y="348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606" name="Freeform 94"/>
              <p:cNvSpPr>
                <a:spLocks/>
              </p:cNvSpPr>
              <p:nvPr/>
            </p:nvSpPr>
            <p:spPr bwMode="auto">
              <a:xfrm>
                <a:off x="690" y="2058"/>
                <a:ext cx="1092" cy="4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92" y="444"/>
                  </a:cxn>
                </a:cxnLst>
                <a:rect l="0" t="0" r="r" b="b"/>
                <a:pathLst>
                  <a:path w="1092" h="444">
                    <a:moveTo>
                      <a:pt x="0" y="0"/>
                    </a:moveTo>
                    <a:lnTo>
                      <a:pt x="1092" y="444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607" name="Freeform 95"/>
              <p:cNvSpPr>
                <a:spLocks/>
              </p:cNvSpPr>
              <p:nvPr/>
            </p:nvSpPr>
            <p:spPr bwMode="auto">
              <a:xfrm>
                <a:off x="810" y="1842"/>
                <a:ext cx="990" cy="6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90" y="660"/>
                  </a:cxn>
                </a:cxnLst>
                <a:rect l="0" t="0" r="r" b="b"/>
                <a:pathLst>
                  <a:path w="990" h="660">
                    <a:moveTo>
                      <a:pt x="0" y="0"/>
                    </a:moveTo>
                    <a:lnTo>
                      <a:pt x="990" y="660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608" name="Freeform 96"/>
              <p:cNvSpPr>
                <a:spLocks/>
              </p:cNvSpPr>
              <p:nvPr/>
            </p:nvSpPr>
            <p:spPr bwMode="auto">
              <a:xfrm>
                <a:off x="901" y="1738"/>
                <a:ext cx="887" cy="74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87" y="746"/>
                  </a:cxn>
                </a:cxnLst>
                <a:rect l="0" t="0" r="r" b="b"/>
                <a:pathLst>
                  <a:path w="887" h="746">
                    <a:moveTo>
                      <a:pt x="0" y="0"/>
                    </a:moveTo>
                    <a:lnTo>
                      <a:pt x="887" y="746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609" name="Freeform 97"/>
              <p:cNvSpPr>
                <a:spLocks/>
              </p:cNvSpPr>
              <p:nvPr/>
            </p:nvSpPr>
            <p:spPr bwMode="auto">
              <a:xfrm>
                <a:off x="992" y="1642"/>
                <a:ext cx="808" cy="8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08" y="842"/>
                  </a:cxn>
                </a:cxnLst>
                <a:rect l="0" t="0" r="r" b="b"/>
                <a:pathLst>
                  <a:path w="808" h="842">
                    <a:moveTo>
                      <a:pt x="0" y="0"/>
                    </a:moveTo>
                    <a:lnTo>
                      <a:pt x="808" y="842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610" name="Freeform 98"/>
              <p:cNvSpPr>
                <a:spLocks/>
              </p:cNvSpPr>
              <p:nvPr/>
            </p:nvSpPr>
            <p:spPr bwMode="auto">
              <a:xfrm>
                <a:off x="1089" y="1568"/>
                <a:ext cx="729" cy="9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29" y="922"/>
                  </a:cxn>
                </a:cxnLst>
                <a:rect l="0" t="0" r="r" b="b"/>
                <a:pathLst>
                  <a:path w="729" h="922">
                    <a:moveTo>
                      <a:pt x="0" y="0"/>
                    </a:moveTo>
                    <a:lnTo>
                      <a:pt x="729" y="922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611" name="Freeform 99"/>
              <p:cNvSpPr>
                <a:spLocks/>
              </p:cNvSpPr>
              <p:nvPr/>
            </p:nvSpPr>
            <p:spPr bwMode="auto">
              <a:xfrm>
                <a:off x="1363" y="1427"/>
                <a:ext cx="443" cy="10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43" y="1057"/>
                  </a:cxn>
                </a:cxnLst>
                <a:rect l="0" t="0" r="r" b="b"/>
                <a:pathLst>
                  <a:path w="443" h="1057">
                    <a:moveTo>
                      <a:pt x="0" y="0"/>
                    </a:moveTo>
                    <a:lnTo>
                      <a:pt x="443" y="1057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612" name="Freeform 100"/>
              <p:cNvSpPr>
                <a:spLocks/>
              </p:cNvSpPr>
              <p:nvPr/>
            </p:nvSpPr>
            <p:spPr bwMode="auto">
              <a:xfrm>
                <a:off x="1477" y="1388"/>
                <a:ext cx="341" cy="11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1" y="1102"/>
                  </a:cxn>
                </a:cxnLst>
                <a:rect l="0" t="0" r="r" b="b"/>
                <a:pathLst>
                  <a:path w="341" h="1102">
                    <a:moveTo>
                      <a:pt x="0" y="0"/>
                    </a:moveTo>
                    <a:lnTo>
                      <a:pt x="341" y="1102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613" name="Freeform 101"/>
              <p:cNvSpPr>
                <a:spLocks/>
              </p:cNvSpPr>
              <p:nvPr/>
            </p:nvSpPr>
            <p:spPr bwMode="auto">
              <a:xfrm>
                <a:off x="1606" y="1358"/>
                <a:ext cx="224" cy="11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4" y="1120"/>
                  </a:cxn>
                </a:cxnLst>
                <a:rect l="0" t="0" r="r" b="b"/>
                <a:pathLst>
                  <a:path w="224" h="1120">
                    <a:moveTo>
                      <a:pt x="0" y="0"/>
                    </a:moveTo>
                    <a:lnTo>
                      <a:pt x="224" y="1120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614" name="Freeform 102"/>
              <p:cNvSpPr>
                <a:spLocks/>
              </p:cNvSpPr>
              <p:nvPr/>
            </p:nvSpPr>
            <p:spPr bwMode="auto">
              <a:xfrm>
                <a:off x="1728" y="1351"/>
                <a:ext cx="114" cy="11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4" y="1133"/>
                  </a:cxn>
                </a:cxnLst>
                <a:rect l="0" t="0" r="r" b="b"/>
                <a:pathLst>
                  <a:path w="114" h="1133">
                    <a:moveTo>
                      <a:pt x="0" y="0"/>
                    </a:moveTo>
                    <a:lnTo>
                      <a:pt x="114" y="1133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" name="Group 103"/>
            <p:cNvGrpSpPr>
              <a:grpSpLocks/>
            </p:cNvGrpSpPr>
            <p:nvPr/>
          </p:nvGrpSpPr>
          <p:grpSpPr bwMode="auto">
            <a:xfrm>
              <a:off x="564" y="2497"/>
              <a:ext cx="1271" cy="1289"/>
              <a:chOff x="564" y="2497"/>
              <a:chExt cx="1271" cy="1289"/>
            </a:xfrm>
          </p:grpSpPr>
          <p:sp>
            <p:nvSpPr>
              <p:cNvPr id="64616" name="Freeform 104"/>
              <p:cNvSpPr>
                <a:spLocks/>
              </p:cNvSpPr>
              <p:nvPr/>
            </p:nvSpPr>
            <p:spPr bwMode="auto">
              <a:xfrm>
                <a:off x="1728" y="2568"/>
                <a:ext cx="84" cy="1218"/>
              </a:xfrm>
              <a:custGeom>
                <a:avLst/>
                <a:gdLst/>
                <a:ahLst/>
                <a:cxnLst>
                  <a:cxn ang="0">
                    <a:pos x="0" y="1218"/>
                  </a:cxn>
                  <a:cxn ang="0">
                    <a:pos x="84" y="0"/>
                  </a:cxn>
                </a:cxnLst>
                <a:rect l="0" t="0" r="r" b="b"/>
                <a:pathLst>
                  <a:path w="84" h="1218">
                    <a:moveTo>
                      <a:pt x="0" y="1218"/>
                    </a:moveTo>
                    <a:lnTo>
                      <a:pt x="84" y="0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617" name="Freeform 105"/>
              <p:cNvSpPr>
                <a:spLocks/>
              </p:cNvSpPr>
              <p:nvPr/>
            </p:nvSpPr>
            <p:spPr bwMode="auto">
              <a:xfrm>
                <a:off x="1608" y="2562"/>
                <a:ext cx="204" cy="1206"/>
              </a:xfrm>
              <a:custGeom>
                <a:avLst/>
                <a:gdLst/>
                <a:ahLst/>
                <a:cxnLst>
                  <a:cxn ang="0">
                    <a:pos x="0" y="1206"/>
                  </a:cxn>
                  <a:cxn ang="0">
                    <a:pos x="204" y="0"/>
                  </a:cxn>
                </a:cxnLst>
                <a:rect l="0" t="0" r="r" b="b"/>
                <a:pathLst>
                  <a:path w="204" h="1206">
                    <a:moveTo>
                      <a:pt x="0" y="1206"/>
                    </a:moveTo>
                    <a:lnTo>
                      <a:pt x="204" y="0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618" name="Freeform 106"/>
              <p:cNvSpPr>
                <a:spLocks/>
              </p:cNvSpPr>
              <p:nvPr/>
            </p:nvSpPr>
            <p:spPr bwMode="auto">
              <a:xfrm>
                <a:off x="1476" y="2562"/>
                <a:ext cx="324" cy="1170"/>
              </a:xfrm>
              <a:custGeom>
                <a:avLst/>
                <a:gdLst/>
                <a:ahLst/>
                <a:cxnLst>
                  <a:cxn ang="0">
                    <a:pos x="0" y="1170"/>
                  </a:cxn>
                  <a:cxn ang="0">
                    <a:pos x="324" y="0"/>
                  </a:cxn>
                </a:cxnLst>
                <a:rect l="0" t="0" r="r" b="b"/>
                <a:pathLst>
                  <a:path w="324" h="1170">
                    <a:moveTo>
                      <a:pt x="0" y="1170"/>
                    </a:moveTo>
                    <a:lnTo>
                      <a:pt x="324" y="0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619" name="Freeform 107"/>
              <p:cNvSpPr>
                <a:spLocks/>
              </p:cNvSpPr>
              <p:nvPr/>
            </p:nvSpPr>
            <p:spPr bwMode="auto">
              <a:xfrm>
                <a:off x="1344" y="2562"/>
                <a:ext cx="456" cy="1122"/>
              </a:xfrm>
              <a:custGeom>
                <a:avLst/>
                <a:gdLst/>
                <a:ahLst/>
                <a:cxnLst>
                  <a:cxn ang="0">
                    <a:pos x="0" y="1122"/>
                  </a:cxn>
                  <a:cxn ang="0">
                    <a:pos x="456" y="0"/>
                  </a:cxn>
                </a:cxnLst>
                <a:rect l="0" t="0" r="r" b="b"/>
                <a:pathLst>
                  <a:path w="456" h="1122">
                    <a:moveTo>
                      <a:pt x="0" y="1122"/>
                    </a:moveTo>
                    <a:lnTo>
                      <a:pt x="456" y="0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620" name="Freeform 108"/>
              <p:cNvSpPr>
                <a:spLocks/>
              </p:cNvSpPr>
              <p:nvPr/>
            </p:nvSpPr>
            <p:spPr bwMode="auto">
              <a:xfrm>
                <a:off x="1116" y="2497"/>
                <a:ext cx="719" cy="1073"/>
              </a:xfrm>
              <a:custGeom>
                <a:avLst/>
                <a:gdLst/>
                <a:ahLst/>
                <a:cxnLst>
                  <a:cxn ang="0">
                    <a:pos x="0" y="1073"/>
                  </a:cxn>
                  <a:cxn ang="0">
                    <a:pos x="719" y="0"/>
                  </a:cxn>
                </a:cxnLst>
                <a:rect l="0" t="0" r="r" b="b"/>
                <a:pathLst>
                  <a:path w="719" h="1073">
                    <a:moveTo>
                      <a:pt x="0" y="1073"/>
                    </a:moveTo>
                    <a:lnTo>
                      <a:pt x="719" y="0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621" name="Freeform 109"/>
              <p:cNvSpPr>
                <a:spLocks/>
              </p:cNvSpPr>
              <p:nvPr/>
            </p:nvSpPr>
            <p:spPr bwMode="auto">
              <a:xfrm>
                <a:off x="1020" y="2497"/>
                <a:ext cx="815" cy="1001"/>
              </a:xfrm>
              <a:custGeom>
                <a:avLst/>
                <a:gdLst/>
                <a:ahLst/>
                <a:cxnLst>
                  <a:cxn ang="0">
                    <a:pos x="0" y="1001"/>
                  </a:cxn>
                  <a:cxn ang="0">
                    <a:pos x="815" y="0"/>
                  </a:cxn>
                </a:cxnLst>
                <a:rect l="0" t="0" r="r" b="b"/>
                <a:pathLst>
                  <a:path w="815" h="1001">
                    <a:moveTo>
                      <a:pt x="0" y="1001"/>
                    </a:moveTo>
                    <a:lnTo>
                      <a:pt x="815" y="0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622" name="Freeform 110"/>
              <p:cNvSpPr>
                <a:spLocks/>
              </p:cNvSpPr>
              <p:nvPr/>
            </p:nvSpPr>
            <p:spPr bwMode="auto">
              <a:xfrm>
                <a:off x="912" y="2550"/>
                <a:ext cx="876" cy="858"/>
              </a:xfrm>
              <a:custGeom>
                <a:avLst/>
                <a:gdLst/>
                <a:ahLst/>
                <a:cxnLst>
                  <a:cxn ang="0">
                    <a:pos x="0" y="858"/>
                  </a:cxn>
                  <a:cxn ang="0">
                    <a:pos x="876" y="0"/>
                  </a:cxn>
                </a:cxnLst>
                <a:rect l="0" t="0" r="r" b="b"/>
                <a:pathLst>
                  <a:path w="876" h="858">
                    <a:moveTo>
                      <a:pt x="0" y="858"/>
                    </a:moveTo>
                    <a:lnTo>
                      <a:pt x="876" y="0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623" name="Freeform 111"/>
              <p:cNvSpPr>
                <a:spLocks/>
              </p:cNvSpPr>
              <p:nvPr/>
            </p:nvSpPr>
            <p:spPr bwMode="auto">
              <a:xfrm>
                <a:off x="822" y="2550"/>
                <a:ext cx="966" cy="738"/>
              </a:xfrm>
              <a:custGeom>
                <a:avLst/>
                <a:gdLst/>
                <a:ahLst/>
                <a:cxnLst>
                  <a:cxn ang="0">
                    <a:pos x="0" y="738"/>
                  </a:cxn>
                  <a:cxn ang="0">
                    <a:pos x="966" y="0"/>
                  </a:cxn>
                </a:cxnLst>
                <a:rect l="0" t="0" r="r" b="b"/>
                <a:pathLst>
                  <a:path w="966" h="738">
                    <a:moveTo>
                      <a:pt x="0" y="738"/>
                    </a:moveTo>
                    <a:lnTo>
                      <a:pt x="966" y="0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624" name="Freeform 112"/>
              <p:cNvSpPr>
                <a:spLocks/>
              </p:cNvSpPr>
              <p:nvPr/>
            </p:nvSpPr>
            <p:spPr bwMode="auto">
              <a:xfrm>
                <a:off x="682" y="2556"/>
                <a:ext cx="1112" cy="477"/>
              </a:xfrm>
              <a:custGeom>
                <a:avLst/>
                <a:gdLst/>
                <a:ahLst/>
                <a:cxnLst>
                  <a:cxn ang="0">
                    <a:pos x="0" y="477"/>
                  </a:cxn>
                  <a:cxn ang="0">
                    <a:pos x="1112" y="0"/>
                  </a:cxn>
                </a:cxnLst>
                <a:rect l="0" t="0" r="r" b="b"/>
                <a:pathLst>
                  <a:path w="1112" h="477">
                    <a:moveTo>
                      <a:pt x="0" y="477"/>
                    </a:moveTo>
                    <a:lnTo>
                      <a:pt x="1112" y="0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625" name="Freeform 113"/>
              <p:cNvSpPr>
                <a:spLocks/>
              </p:cNvSpPr>
              <p:nvPr/>
            </p:nvSpPr>
            <p:spPr bwMode="auto">
              <a:xfrm>
                <a:off x="618" y="2544"/>
                <a:ext cx="1182" cy="366"/>
              </a:xfrm>
              <a:custGeom>
                <a:avLst/>
                <a:gdLst/>
                <a:ahLst/>
                <a:cxnLst>
                  <a:cxn ang="0">
                    <a:pos x="0" y="366"/>
                  </a:cxn>
                  <a:cxn ang="0">
                    <a:pos x="1182" y="0"/>
                  </a:cxn>
                </a:cxnLst>
                <a:rect l="0" t="0" r="r" b="b"/>
                <a:pathLst>
                  <a:path w="1182" h="366">
                    <a:moveTo>
                      <a:pt x="0" y="366"/>
                    </a:moveTo>
                    <a:lnTo>
                      <a:pt x="1182" y="0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626" name="Freeform 114"/>
              <p:cNvSpPr>
                <a:spLocks/>
              </p:cNvSpPr>
              <p:nvPr/>
            </p:nvSpPr>
            <p:spPr bwMode="auto">
              <a:xfrm>
                <a:off x="594" y="2544"/>
                <a:ext cx="1188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188" y="0"/>
                  </a:cxn>
                </a:cxnLst>
                <a:rect l="0" t="0" r="r" b="b"/>
                <a:pathLst>
                  <a:path w="1188" h="252">
                    <a:moveTo>
                      <a:pt x="0" y="252"/>
                    </a:moveTo>
                    <a:lnTo>
                      <a:pt x="1188" y="0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627" name="Freeform 115"/>
              <p:cNvSpPr>
                <a:spLocks/>
              </p:cNvSpPr>
              <p:nvPr/>
            </p:nvSpPr>
            <p:spPr bwMode="auto">
              <a:xfrm>
                <a:off x="564" y="2538"/>
                <a:ext cx="1212" cy="132"/>
              </a:xfrm>
              <a:custGeom>
                <a:avLst/>
                <a:gdLst/>
                <a:ahLst/>
                <a:cxnLst>
                  <a:cxn ang="0">
                    <a:pos x="0" y="132"/>
                  </a:cxn>
                  <a:cxn ang="0">
                    <a:pos x="1212" y="0"/>
                  </a:cxn>
                </a:cxnLst>
                <a:rect l="0" t="0" r="r" b="b"/>
                <a:pathLst>
                  <a:path w="1212" h="132">
                    <a:moveTo>
                      <a:pt x="0" y="132"/>
                    </a:moveTo>
                    <a:lnTo>
                      <a:pt x="1212" y="0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" name="Group 116"/>
            <p:cNvGrpSpPr>
              <a:grpSpLocks/>
            </p:cNvGrpSpPr>
            <p:nvPr/>
          </p:nvGrpSpPr>
          <p:grpSpPr bwMode="auto">
            <a:xfrm>
              <a:off x="1816" y="1359"/>
              <a:ext cx="1301" cy="1167"/>
              <a:chOff x="1816" y="1359"/>
              <a:chExt cx="1301" cy="1167"/>
            </a:xfrm>
          </p:grpSpPr>
          <p:sp>
            <p:nvSpPr>
              <p:cNvPr id="64629" name="Freeform 117"/>
              <p:cNvSpPr>
                <a:spLocks/>
              </p:cNvSpPr>
              <p:nvPr/>
            </p:nvSpPr>
            <p:spPr bwMode="auto">
              <a:xfrm>
                <a:off x="1875" y="2085"/>
                <a:ext cx="1140" cy="411"/>
              </a:xfrm>
              <a:custGeom>
                <a:avLst/>
                <a:gdLst/>
                <a:ahLst/>
                <a:cxnLst>
                  <a:cxn ang="0">
                    <a:pos x="1140" y="0"/>
                  </a:cxn>
                  <a:cxn ang="0">
                    <a:pos x="0" y="411"/>
                  </a:cxn>
                </a:cxnLst>
                <a:rect l="0" t="0" r="r" b="b"/>
                <a:pathLst>
                  <a:path w="1140" h="411">
                    <a:moveTo>
                      <a:pt x="1140" y="0"/>
                    </a:moveTo>
                    <a:lnTo>
                      <a:pt x="0" y="411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630" name="Freeform 118"/>
              <p:cNvSpPr>
                <a:spLocks/>
              </p:cNvSpPr>
              <p:nvPr/>
            </p:nvSpPr>
            <p:spPr bwMode="auto">
              <a:xfrm>
                <a:off x="1881" y="2199"/>
                <a:ext cx="1182" cy="309"/>
              </a:xfrm>
              <a:custGeom>
                <a:avLst/>
                <a:gdLst/>
                <a:ahLst/>
                <a:cxnLst>
                  <a:cxn ang="0">
                    <a:pos x="1182" y="0"/>
                  </a:cxn>
                  <a:cxn ang="0">
                    <a:pos x="0" y="309"/>
                  </a:cxn>
                </a:cxnLst>
                <a:rect l="0" t="0" r="r" b="b"/>
                <a:pathLst>
                  <a:path w="1182" h="309">
                    <a:moveTo>
                      <a:pt x="1182" y="0"/>
                    </a:moveTo>
                    <a:lnTo>
                      <a:pt x="0" y="309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631" name="Freeform 119"/>
              <p:cNvSpPr>
                <a:spLocks/>
              </p:cNvSpPr>
              <p:nvPr/>
            </p:nvSpPr>
            <p:spPr bwMode="auto">
              <a:xfrm>
                <a:off x="1881" y="2325"/>
                <a:ext cx="1212" cy="195"/>
              </a:xfrm>
              <a:custGeom>
                <a:avLst/>
                <a:gdLst/>
                <a:ahLst/>
                <a:cxnLst>
                  <a:cxn ang="0">
                    <a:pos x="1212" y="0"/>
                  </a:cxn>
                  <a:cxn ang="0">
                    <a:pos x="0" y="195"/>
                  </a:cxn>
                </a:cxnLst>
                <a:rect l="0" t="0" r="r" b="b"/>
                <a:pathLst>
                  <a:path w="1212" h="195">
                    <a:moveTo>
                      <a:pt x="1212" y="0"/>
                    </a:moveTo>
                    <a:lnTo>
                      <a:pt x="0" y="195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632" name="Freeform 120"/>
              <p:cNvSpPr>
                <a:spLocks/>
              </p:cNvSpPr>
              <p:nvPr/>
            </p:nvSpPr>
            <p:spPr bwMode="auto">
              <a:xfrm>
                <a:off x="1881" y="2439"/>
                <a:ext cx="1236" cy="87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0" y="87"/>
                  </a:cxn>
                </a:cxnLst>
                <a:rect l="0" t="0" r="r" b="b"/>
                <a:pathLst>
                  <a:path w="1236" h="87">
                    <a:moveTo>
                      <a:pt x="1236" y="0"/>
                    </a:moveTo>
                    <a:lnTo>
                      <a:pt x="0" y="87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633" name="Freeform 121"/>
              <p:cNvSpPr>
                <a:spLocks/>
              </p:cNvSpPr>
              <p:nvPr/>
            </p:nvSpPr>
            <p:spPr bwMode="auto">
              <a:xfrm>
                <a:off x="1841" y="1359"/>
                <a:ext cx="148" cy="1066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1066"/>
                  </a:cxn>
                </a:cxnLst>
                <a:rect l="0" t="0" r="r" b="b"/>
                <a:pathLst>
                  <a:path w="148" h="1066">
                    <a:moveTo>
                      <a:pt x="148" y="0"/>
                    </a:moveTo>
                    <a:lnTo>
                      <a:pt x="0" y="1066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634" name="Freeform 122"/>
              <p:cNvSpPr>
                <a:spLocks/>
              </p:cNvSpPr>
              <p:nvPr/>
            </p:nvSpPr>
            <p:spPr bwMode="auto">
              <a:xfrm>
                <a:off x="1840" y="1383"/>
                <a:ext cx="269" cy="1042"/>
              </a:xfrm>
              <a:custGeom>
                <a:avLst/>
                <a:gdLst/>
                <a:ahLst/>
                <a:cxnLst>
                  <a:cxn ang="0">
                    <a:pos x="269" y="0"/>
                  </a:cxn>
                  <a:cxn ang="0">
                    <a:pos x="0" y="1042"/>
                  </a:cxn>
                </a:cxnLst>
                <a:rect l="0" t="0" r="r" b="b"/>
                <a:pathLst>
                  <a:path w="269" h="1042">
                    <a:moveTo>
                      <a:pt x="269" y="0"/>
                    </a:moveTo>
                    <a:lnTo>
                      <a:pt x="0" y="1042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635" name="Freeform 123"/>
              <p:cNvSpPr>
                <a:spLocks/>
              </p:cNvSpPr>
              <p:nvPr/>
            </p:nvSpPr>
            <p:spPr bwMode="auto">
              <a:xfrm>
                <a:off x="1832" y="1407"/>
                <a:ext cx="403" cy="1089"/>
              </a:xfrm>
              <a:custGeom>
                <a:avLst/>
                <a:gdLst/>
                <a:ahLst/>
                <a:cxnLst>
                  <a:cxn ang="0">
                    <a:pos x="403" y="0"/>
                  </a:cxn>
                  <a:cxn ang="0">
                    <a:pos x="0" y="1089"/>
                  </a:cxn>
                </a:cxnLst>
                <a:rect l="0" t="0" r="r" b="b"/>
                <a:pathLst>
                  <a:path w="403" h="1089">
                    <a:moveTo>
                      <a:pt x="403" y="0"/>
                    </a:moveTo>
                    <a:lnTo>
                      <a:pt x="0" y="1089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636" name="Freeform 124"/>
              <p:cNvSpPr>
                <a:spLocks/>
              </p:cNvSpPr>
              <p:nvPr/>
            </p:nvSpPr>
            <p:spPr bwMode="auto">
              <a:xfrm>
                <a:off x="1832" y="1467"/>
                <a:ext cx="541" cy="1045"/>
              </a:xfrm>
              <a:custGeom>
                <a:avLst/>
                <a:gdLst/>
                <a:ahLst/>
                <a:cxnLst>
                  <a:cxn ang="0">
                    <a:pos x="541" y="0"/>
                  </a:cxn>
                  <a:cxn ang="0">
                    <a:pos x="0" y="1045"/>
                  </a:cxn>
                </a:cxnLst>
                <a:rect l="0" t="0" r="r" b="b"/>
                <a:pathLst>
                  <a:path w="541" h="1045">
                    <a:moveTo>
                      <a:pt x="541" y="0"/>
                    </a:moveTo>
                    <a:lnTo>
                      <a:pt x="0" y="1045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637" name="Freeform 125"/>
              <p:cNvSpPr>
                <a:spLocks/>
              </p:cNvSpPr>
              <p:nvPr/>
            </p:nvSpPr>
            <p:spPr bwMode="auto">
              <a:xfrm>
                <a:off x="1880" y="1593"/>
                <a:ext cx="727" cy="867"/>
              </a:xfrm>
              <a:custGeom>
                <a:avLst/>
                <a:gdLst/>
                <a:ahLst/>
                <a:cxnLst>
                  <a:cxn ang="0">
                    <a:pos x="727" y="0"/>
                  </a:cxn>
                  <a:cxn ang="0">
                    <a:pos x="0" y="867"/>
                  </a:cxn>
                </a:cxnLst>
                <a:rect l="0" t="0" r="r" b="b"/>
                <a:pathLst>
                  <a:path w="727" h="867">
                    <a:moveTo>
                      <a:pt x="727" y="0"/>
                    </a:moveTo>
                    <a:lnTo>
                      <a:pt x="0" y="867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638" name="Freeform 126"/>
              <p:cNvSpPr>
                <a:spLocks/>
              </p:cNvSpPr>
              <p:nvPr/>
            </p:nvSpPr>
            <p:spPr bwMode="auto">
              <a:xfrm>
                <a:off x="1881" y="1683"/>
                <a:ext cx="834" cy="789"/>
              </a:xfrm>
              <a:custGeom>
                <a:avLst/>
                <a:gdLst/>
                <a:ahLst/>
                <a:cxnLst>
                  <a:cxn ang="0">
                    <a:pos x="834" y="0"/>
                  </a:cxn>
                  <a:cxn ang="0">
                    <a:pos x="0" y="789"/>
                  </a:cxn>
                </a:cxnLst>
                <a:rect l="0" t="0" r="r" b="b"/>
                <a:pathLst>
                  <a:path w="834" h="789">
                    <a:moveTo>
                      <a:pt x="834" y="0"/>
                    </a:moveTo>
                    <a:lnTo>
                      <a:pt x="0" y="789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639" name="Freeform 127"/>
              <p:cNvSpPr>
                <a:spLocks/>
              </p:cNvSpPr>
              <p:nvPr/>
            </p:nvSpPr>
            <p:spPr bwMode="auto">
              <a:xfrm>
                <a:off x="1902" y="1773"/>
                <a:ext cx="903" cy="686"/>
              </a:xfrm>
              <a:custGeom>
                <a:avLst/>
                <a:gdLst/>
                <a:ahLst/>
                <a:cxnLst>
                  <a:cxn ang="0">
                    <a:pos x="903" y="0"/>
                  </a:cxn>
                  <a:cxn ang="0">
                    <a:pos x="0" y="686"/>
                  </a:cxn>
                </a:cxnLst>
                <a:rect l="0" t="0" r="r" b="b"/>
                <a:pathLst>
                  <a:path w="903" h="686">
                    <a:moveTo>
                      <a:pt x="903" y="0"/>
                    </a:moveTo>
                    <a:lnTo>
                      <a:pt x="0" y="686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640" name="Freeform 128"/>
              <p:cNvSpPr>
                <a:spLocks/>
              </p:cNvSpPr>
              <p:nvPr/>
            </p:nvSpPr>
            <p:spPr bwMode="auto">
              <a:xfrm>
                <a:off x="1816" y="1875"/>
                <a:ext cx="1073" cy="637"/>
              </a:xfrm>
              <a:custGeom>
                <a:avLst/>
                <a:gdLst/>
                <a:ahLst/>
                <a:cxnLst>
                  <a:cxn ang="0">
                    <a:pos x="1073" y="0"/>
                  </a:cxn>
                  <a:cxn ang="0">
                    <a:pos x="0" y="637"/>
                  </a:cxn>
                </a:cxnLst>
                <a:rect l="0" t="0" r="r" b="b"/>
                <a:pathLst>
                  <a:path w="1073" h="637">
                    <a:moveTo>
                      <a:pt x="1073" y="0"/>
                    </a:moveTo>
                    <a:lnTo>
                      <a:pt x="0" y="637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4641" name="Oval 129"/>
          <p:cNvSpPr>
            <a:spLocks noChangeArrowheads="1"/>
          </p:cNvSpPr>
          <p:nvPr/>
        </p:nvSpPr>
        <p:spPr bwMode="auto">
          <a:xfrm>
            <a:off x="2843213" y="3933825"/>
            <a:ext cx="144462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323850" y="450850"/>
            <a:ext cx="86407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  Шкала транспортира располагается на полуокружности. Штрихи шкалы транспортира делят полуокружность на 180 долей. Одна такая доля называется градусом.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" y="36513"/>
            <a:ext cx="9004300" cy="6705600"/>
            <a:chOff x="168" y="176"/>
            <a:chExt cx="5408" cy="3928"/>
          </a:xfrm>
        </p:grpSpPr>
        <p:sp>
          <p:nvSpPr>
            <p:cNvPr id="83973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974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975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976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977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978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979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980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4066" name="Freeform 98"/>
          <p:cNvSpPr>
            <a:spLocks/>
          </p:cNvSpPr>
          <p:nvPr/>
        </p:nvSpPr>
        <p:spPr bwMode="auto">
          <a:xfrm>
            <a:off x="479425" y="4837113"/>
            <a:ext cx="5813425" cy="4762"/>
          </a:xfrm>
          <a:custGeom>
            <a:avLst/>
            <a:gdLst/>
            <a:ahLst/>
            <a:cxnLst>
              <a:cxn ang="0">
                <a:pos x="4554" y="0"/>
              </a:cxn>
              <a:cxn ang="0">
                <a:pos x="0" y="3"/>
              </a:cxn>
            </a:cxnLst>
            <a:rect l="0" t="0" r="r" b="b"/>
            <a:pathLst>
              <a:path w="4554" h="3">
                <a:moveTo>
                  <a:pt x="4554" y="0"/>
                </a:moveTo>
                <a:lnTo>
                  <a:pt x="0" y="3"/>
                </a:lnTo>
              </a:path>
            </a:pathLst>
          </a:custGeom>
          <a:noFill/>
          <a:ln w="5715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067" name="Oval 99"/>
          <p:cNvSpPr>
            <a:spLocks noChangeArrowheads="1"/>
          </p:cNvSpPr>
          <p:nvPr/>
        </p:nvSpPr>
        <p:spPr bwMode="auto">
          <a:xfrm>
            <a:off x="3375025" y="4725988"/>
            <a:ext cx="57150" cy="2238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068" name="Text Box 100"/>
          <p:cNvSpPr txBox="1">
            <a:spLocks noChangeArrowheads="1"/>
          </p:cNvSpPr>
          <p:nvPr/>
        </p:nvSpPr>
        <p:spPr bwMode="auto">
          <a:xfrm>
            <a:off x="5783263" y="4135438"/>
            <a:ext cx="387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8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84069" name="Text Box 101"/>
          <p:cNvSpPr txBox="1">
            <a:spLocks noChangeArrowheads="1"/>
          </p:cNvSpPr>
          <p:nvPr/>
        </p:nvSpPr>
        <p:spPr bwMode="auto">
          <a:xfrm>
            <a:off x="5654675" y="3736975"/>
            <a:ext cx="514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84070" name="Text Box 102"/>
          <p:cNvSpPr txBox="1">
            <a:spLocks noChangeArrowheads="1"/>
          </p:cNvSpPr>
          <p:nvPr/>
        </p:nvSpPr>
        <p:spPr bwMode="auto">
          <a:xfrm>
            <a:off x="5003800" y="2781300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50</a:t>
            </a:r>
          </a:p>
        </p:txBody>
      </p:sp>
      <p:sp>
        <p:nvSpPr>
          <p:cNvPr id="84071" name="Text Box 103"/>
          <p:cNvSpPr txBox="1">
            <a:spLocks noChangeArrowheads="1"/>
          </p:cNvSpPr>
          <p:nvPr/>
        </p:nvSpPr>
        <p:spPr bwMode="auto">
          <a:xfrm>
            <a:off x="4643438" y="2476500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60</a:t>
            </a:r>
          </a:p>
        </p:txBody>
      </p:sp>
      <p:sp>
        <p:nvSpPr>
          <p:cNvPr id="84072" name="Text Box 104"/>
          <p:cNvSpPr txBox="1">
            <a:spLocks noChangeArrowheads="1"/>
          </p:cNvSpPr>
          <p:nvPr/>
        </p:nvSpPr>
        <p:spPr bwMode="auto">
          <a:xfrm>
            <a:off x="4210050" y="2260600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70</a:t>
            </a:r>
          </a:p>
        </p:txBody>
      </p:sp>
      <p:sp>
        <p:nvSpPr>
          <p:cNvPr id="84073" name="Text Box 105"/>
          <p:cNvSpPr txBox="1">
            <a:spLocks noChangeArrowheads="1"/>
          </p:cNvSpPr>
          <p:nvPr/>
        </p:nvSpPr>
        <p:spPr bwMode="auto">
          <a:xfrm>
            <a:off x="3635375" y="2116138"/>
            <a:ext cx="5476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80</a:t>
            </a:r>
          </a:p>
        </p:txBody>
      </p:sp>
      <p:sp>
        <p:nvSpPr>
          <p:cNvPr id="84074" name="Text Box 106"/>
          <p:cNvSpPr txBox="1">
            <a:spLocks noChangeArrowheads="1"/>
          </p:cNvSpPr>
          <p:nvPr/>
        </p:nvSpPr>
        <p:spPr bwMode="auto">
          <a:xfrm>
            <a:off x="3233738" y="2327275"/>
            <a:ext cx="434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ru-RU" sz="1600" b="1">
                <a:solidFill>
                  <a:srgbClr val="FF0000"/>
                </a:solidFill>
                <a:latin typeface="Batang" pitchFamily="18" charset="-127"/>
              </a:rPr>
              <a:t>90</a:t>
            </a:r>
          </a:p>
        </p:txBody>
      </p:sp>
      <p:sp>
        <p:nvSpPr>
          <p:cNvPr id="84075" name="Text Box 107"/>
          <p:cNvSpPr txBox="1">
            <a:spLocks noChangeArrowheads="1"/>
          </p:cNvSpPr>
          <p:nvPr/>
        </p:nvSpPr>
        <p:spPr bwMode="auto">
          <a:xfrm>
            <a:off x="2743200" y="2116138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100</a:t>
            </a:r>
          </a:p>
        </p:txBody>
      </p:sp>
      <p:sp>
        <p:nvSpPr>
          <p:cNvPr id="84076" name="Text Box 108"/>
          <p:cNvSpPr txBox="1">
            <a:spLocks noChangeArrowheads="1"/>
          </p:cNvSpPr>
          <p:nvPr/>
        </p:nvSpPr>
        <p:spPr bwMode="auto">
          <a:xfrm>
            <a:off x="2268538" y="2205038"/>
            <a:ext cx="452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110</a:t>
            </a:r>
          </a:p>
        </p:txBody>
      </p:sp>
      <p:sp>
        <p:nvSpPr>
          <p:cNvPr id="84077" name="Text Box 109"/>
          <p:cNvSpPr txBox="1">
            <a:spLocks noChangeArrowheads="1"/>
          </p:cNvSpPr>
          <p:nvPr/>
        </p:nvSpPr>
        <p:spPr bwMode="auto">
          <a:xfrm>
            <a:off x="1962150" y="2403475"/>
            <a:ext cx="449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120</a:t>
            </a:r>
          </a:p>
        </p:txBody>
      </p:sp>
      <p:sp>
        <p:nvSpPr>
          <p:cNvPr id="84078" name="Text Box 110"/>
          <p:cNvSpPr txBox="1">
            <a:spLocks noChangeArrowheads="1"/>
          </p:cNvSpPr>
          <p:nvPr/>
        </p:nvSpPr>
        <p:spPr bwMode="auto">
          <a:xfrm>
            <a:off x="1528763" y="2692400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130</a:t>
            </a:r>
          </a:p>
        </p:txBody>
      </p:sp>
      <p:sp>
        <p:nvSpPr>
          <p:cNvPr id="84079" name="Text Box 111"/>
          <p:cNvSpPr txBox="1">
            <a:spLocks noChangeArrowheads="1"/>
          </p:cNvSpPr>
          <p:nvPr/>
        </p:nvSpPr>
        <p:spPr bwMode="auto">
          <a:xfrm>
            <a:off x="1258888" y="2924175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140</a:t>
            </a:r>
          </a:p>
        </p:txBody>
      </p:sp>
      <p:sp>
        <p:nvSpPr>
          <p:cNvPr id="84080" name="Text Box 112"/>
          <p:cNvSpPr txBox="1">
            <a:spLocks noChangeArrowheads="1"/>
          </p:cNvSpPr>
          <p:nvPr/>
        </p:nvSpPr>
        <p:spPr bwMode="auto">
          <a:xfrm>
            <a:off x="971550" y="3284538"/>
            <a:ext cx="449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150</a:t>
            </a:r>
          </a:p>
        </p:txBody>
      </p:sp>
      <p:sp>
        <p:nvSpPr>
          <p:cNvPr id="84081" name="Text Box 113"/>
          <p:cNvSpPr txBox="1">
            <a:spLocks noChangeArrowheads="1"/>
          </p:cNvSpPr>
          <p:nvPr/>
        </p:nvSpPr>
        <p:spPr bwMode="auto">
          <a:xfrm>
            <a:off x="755650" y="3716338"/>
            <a:ext cx="454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160</a:t>
            </a:r>
          </a:p>
        </p:txBody>
      </p:sp>
      <p:sp>
        <p:nvSpPr>
          <p:cNvPr id="84082" name="Text Box 114"/>
          <p:cNvSpPr txBox="1">
            <a:spLocks noChangeArrowheads="1"/>
          </p:cNvSpPr>
          <p:nvPr/>
        </p:nvSpPr>
        <p:spPr bwMode="auto">
          <a:xfrm>
            <a:off x="539750" y="4149725"/>
            <a:ext cx="649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170</a:t>
            </a:r>
          </a:p>
        </p:txBody>
      </p:sp>
      <p:sp>
        <p:nvSpPr>
          <p:cNvPr id="84083" name="Text Box 115"/>
          <p:cNvSpPr txBox="1">
            <a:spLocks noChangeArrowheads="1"/>
          </p:cNvSpPr>
          <p:nvPr/>
        </p:nvSpPr>
        <p:spPr bwMode="auto">
          <a:xfrm>
            <a:off x="395288" y="4564063"/>
            <a:ext cx="5826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   180</a:t>
            </a:r>
          </a:p>
        </p:txBody>
      </p:sp>
      <p:sp>
        <p:nvSpPr>
          <p:cNvPr id="84084" name="Text Box 116"/>
          <p:cNvSpPr txBox="1">
            <a:spLocks noChangeArrowheads="1"/>
          </p:cNvSpPr>
          <p:nvPr/>
        </p:nvSpPr>
        <p:spPr bwMode="auto">
          <a:xfrm>
            <a:off x="5357813" y="4546600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180</a:t>
            </a:r>
          </a:p>
        </p:txBody>
      </p:sp>
      <p:sp>
        <p:nvSpPr>
          <p:cNvPr id="84085" name="Text Box 117"/>
          <p:cNvSpPr txBox="1">
            <a:spLocks noChangeArrowheads="1"/>
          </p:cNvSpPr>
          <p:nvPr/>
        </p:nvSpPr>
        <p:spPr bwMode="auto">
          <a:xfrm>
            <a:off x="5284788" y="4221163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170</a:t>
            </a:r>
          </a:p>
        </p:txBody>
      </p:sp>
      <p:sp>
        <p:nvSpPr>
          <p:cNvPr id="84086" name="Text Box 118"/>
          <p:cNvSpPr txBox="1">
            <a:spLocks noChangeArrowheads="1"/>
          </p:cNvSpPr>
          <p:nvPr/>
        </p:nvSpPr>
        <p:spPr bwMode="auto">
          <a:xfrm>
            <a:off x="5159375" y="3916363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160</a:t>
            </a:r>
          </a:p>
        </p:txBody>
      </p:sp>
      <p:sp>
        <p:nvSpPr>
          <p:cNvPr id="84087" name="Text Box 119"/>
          <p:cNvSpPr txBox="1">
            <a:spLocks noChangeArrowheads="1"/>
          </p:cNvSpPr>
          <p:nvPr/>
        </p:nvSpPr>
        <p:spPr bwMode="auto">
          <a:xfrm>
            <a:off x="5016500" y="3700463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150</a:t>
            </a:r>
          </a:p>
        </p:txBody>
      </p:sp>
      <p:sp>
        <p:nvSpPr>
          <p:cNvPr id="84088" name="Text Box 120"/>
          <p:cNvSpPr txBox="1">
            <a:spLocks noChangeArrowheads="1"/>
          </p:cNvSpPr>
          <p:nvPr/>
        </p:nvSpPr>
        <p:spPr bwMode="auto">
          <a:xfrm>
            <a:off x="4852988" y="3429000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140</a:t>
            </a:r>
          </a:p>
        </p:txBody>
      </p:sp>
      <p:sp>
        <p:nvSpPr>
          <p:cNvPr id="84089" name="Text Box 121"/>
          <p:cNvSpPr txBox="1">
            <a:spLocks noChangeArrowheads="1"/>
          </p:cNvSpPr>
          <p:nvPr/>
        </p:nvSpPr>
        <p:spPr bwMode="auto">
          <a:xfrm>
            <a:off x="4584700" y="3141663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130</a:t>
            </a:r>
          </a:p>
        </p:txBody>
      </p:sp>
      <p:sp>
        <p:nvSpPr>
          <p:cNvPr id="84090" name="Text Box 122"/>
          <p:cNvSpPr txBox="1">
            <a:spLocks noChangeArrowheads="1"/>
          </p:cNvSpPr>
          <p:nvPr/>
        </p:nvSpPr>
        <p:spPr bwMode="auto">
          <a:xfrm>
            <a:off x="4295775" y="2925763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120</a:t>
            </a:r>
          </a:p>
        </p:txBody>
      </p:sp>
      <p:sp>
        <p:nvSpPr>
          <p:cNvPr id="84091" name="Text Box 123"/>
          <p:cNvSpPr txBox="1">
            <a:spLocks noChangeArrowheads="1"/>
          </p:cNvSpPr>
          <p:nvPr/>
        </p:nvSpPr>
        <p:spPr bwMode="auto">
          <a:xfrm>
            <a:off x="3916363" y="2763838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110</a:t>
            </a:r>
          </a:p>
        </p:txBody>
      </p:sp>
      <p:sp>
        <p:nvSpPr>
          <p:cNvPr id="84092" name="Text Box 124"/>
          <p:cNvSpPr txBox="1">
            <a:spLocks noChangeArrowheads="1"/>
          </p:cNvSpPr>
          <p:nvPr/>
        </p:nvSpPr>
        <p:spPr bwMode="auto">
          <a:xfrm>
            <a:off x="3557588" y="2636838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100</a:t>
            </a:r>
          </a:p>
        </p:txBody>
      </p:sp>
      <p:sp>
        <p:nvSpPr>
          <p:cNvPr id="84093" name="Text Box 125"/>
          <p:cNvSpPr txBox="1">
            <a:spLocks noChangeArrowheads="1"/>
          </p:cNvSpPr>
          <p:nvPr/>
        </p:nvSpPr>
        <p:spPr bwMode="auto">
          <a:xfrm>
            <a:off x="2925763" y="2681288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80</a:t>
            </a:r>
          </a:p>
        </p:txBody>
      </p:sp>
      <p:sp>
        <p:nvSpPr>
          <p:cNvPr id="84094" name="Text Box 126"/>
          <p:cNvSpPr txBox="1">
            <a:spLocks noChangeArrowheads="1"/>
          </p:cNvSpPr>
          <p:nvPr/>
        </p:nvSpPr>
        <p:spPr bwMode="auto">
          <a:xfrm>
            <a:off x="1143000" y="4581525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84095" name="Text Box 127"/>
          <p:cNvSpPr txBox="1">
            <a:spLocks noChangeArrowheads="1"/>
          </p:cNvSpPr>
          <p:nvPr/>
        </p:nvSpPr>
        <p:spPr bwMode="auto">
          <a:xfrm>
            <a:off x="1125538" y="4271963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84096" name="Text Box 128"/>
          <p:cNvSpPr txBox="1">
            <a:spLocks noChangeArrowheads="1"/>
          </p:cNvSpPr>
          <p:nvPr/>
        </p:nvSpPr>
        <p:spPr bwMode="auto">
          <a:xfrm>
            <a:off x="1271588" y="3933825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84097" name="Text Box 129"/>
          <p:cNvSpPr txBox="1">
            <a:spLocks noChangeArrowheads="1"/>
          </p:cNvSpPr>
          <p:nvPr/>
        </p:nvSpPr>
        <p:spPr bwMode="auto">
          <a:xfrm>
            <a:off x="1416050" y="36449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sp>
        <p:nvSpPr>
          <p:cNvPr id="84098" name="Text Box 130"/>
          <p:cNvSpPr txBox="1">
            <a:spLocks noChangeArrowheads="1"/>
          </p:cNvSpPr>
          <p:nvPr/>
        </p:nvSpPr>
        <p:spPr bwMode="auto">
          <a:xfrm>
            <a:off x="1701800" y="3357563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40</a:t>
            </a:r>
          </a:p>
        </p:txBody>
      </p:sp>
      <p:sp>
        <p:nvSpPr>
          <p:cNvPr id="84099" name="Text Box 131"/>
          <p:cNvSpPr txBox="1">
            <a:spLocks noChangeArrowheads="1"/>
          </p:cNvSpPr>
          <p:nvPr/>
        </p:nvSpPr>
        <p:spPr bwMode="auto">
          <a:xfrm>
            <a:off x="1917700" y="3141663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50</a:t>
            </a:r>
          </a:p>
        </p:txBody>
      </p:sp>
      <p:sp>
        <p:nvSpPr>
          <p:cNvPr id="84100" name="Text Box 132"/>
          <p:cNvSpPr txBox="1">
            <a:spLocks noChangeArrowheads="1"/>
          </p:cNvSpPr>
          <p:nvPr/>
        </p:nvSpPr>
        <p:spPr bwMode="auto">
          <a:xfrm>
            <a:off x="2205038" y="2925763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60</a:t>
            </a:r>
          </a:p>
        </p:txBody>
      </p:sp>
      <p:sp>
        <p:nvSpPr>
          <p:cNvPr id="84101" name="Text Box 133"/>
          <p:cNvSpPr txBox="1">
            <a:spLocks noChangeArrowheads="1"/>
          </p:cNvSpPr>
          <p:nvPr/>
        </p:nvSpPr>
        <p:spPr bwMode="auto">
          <a:xfrm>
            <a:off x="2565400" y="2792413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70</a:t>
            </a:r>
          </a:p>
        </p:txBody>
      </p:sp>
      <p:sp>
        <p:nvSpPr>
          <p:cNvPr id="84102" name="Text Box 134"/>
          <p:cNvSpPr txBox="1">
            <a:spLocks noChangeArrowheads="1"/>
          </p:cNvSpPr>
          <p:nvPr/>
        </p:nvSpPr>
        <p:spPr bwMode="auto">
          <a:xfrm>
            <a:off x="5967413" y="4535488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84103" name="Text Box 135"/>
          <p:cNvSpPr txBox="1">
            <a:spLocks noChangeArrowheads="1"/>
          </p:cNvSpPr>
          <p:nvPr/>
        </p:nvSpPr>
        <p:spPr bwMode="auto">
          <a:xfrm>
            <a:off x="5292725" y="3068638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40</a:t>
            </a:r>
          </a:p>
        </p:txBody>
      </p:sp>
      <p:sp>
        <p:nvSpPr>
          <p:cNvPr id="84104" name="Text Box 136"/>
          <p:cNvSpPr txBox="1">
            <a:spLocks noChangeArrowheads="1"/>
          </p:cNvSpPr>
          <p:nvPr/>
        </p:nvSpPr>
        <p:spPr bwMode="auto">
          <a:xfrm>
            <a:off x="5508625" y="3429000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sp>
        <p:nvSpPr>
          <p:cNvPr id="84105" name="Freeform 137"/>
          <p:cNvSpPr>
            <a:spLocks/>
          </p:cNvSpPr>
          <p:nvPr/>
        </p:nvSpPr>
        <p:spPr bwMode="auto">
          <a:xfrm>
            <a:off x="495300" y="1989138"/>
            <a:ext cx="5773738" cy="2859087"/>
          </a:xfrm>
          <a:custGeom>
            <a:avLst/>
            <a:gdLst/>
            <a:ahLst/>
            <a:cxnLst>
              <a:cxn ang="0">
                <a:pos x="0" y="2313"/>
              </a:cxn>
              <a:cxn ang="0">
                <a:pos x="79" y="1811"/>
              </a:cxn>
              <a:cxn ang="0">
                <a:pos x="192" y="1431"/>
              </a:cxn>
              <a:cxn ang="0">
                <a:pos x="354" y="1113"/>
              </a:cxn>
              <a:cxn ang="0">
                <a:pos x="606" y="765"/>
              </a:cxn>
              <a:cxn ang="0">
                <a:pos x="895" y="496"/>
              </a:cxn>
              <a:cxn ang="0">
                <a:pos x="1218" y="273"/>
              </a:cxn>
              <a:cxn ang="0">
                <a:pos x="1530" y="133"/>
              </a:cxn>
              <a:cxn ang="0">
                <a:pos x="1944" y="27"/>
              </a:cxn>
              <a:cxn ang="0">
                <a:pos x="2310" y="3"/>
              </a:cxn>
              <a:cxn ang="0">
                <a:pos x="2718" y="45"/>
              </a:cxn>
              <a:cxn ang="0">
                <a:pos x="3126" y="177"/>
              </a:cxn>
              <a:cxn ang="0">
                <a:pos x="3526" y="405"/>
              </a:cxn>
              <a:cxn ang="0">
                <a:pos x="3798" y="632"/>
              </a:cxn>
              <a:cxn ang="0">
                <a:pos x="4086" y="957"/>
              </a:cxn>
              <a:cxn ang="0">
                <a:pos x="4272" y="1269"/>
              </a:cxn>
              <a:cxn ang="0">
                <a:pos x="4388" y="1539"/>
              </a:cxn>
              <a:cxn ang="0">
                <a:pos x="4479" y="1902"/>
              </a:cxn>
              <a:cxn ang="0">
                <a:pos x="4524" y="2319"/>
              </a:cxn>
            </a:cxnLst>
            <a:rect l="0" t="0" r="r" b="b"/>
            <a:pathLst>
              <a:path w="4524" h="2319">
                <a:moveTo>
                  <a:pt x="0" y="2313"/>
                </a:moveTo>
                <a:cubicBezTo>
                  <a:pt x="13" y="2230"/>
                  <a:pt x="47" y="1958"/>
                  <a:pt x="79" y="1811"/>
                </a:cubicBezTo>
                <a:cubicBezTo>
                  <a:pt x="111" y="1664"/>
                  <a:pt x="146" y="1547"/>
                  <a:pt x="192" y="1431"/>
                </a:cubicBezTo>
                <a:cubicBezTo>
                  <a:pt x="238" y="1315"/>
                  <a:pt x="285" y="1224"/>
                  <a:pt x="354" y="1113"/>
                </a:cubicBezTo>
                <a:cubicBezTo>
                  <a:pt x="423" y="1002"/>
                  <a:pt x="516" y="868"/>
                  <a:pt x="606" y="765"/>
                </a:cubicBezTo>
                <a:cubicBezTo>
                  <a:pt x="696" y="662"/>
                  <a:pt x="793" y="578"/>
                  <a:pt x="895" y="496"/>
                </a:cubicBezTo>
                <a:cubicBezTo>
                  <a:pt x="997" y="414"/>
                  <a:pt x="1112" y="333"/>
                  <a:pt x="1218" y="273"/>
                </a:cubicBezTo>
                <a:cubicBezTo>
                  <a:pt x="1324" y="213"/>
                  <a:pt x="1409" y="174"/>
                  <a:pt x="1530" y="133"/>
                </a:cubicBezTo>
                <a:cubicBezTo>
                  <a:pt x="1651" y="92"/>
                  <a:pt x="1814" y="49"/>
                  <a:pt x="1944" y="27"/>
                </a:cubicBezTo>
                <a:cubicBezTo>
                  <a:pt x="2074" y="5"/>
                  <a:pt x="2181" y="0"/>
                  <a:pt x="2310" y="3"/>
                </a:cubicBezTo>
                <a:cubicBezTo>
                  <a:pt x="2439" y="6"/>
                  <a:pt x="2582" y="16"/>
                  <a:pt x="2718" y="45"/>
                </a:cubicBezTo>
                <a:cubicBezTo>
                  <a:pt x="2854" y="74"/>
                  <a:pt x="2991" y="117"/>
                  <a:pt x="3126" y="177"/>
                </a:cubicBezTo>
                <a:cubicBezTo>
                  <a:pt x="3261" y="237"/>
                  <a:pt x="3414" y="329"/>
                  <a:pt x="3526" y="405"/>
                </a:cubicBezTo>
                <a:cubicBezTo>
                  <a:pt x="3638" y="481"/>
                  <a:pt x="3705" y="540"/>
                  <a:pt x="3798" y="632"/>
                </a:cubicBezTo>
                <a:cubicBezTo>
                  <a:pt x="3891" y="724"/>
                  <a:pt x="4007" y="851"/>
                  <a:pt x="4086" y="957"/>
                </a:cubicBezTo>
                <a:cubicBezTo>
                  <a:pt x="4165" y="1063"/>
                  <a:pt x="4222" y="1172"/>
                  <a:pt x="4272" y="1269"/>
                </a:cubicBezTo>
                <a:cubicBezTo>
                  <a:pt x="4322" y="1366"/>
                  <a:pt x="4353" y="1433"/>
                  <a:pt x="4388" y="1539"/>
                </a:cubicBezTo>
                <a:cubicBezTo>
                  <a:pt x="4423" y="1645"/>
                  <a:pt x="4456" y="1772"/>
                  <a:pt x="4479" y="1902"/>
                </a:cubicBezTo>
                <a:cubicBezTo>
                  <a:pt x="4502" y="2032"/>
                  <a:pt x="4515" y="2232"/>
                  <a:pt x="4524" y="2319"/>
                </a:cubicBezTo>
              </a:path>
            </a:pathLst>
          </a:custGeom>
          <a:noFill/>
          <a:ln w="76200" cap="flat" cmpd="sng">
            <a:solidFill>
              <a:schemeClr val="tx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106" name="Freeform 138"/>
          <p:cNvSpPr>
            <a:spLocks/>
          </p:cNvSpPr>
          <p:nvPr/>
        </p:nvSpPr>
        <p:spPr bwMode="auto">
          <a:xfrm>
            <a:off x="1368425" y="2925763"/>
            <a:ext cx="4065588" cy="1944687"/>
          </a:xfrm>
          <a:custGeom>
            <a:avLst/>
            <a:gdLst/>
            <a:ahLst/>
            <a:cxnLst>
              <a:cxn ang="0">
                <a:pos x="0" y="1577"/>
              </a:cxn>
              <a:cxn ang="0">
                <a:pos x="138" y="1073"/>
              </a:cxn>
              <a:cxn ang="0">
                <a:pos x="366" y="677"/>
              </a:cxn>
              <a:cxn ang="0">
                <a:pos x="630" y="383"/>
              </a:cxn>
              <a:cxn ang="0">
                <a:pos x="912" y="173"/>
              </a:cxn>
              <a:cxn ang="0">
                <a:pos x="1308" y="29"/>
              </a:cxn>
              <a:cxn ang="0">
                <a:pos x="1638" y="5"/>
              </a:cxn>
              <a:cxn ang="0">
                <a:pos x="2010" y="59"/>
              </a:cxn>
              <a:cxn ang="0">
                <a:pos x="2388" y="234"/>
              </a:cxn>
              <a:cxn ang="0">
                <a:pos x="2718" y="515"/>
              </a:cxn>
              <a:cxn ang="0">
                <a:pos x="2958" y="857"/>
              </a:cxn>
              <a:cxn ang="0">
                <a:pos x="3114" y="1205"/>
              </a:cxn>
              <a:cxn ang="0">
                <a:pos x="3186" y="1535"/>
              </a:cxn>
            </a:cxnLst>
            <a:rect l="0" t="0" r="r" b="b"/>
            <a:pathLst>
              <a:path w="3186" h="1577">
                <a:moveTo>
                  <a:pt x="0" y="1577"/>
                </a:moveTo>
                <a:cubicBezTo>
                  <a:pt x="23" y="1494"/>
                  <a:pt x="77" y="1223"/>
                  <a:pt x="138" y="1073"/>
                </a:cubicBezTo>
                <a:cubicBezTo>
                  <a:pt x="199" y="923"/>
                  <a:pt x="284" y="792"/>
                  <a:pt x="366" y="677"/>
                </a:cubicBezTo>
                <a:cubicBezTo>
                  <a:pt x="448" y="562"/>
                  <a:pt x="539" y="467"/>
                  <a:pt x="630" y="383"/>
                </a:cubicBezTo>
                <a:cubicBezTo>
                  <a:pt x="721" y="299"/>
                  <a:pt x="799" y="232"/>
                  <a:pt x="912" y="173"/>
                </a:cubicBezTo>
                <a:cubicBezTo>
                  <a:pt x="1025" y="114"/>
                  <a:pt x="1187" y="57"/>
                  <a:pt x="1308" y="29"/>
                </a:cubicBezTo>
                <a:cubicBezTo>
                  <a:pt x="1429" y="1"/>
                  <a:pt x="1521" y="0"/>
                  <a:pt x="1638" y="5"/>
                </a:cubicBezTo>
                <a:cubicBezTo>
                  <a:pt x="1755" y="10"/>
                  <a:pt x="1885" y="21"/>
                  <a:pt x="2010" y="59"/>
                </a:cubicBezTo>
                <a:cubicBezTo>
                  <a:pt x="2135" y="97"/>
                  <a:pt x="2270" y="158"/>
                  <a:pt x="2388" y="234"/>
                </a:cubicBezTo>
                <a:cubicBezTo>
                  <a:pt x="2506" y="310"/>
                  <a:pt x="2623" y="411"/>
                  <a:pt x="2718" y="515"/>
                </a:cubicBezTo>
                <a:cubicBezTo>
                  <a:pt x="2813" y="619"/>
                  <a:pt x="2892" y="742"/>
                  <a:pt x="2958" y="857"/>
                </a:cubicBezTo>
                <a:cubicBezTo>
                  <a:pt x="3024" y="972"/>
                  <a:pt x="3076" y="1092"/>
                  <a:pt x="3114" y="1205"/>
                </a:cubicBezTo>
                <a:cubicBezTo>
                  <a:pt x="3152" y="1318"/>
                  <a:pt x="3171" y="1466"/>
                  <a:pt x="3186" y="1535"/>
                </a:cubicBezTo>
              </a:path>
            </a:pathLst>
          </a:custGeom>
          <a:noFill/>
          <a:ln w="57150" cap="flat" cmpd="sng">
            <a:solidFill>
              <a:schemeClr val="tx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107" name="Freeform 139"/>
          <p:cNvSpPr>
            <a:spLocks/>
          </p:cNvSpPr>
          <p:nvPr/>
        </p:nvSpPr>
        <p:spPr bwMode="auto">
          <a:xfrm>
            <a:off x="5402263" y="4833938"/>
            <a:ext cx="895350" cy="3175"/>
          </a:xfrm>
          <a:custGeom>
            <a:avLst/>
            <a:gdLst/>
            <a:ahLst/>
            <a:cxnLst>
              <a:cxn ang="0">
                <a:pos x="702" y="0"/>
              </a:cxn>
              <a:cxn ang="0">
                <a:pos x="0" y="3"/>
              </a:cxn>
            </a:cxnLst>
            <a:rect l="0" t="0" r="r" b="b"/>
            <a:pathLst>
              <a:path w="702" h="3">
                <a:moveTo>
                  <a:pt x="702" y="0"/>
                </a:moveTo>
                <a:lnTo>
                  <a:pt x="0" y="3"/>
                </a:lnTo>
              </a:path>
            </a:pathLst>
          </a:custGeom>
          <a:noFill/>
          <a:ln w="5715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108" name="Freeform 140"/>
          <p:cNvSpPr>
            <a:spLocks/>
          </p:cNvSpPr>
          <p:nvPr/>
        </p:nvSpPr>
        <p:spPr bwMode="auto">
          <a:xfrm>
            <a:off x="3427413" y="2760663"/>
            <a:ext cx="4762" cy="168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106"/>
              </a:cxn>
            </a:cxnLst>
            <a:rect l="0" t="0" r="r" b="b"/>
            <a:pathLst>
              <a:path w="3" h="106">
                <a:moveTo>
                  <a:pt x="0" y="0"/>
                </a:moveTo>
                <a:lnTo>
                  <a:pt x="3" y="10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09" name="Freeform 141"/>
          <p:cNvSpPr>
            <a:spLocks/>
          </p:cNvSpPr>
          <p:nvPr/>
        </p:nvSpPr>
        <p:spPr bwMode="auto">
          <a:xfrm>
            <a:off x="3429000" y="1989138"/>
            <a:ext cx="1588" cy="244475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0" y="154"/>
              </a:cxn>
            </a:cxnLst>
            <a:rect l="0" t="0" r="r" b="b"/>
            <a:pathLst>
              <a:path w="1" h="154">
                <a:moveTo>
                  <a:pt x="1" y="0"/>
                </a:moveTo>
                <a:lnTo>
                  <a:pt x="0" y="15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10" name="Freeform 142"/>
          <p:cNvSpPr>
            <a:spLocks/>
          </p:cNvSpPr>
          <p:nvPr/>
        </p:nvSpPr>
        <p:spPr bwMode="auto">
          <a:xfrm>
            <a:off x="6024563" y="4040188"/>
            <a:ext cx="122237" cy="38100"/>
          </a:xfrm>
          <a:custGeom>
            <a:avLst/>
            <a:gdLst/>
            <a:ahLst/>
            <a:cxnLst>
              <a:cxn ang="0">
                <a:pos x="0" y="24"/>
              </a:cxn>
              <a:cxn ang="0">
                <a:pos x="77" y="0"/>
              </a:cxn>
            </a:cxnLst>
            <a:rect l="0" t="0" r="r" b="b"/>
            <a:pathLst>
              <a:path w="77" h="24">
                <a:moveTo>
                  <a:pt x="0" y="24"/>
                </a:moveTo>
                <a:lnTo>
                  <a:pt x="77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12" name="Freeform 144"/>
          <p:cNvSpPr>
            <a:spLocks/>
          </p:cNvSpPr>
          <p:nvPr/>
        </p:nvSpPr>
        <p:spPr bwMode="auto">
          <a:xfrm>
            <a:off x="5670550" y="3273425"/>
            <a:ext cx="100013" cy="61913"/>
          </a:xfrm>
          <a:custGeom>
            <a:avLst/>
            <a:gdLst/>
            <a:ahLst/>
            <a:cxnLst>
              <a:cxn ang="0">
                <a:pos x="0" y="39"/>
              </a:cxn>
              <a:cxn ang="0">
                <a:pos x="63" y="0"/>
              </a:cxn>
            </a:cxnLst>
            <a:rect l="0" t="0" r="r" b="b"/>
            <a:pathLst>
              <a:path w="63" h="39">
                <a:moveTo>
                  <a:pt x="0" y="39"/>
                </a:moveTo>
                <a:lnTo>
                  <a:pt x="63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13" name="Freeform 145"/>
          <p:cNvSpPr>
            <a:spLocks/>
          </p:cNvSpPr>
          <p:nvPr/>
        </p:nvSpPr>
        <p:spPr bwMode="auto">
          <a:xfrm>
            <a:off x="6086475" y="4500563"/>
            <a:ext cx="139700" cy="25400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88" y="0"/>
              </a:cxn>
            </a:cxnLst>
            <a:rect l="0" t="0" r="r" b="b"/>
            <a:pathLst>
              <a:path w="88" h="16">
                <a:moveTo>
                  <a:pt x="0" y="16"/>
                </a:moveTo>
                <a:lnTo>
                  <a:pt x="8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14" name="Freeform 146"/>
          <p:cNvSpPr>
            <a:spLocks/>
          </p:cNvSpPr>
          <p:nvPr/>
        </p:nvSpPr>
        <p:spPr bwMode="auto">
          <a:xfrm>
            <a:off x="5546725" y="3087688"/>
            <a:ext cx="100013" cy="79375"/>
          </a:xfrm>
          <a:custGeom>
            <a:avLst/>
            <a:gdLst/>
            <a:ahLst/>
            <a:cxnLst>
              <a:cxn ang="0">
                <a:pos x="0" y="50"/>
              </a:cxn>
              <a:cxn ang="0">
                <a:pos x="63" y="0"/>
              </a:cxn>
            </a:cxnLst>
            <a:rect l="0" t="0" r="r" b="b"/>
            <a:pathLst>
              <a:path w="63" h="50">
                <a:moveTo>
                  <a:pt x="0" y="50"/>
                </a:moveTo>
                <a:lnTo>
                  <a:pt x="63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15" name="Freeform 147"/>
          <p:cNvSpPr>
            <a:spLocks/>
          </p:cNvSpPr>
          <p:nvPr/>
        </p:nvSpPr>
        <p:spPr bwMode="auto">
          <a:xfrm>
            <a:off x="5780088" y="3465513"/>
            <a:ext cx="106362" cy="58737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67" y="0"/>
              </a:cxn>
            </a:cxnLst>
            <a:rect l="0" t="0" r="r" b="b"/>
            <a:pathLst>
              <a:path w="67" h="37">
                <a:moveTo>
                  <a:pt x="0" y="37"/>
                </a:moveTo>
                <a:lnTo>
                  <a:pt x="67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16" name="Freeform 148"/>
          <p:cNvSpPr>
            <a:spLocks/>
          </p:cNvSpPr>
          <p:nvPr/>
        </p:nvSpPr>
        <p:spPr bwMode="auto">
          <a:xfrm>
            <a:off x="5980113" y="3860800"/>
            <a:ext cx="93662" cy="26988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59" y="0"/>
              </a:cxn>
            </a:cxnLst>
            <a:rect l="0" t="0" r="r" b="b"/>
            <a:pathLst>
              <a:path w="59" h="17">
                <a:moveTo>
                  <a:pt x="0" y="17"/>
                </a:moveTo>
                <a:lnTo>
                  <a:pt x="59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17" name="Freeform 149"/>
          <p:cNvSpPr>
            <a:spLocks/>
          </p:cNvSpPr>
          <p:nvPr/>
        </p:nvSpPr>
        <p:spPr bwMode="auto">
          <a:xfrm>
            <a:off x="6073775" y="4268788"/>
            <a:ext cx="125413" cy="33337"/>
          </a:xfrm>
          <a:custGeom>
            <a:avLst/>
            <a:gdLst/>
            <a:ahLst/>
            <a:cxnLst>
              <a:cxn ang="0">
                <a:pos x="0" y="21"/>
              </a:cxn>
              <a:cxn ang="0">
                <a:pos x="79" y="0"/>
              </a:cxn>
            </a:cxnLst>
            <a:rect l="0" t="0" r="r" b="b"/>
            <a:pathLst>
              <a:path w="79" h="21">
                <a:moveTo>
                  <a:pt x="0" y="21"/>
                </a:moveTo>
                <a:lnTo>
                  <a:pt x="79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18" name="Freeform 150"/>
          <p:cNvSpPr>
            <a:spLocks/>
          </p:cNvSpPr>
          <p:nvPr/>
        </p:nvSpPr>
        <p:spPr bwMode="auto">
          <a:xfrm>
            <a:off x="5403850" y="2925763"/>
            <a:ext cx="104775" cy="98425"/>
          </a:xfrm>
          <a:custGeom>
            <a:avLst/>
            <a:gdLst/>
            <a:ahLst/>
            <a:cxnLst>
              <a:cxn ang="0">
                <a:pos x="0" y="62"/>
              </a:cxn>
              <a:cxn ang="0">
                <a:pos x="66" y="0"/>
              </a:cxn>
            </a:cxnLst>
            <a:rect l="0" t="0" r="r" b="b"/>
            <a:pathLst>
              <a:path w="66" h="62">
                <a:moveTo>
                  <a:pt x="0" y="62"/>
                </a:moveTo>
                <a:lnTo>
                  <a:pt x="66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19" name="Freeform 151"/>
          <p:cNvSpPr>
            <a:spLocks/>
          </p:cNvSpPr>
          <p:nvPr/>
        </p:nvSpPr>
        <p:spPr bwMode="auto">
          <a:xfrm>
            <a:off x="5246688" y="2781300"/>
            <a:ext cx="85725" cy="88900"/>
          </a:xfrm>
          <a:custGeom>
            <a:avLst/>
            <a:gdLst/>
            <a:ahLst/>
            <a:cxnLst>
              <a:cxn ang="0">
                <a:pos x="0" y="56"/>
              </a:cxn>
              <a:cxn ang="0">
                <a:pos x="54" y="0"/>
              </a:cxn>
            </a:cxnLst>
            <a:rect l="0" t="0" r="r" b="b"/>
            <a:pathLst>
              <a:path w="54" h="56">
                <a:moveTo>
                  <a:pt x="0" y="56"/>
                </a:moveTo>
                <a:lnTo>
                  <a:pt x="54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20" name="Freeform 152"/>
          <p:cNvSpPr>
            <a:spLocks/>
          </p:cNvSpPr>
          <p:nvPr/>
        </p:nvSpPr>
        <p:spPr bwMode="auto">
          <a:xfrm>
            <a:off x="5089525" y="2636838"/>
            <a:ext cx="46038" cy="65087"/>
          </a:xfrm>
          <a:custGeom>
            <a:avLst/>
            <a:gdLst/>
            <a:ahLst/>
            <a:cxnLst>
              <a:cxn ang="0">
                <a:pos x="0" y="41"/>
              </a:cxn>
              <a:cxn ang="0">
                <a:pos x="29" y="0"/>
              </a:cxn>
            </a:cxnLst>
            <a:rect l="0" t="0" r="r" b="b"/>
            <a:pathLst>
              <a:path w="29" h="41">
                <a:moveTo>
                  <a:pt x="0" y="41"/>
                </a:moveTo>
                <a:lnTo>
                  <a:pt x="29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21" name="Freeform 153"/>
          <p:cNvSpPr>
            <a:spLocks/>
          </p:cNvSpPr>
          <p:nvPr/>
        </p:nvSpPr>
        <p:spPr bwMode="auto">
          <a:xfrm>
            <a:off x="4895850" y="2478088"/>
            <a:ext cx="69850" cy="98425"/>
          </a:xfrm>
          <a:custGeom>
            <a:avLst/>
            <a:gdLst/>
            <a:ahLst/>
            <a:cxnLst>
              <a:cxn ang="0">
                <a:pos x="0" y="62"/>
              </a:cxn>
              <a:cxn ang="0">
                <a:pos x="44" y="0"/>
              </a:cxn>
            </a:cxnLst>
            <a:rect l="0" t="0" r="r" b="b"/>
            <a:pathLst>
              <a:path w="44" h="62">
                <a:moveTo>
                  <a:pt x="0" y="62"/>
                </a:moveTo>
                <a:lnTo>
                  <a:pt x="44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22" name="Freeform 154"/>
          <p:cNvSpPr>
            <a:spLocks/>
          </p:cNvSpPr>
          <p:nvPr/>
        </p:nvSpPr>
        <p:spPr bwMode="auto">
          <a:xfrm>
            <a:off x="4679950" y="2354263"/>
            <a:ext cx="52388" cy="95250"/>
          </a:xfrm>
          <a:custGeom>
            <a:avLst/>
            <a:gdLst/>
            <a:ahLst/>
            <a:cxnLst>
              <a:cxn ang="0">
                <a:pos x="0" y="60"/>
              </a:cxn>
              <a:cxn ang="0">
                <a:pos x="33" y="0"/>
              </a:cxn>
            </a:cxnLst>
            <a:rect l="0" t="0" r="r" b="b"/>
            <a:pathLst>
              <a:path w="33" h="60">
                <a:moveTo>
                  <a:pt x="0" y="60"/>
                </a:moveTo>
                <a:lnTo>
                  <a:pt x="33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23" name="Freeform 155"/>
          <p:cNvSpPr>
            <a:spLocks/>
          </p:cNvSpPr>
          <p:nvPr/>
        </p:nvSpPr>
        <p:spPr bwMode="auto">
          <a:xfrm>
            <a:off x="4432300" y="2197100"/>
            <a:ext cx="65088" cy="139700"/>
          </a:xfrm>
          <a:custGeom>
            <a:avLst/>
            <a:gdLst/>
            <a:ahLst/>
            <a:cxnLst>
              <a:cxn ang="0">
                <a:pos x="0" y="88"/>
              </a:cxn>
              <a:cxn ang="0">
                <a:pos x="41" y="0"/>
              </a:cxn>
            </a:cxnLst>
            <a:rect l="0" t="0" r="r" b="b"/>
            <a:pathLst>
              <a:path w="41" h="88">
                <a:moveTo>
                  <a:pt x="0" y="88"/>
                </a:moveTo>
                <a:lnTo>
                  <a:pt x="41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24" name="Freeform 156"/>
          <p:cNvSpPr>
            <a:spLocks/>
          </p:cNvSpPr>
          <p:nvPr/>
        </p:nvSpPr>
        <p:spPr bwMode="auto">
          <a:xfrm>
            <a:off x="4189413" y="2120900"/>
            <a:ext cx="33337" cy="104775"/>
          </a:xfrm>
          <a:custGeom>
            <a:avLst/>
            <a:gdLst/>
            <a:ahLst/>
            <a:cxnLst>
              <a:cxn ang="0">
                <a:pos x="0" y="66"/>
              </a:cxn>
              <a:cxn ang="0">
                <a:pos x="21" y="0"/>
              </a:cxn>
            </a:cxnLst>
            <a:rect l="0" t="0" r="r" b="b"/>
            <a:pathLst>
              <a:path w="21" h="66">
                <a:moveTo>
                  <a:pt x="0" y="66"/>
                </a:moveTo>
                <a:lnTo>
                  <a:pt x="21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25" name="Freeform 157"/>
          <p:cNvSpPr>
            <a:spLocks/>
          </p:cNvSpPr>
          <p:nvPr/>
        </p:nvSpPr>
        <p:spPr bwMode="auto">
          <a:xfrm>
            <a:off x="3919538" y="2030413"/>
            <a:ext cx="12700" cy="141287"/>
          </a:xfrm>
          <a:custGeom>
            <a:avLst/>
            <a:gdLst/>
            <a:ahLst/>
            <a:cxnLst>
              <a:cxn ang="0">
                <a:pos x="0" y="89"/>
              </a:cxn>
              <a:cxn ang="0">
                <a:pos x="8" y="0"/>
              </a:cxn>
            </a:cxnLst>
            <a:rect l="0" t="0" r="r" b="b"/>
            <a:pathLst>
              <a:path w="8" h="89">
                <a:moveTo>
                  <a:pt x="0" y="89"/>
                </a:moveTo>
                <a:lnTo>
                  <a:pt x="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26" name="Freeform 158"/>
          <p:cNvSpPr>
            <a:spLocks/>
          </p:cNvSpPr>
          <p:nvPr/>
        </p:nvSpPr>
        <p:spPr bwMode="auto">
          <a:xfrm>
            <a:off x="3651250" y="1992313"/>
            <a:ext cx="4763" cy="138112"/>
          </a:xfrm>
          <a:custGeom>
            <a:avLst/>
            <a:gdLst/>
            <a:ahLst/>
            <a:cxnLst>
              <a:cxn ang="0">
                <a:pos x="0" y="87"/>
              </a:cxn>
              <a:cxn ang="0">
                <a:pos x="3" y="0"/>
              </a:cxn>
            </a:cxnLst>
            <a:rect l="0" t="0" r="r" b="b"/>
            <a:pathLst>
              <a:path w="3" h="87">
                <a:moveTo>
                  <a:pt x="0" y="87"/>
                </a:moveTo>
                <a:lnTo>
                  <a:pt x="3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27" name="Freeform 159"/>
          <p:cNvSpPr>
            <a:spLocks/>
          </p:cNvSpPr>
          <p:nvPr/>
        </p:nvSpPr>
        <p:spPr bwMode="auto">
          <a:xfrm>
            <a:off x="2703513" y="2082800"/>
            <a:ext cx="28575" cy="123825"/>
          </a:xfrm>
          <a:custGeom>
            <a:avLst/>
            <a:gdLst/>
            <a:ahLst/>
            <a:cxnLst>
              <a:cxn ang="0">
                <a:pos x="18" y="78"/>
              </a:cxn>
              <a:cxn ang="0">
                <a:pos x="0" y="0"/>
              </a:cxn>
            </a:cxnLst>
            <a:rect l="0" t="0" r="r" b="b"/>
            <a:pathLst>
              <a:path w="18" h="78">
                <a:moveTo>
                  <a:pt x="18" y="78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28" name="Freeform 160"/>
          <p:cNvSpPr>
            <a:spLocks/>
          </p:cNvSpPr>
          <p:nvPr/>
        </p:nvSpPr>
        <p:spPr bwMode="auto">
          <a:xfrm>
            <a:off x="2451100" y="2163763"/>
            <a:ext cx="34925" cy="120650"/>
          </a:xfrm>
          <a:custGeom>
            <a:avLst/>
            <a:gdLst/>
            <a:ahLst/>
            <a:cxnLst>
              <a:cxn ang="0">
                <a:pos x="22" y="76"/>
              </a:cxn>
              <a:cxn ang="0">
                <a:pos x="0" y="0"/>
              </a:cxn>
            </a:cxnLst>
            <a:rect l="0" t="0" r="r" b="b"/>
            <a:pathLst>
              <a:path w="22" h="76">
                <a:moveTo>
                  <a:pt x="22" y="76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29" name="Freeform 161"/>
          <p:cNvSpPr>
            <a:spLocks/>
          </p:cNvSpPr>
          <p:nvPr/>
        </p:nvSpPr>
        <p:spPr bwMode="auto">
          <a:xfrm>
            <a:off x="3217863" y="2020888"/>
            <a:ext cx="4762" cy="109537"/>
          </a:xfrm>
          <a:custGeom>
            <a:avLst/>
            <a:gdLst/>
            <a:ahLst/>
            <a:cxnLst>
              <a:cxn ang="0">
                <a:pos x="3" y="69"/>
              </a:cxn>
              <a:cxn ang="0">
                <a:pos x="0" y="0"/>
              </a:cxn>
            </a:cxnLst>
            <a:rect l="0" t="0" r="r" b="b"/>
            <a:pathLst>
              <a:path w="3" h="69">
                <a:moveTo>
                  <a:pt x="3" y="69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30" name="Freeform 162"/>
          <p:cNvSpPr>
            <a:spLocks/>
          </p:cNvSpPr>
          <p:nvPr/>
        </p:nvSpPr>
        <p:spPr bwMode="auto">
          <a:xfrm>
            <a:off x="2965450" y="2049463"/>
            <a:ext cx="19050" cy="125412"/>
          </a:xfrm>
          <a:custGeom>
            <a:avLst/>
            <a:gdLst/>
            <a:ahLst/>
            <a:cxnLst>
              <a:cxn ang="0">
                <a:pos x="12" y="79"/>
              </a:cxn>
              <a:cxn ang="0">
                <a:pos x="0" y="0"/>
              </a:cxn>
            </a:cxnLst>
            <a:rect l="0" t="0" r="r" b="b"/>
            <a:pathLst>
              <a:path w="12" h="79">
                <a:moveTo>
                  <a:pt x="12" y="79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31" name="Freeform 163"/>
          <p:cNvSpPr>
            <a:spLocks/>
          </p:cNvSpPr>
          <p:nvPr/>
        </p:nvSpPr>
        <p:spPr bwMode="auto">
          <a:xfrm>
            <a:off x="2217738" y="2251075"/>
            <a:ext cx="39687" cy="95250"/>
          </a:xfrm>
          <a:custGeom>
            <a:avLst/>
            <a:gdLst/>
            <a:ahLst/>
            <a:cxnLst>
              <a:cxn ang="0">
                <a:pos x="25" y="60"/>
              </a:cxn>
              <a:cxn ang="0">
                <a:pos x="0" y="0"/>
              </a:cxn>
            </a:cxnLst>
            <a:rect l="0" t="0" r="r" b="b"/>
            <a:pathLst>
              <a:path w="25" h="60">
                <a:moveTo>
                  <a:pt x="25" y="6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32" name="Freeform 164"/>
          <p:cNvSpPr>
            <a:spLocks/>
          </p:cNvSpPr>
          <p:nvPr/>
        </p:nvSpPr>
        <p:spPr bwMode="auto">
          <a:xfrm>
            <a:off x="2012950" y="2354263"/>
            <a:ext cx="57150" cy="115887"/>
          </a:xfrm>
          <a:custGeom>
            <a:avLst/>
            <a:gdLst/>
            <a:ahLst/>
            <a:cxnLst>
              <a:cxn ang="0">
                <a:pos x="34" y="73"/>
              </a:cxn>
              <a:cxn ang="0">
                <a:pos x="36" y="70"/>
              </a:cxn>
              <a:cxn ang="0">
                <a:pos x="0" y="0"/>
              </a:cxn>
            </a:cxnLst>
            <a:rect l="0" t="0" r="r" b="b"/>
            <a:pathLst>
              <a:path w="36" h="73">
                <a:moveTo>
                  <a:pt x="34" y="73"/>
                </a:moveTo>
                <a:lnTo>
                  <a:pt x="36" y="7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33" name="Freeform 165"/>
          <p:cNvSpPr>
            <a:spLocks/>
          </p:cNvSpPr>
          <p:nvPr/>
        </p:nvSpPr>
        <p:spPr bwMode="auto">
          <a:xfrm>
            <a:off x="1771650" y="2509838"/>
            <a:ext cx="85725" cy="112712"/>
          </a:xfrm>
          <a:custGeom>
            <a:avLst/>
            <a:gdLst/>
            <a:ahLst/>
            <a:cxnLst>
              <a:cxn ang="0">
                <a:pos x="54" y="71"/>
              </a:cxn>
              <a:cxn ang="0">
                <a:pos x="0" y="0"/>
              </a:cxn>
            </a:cxnLst>
            <a:rect l="0" t="0" r="r" b="b"/>
            <a:pathLst>
              <a:path w="54" h="71">
                <a:moveTo>
                  <a:pt x="54" y="71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34" name="Freeform 166"/>
          <p:cNvSpPr>
            <a:spLocks/>
          </p:cNvSpPr>
          <p:nvPr/>
        </p:nvSpPr>
        <p:spPr bwMode="auto">
          <a:xfrm>
            <a:off x="1555750" y="2678113"/>
            <a:ext cx="76200" cy="92075"/>
          </a:xfrm>
          <a:custGeom>
            <a:avLst/>
            <a:gdLst/>
            <a:ahLst/>
            <a:cxnLst>
              <a:cxn ang="0">
                <a:pos x="48" y="58"/>
              </a:cxn>
              <a:cxn ang="0">
                <a:pos x="0" y="0"/>
              </a:cxn>
            </a:cxnLst>
            <a:rect l="0" t="0" r="r" b="b"/>
            <a:pathLst>
              <a:path w="48" h="58">
                <a:moveTo>
                  <a:pt x="48" y="58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35" name="Freeform 167"/>
          <p:cNvSpPr>
            <a:spLocks/>
          </p:cNvSpPr>
          <p:nvPr/>
        </p:nvSpPr>
        <p:spPr bwMode="auto">
          <a:xfrm>
            <a:off x="1412875" y="2820988"/>
            <a:ext cx="85725" cy="92075"/>
          </a:xfrm>
          <a:custGeom>
            <a:avLst/>
            <a:gdLst/>
            <a:ahLst/>
            <a:cxnLst>
              <a:cxn ang="0">
                <a:pos x="54" y="58"/>
              </a:cxn>
              <a:cxn ang="0">
                <a:pos x="0" y="0"/>
              </a:cxn>
            </a:cxnLst>
            <a:rect l="0" t="0" r="r" b="b"/>
            <a:pathLst>
              <a:path w="54" h="58">
                <a:moveTo>
                  <a:pt x="54" y="58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36" name="Freeform 168"/>
          <p:cNvSpPr>
            <a:spLocks/>
          </p:cNvSpPr>
          <p:nvPr/>
        </p:nvSpPr>
        <p:spPr bwMode="auto">
          <a:xfrm>
            <a:off x="1260475" y="2959100"/>
            <a:ext cx="106363" cy="88900"/>
          </a:xfrm>
          <a:custGeom>
            <a:avLst/>
            <a:gdLst/>
            <a:ahLst/>
            <a:cxnLst>
              <a:cxn ang="0">
                <a:pos x="67" y="56"/>
              </a:cxn>
              <a:cxn ang="0">
                <a:pos x="0" y="0"/>
              </a:cxn>
            </a:cxnLst>
            <a:rect l="0" t="0" r="r" b="b"/>
            <a:pathLst>
              <a:path w="67" h="56">
                <a:moveTo>
                  <a:pt x="67" y="56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37" name="Freeform 169"/>
          <p:cNvSpPr>
            <a:spLocks/>
          </p:cNvSpPr>
          <p:nvPr/>
        </p:nvSpPr>
        <p:spPr bwMode="auto">
          <a:xfrm>
            <a:off x="1127125" y="3141663"/>
            <a:ext cx="106363" cy="85725"/>
          </a:xfrm>
          <a:custGeom>
            <a:avLst/>
            <a:gdLst/>
            <a:ahLst/>
            <a:cxnLst>
              <a:cxn ang="0">
                <a:pos x="67" y="54"/>
              </a:cxn>
              <a:cxn ang="0">
                <a:pos x="0" y="0"/>
              </a:cxn>
            </a:cxnLst>
            <a:rect l="0" t="0" r="r" b="b"/>
            <a:pathLst>
              <a:path w="67" h="54">
                <a:moveTo>
                  <a:pt x="67" y="54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38" name="Freeform 170"/>
          <p:cNvSpPr>
            <a:spLocks/>
          </p:cNvSpPr>
          <p:nvPr/>
        </p:nvSpPr>
        <p:spPr bwMode="auto">
          <a:xfrm>
            <a:off x="960438" y="3340100"/>
            <a:ext cx="125412" cy="84138"/>
          </a:xfrm>
          <a:custGeom>
            <a:avLst/>
            <a:gdLst/>
            <a:ahLst/>
            <a:cxnLst>
              <a:cxn ang="0">
                <a:pos x="79" y="53"/>
              </a:cxn>
              <a:cxn ang="0">
                <a:pos x="0" y="0"/>
              </a:cxn>
            </a:cxnLst>
            <a:rect l="0" t="0" r="r" b="b"/>
            <a:pathLst>
              <a:path w="79" h="53">
                <a:moveTo>
                  <a:pt x="79" y="53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39" name="Freeform 171"/>
          <p:cNvSpPr>
            <a:spLocks/>
          </p:cNvSpPr>
          <p:nvPr/>
        </p:nvSpPr>
        <p:spPr bwMode="auto">
          <a:xfrm>
            <a:off x="839788" y="3573463"/>
            <a:ext cx="106362" cy="53975"/>
          </a:xfrm>
          <a:custGeom>
            <a:avLst/>
            <a:gdLst/>
            <a:ahLst/>
            <a:cxnLst>
              <a:cxn ang="0">
                <a:pos x="67" y="34"/>
              </a:cxn>
              <a:cxn ang="0">
                <a:pos x="0" y="0"/>
              </a:cxn>
            </a:cxnLst>
            <a:rect l="0" t="0" r="r" b="b"/>
            <a:pathLst>
              <a:path w="67" h="34">
                <a:moveTo>
                  <a:pt x="67" y="34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40" name="Freeform 172"/>
          <p:cNvSpPr>
            <a:spLocks/>
          </p:cNvSpPr>
          <p:nvPr/>
        </p:nvSpPr>
        <p:spPr bwMode="auto">
          <a:xfrm>
            <a:off x="712788" y="3787775"/>
            <a:ext cx="147637" cy="58738"/>
          </a:xfrm>
          <a:custGeom>
            <a:avLst/>
            <a:gdLst/>
            <a:ahLst/>
            <a:cxnLst>
              <a:cxn ang="0">
                <a:pos x="93" y="37"/>
              </a:cxn>
              <a:cxn ang="0">
                <a:pos x="0" y="0"/>
              </a:cxn>
            </a:cxnLst>
            <a:rect l="0" t="0" r="r" b="b"/>
            <a:pathLst>
              <a:path w="93" h="37">
                <a:moveTo>
                  <a:pt x="93" y="37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41" name="Freeform 173"/>
          <p:cNvSpPr>
            <a:spLocks/>
          </p:cNvSpPr>
          <p:nvPr/>
        </p:nvSpPr>
        <p:spPr bwMode="auto">
          <a:xfrm>
            <a:off x="674688" y="4025900"/>
            <a:ext cx="90487" cy="33338"/>
          </a:xfrm>
          <a:custGeom>
            <a:avLst/>
            <a:gdLst/>
            <a:ahLst/>
            <a:cxnLst>
              <a:cxn ang="0">
                <a:pos x="57" y="21"/>
              </a:cxn>
              <a:cxn ang="0">
                <a:pos x="0" y="0"/>
              </a:cxn>
            </a:cxnLst>
            <a:rect l="0" t="0" r="r" b="b"/>
            <a:pathLst>
              <a:path w="57" h="21">
                <a:moveTo>
                  <a:pt x="57" y="21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42" name="Freeform 174"/>
          <p:cNvSpPr>
            <a:spLocks/>
          </p:cNvSpPr>
          <p:nvPr/>
        </p:nvSpPr>
        <p:spPr bwMode="auto">
          <a:xfrm>
            <a:off x="588963" y="4249738"/>
            <a:ext cx="153987" cy="36512"/>
          </a:xfrm>
          <a:custGeom>
            <a:avLst/>
            <a:gdLst/>
            <a:ahLst/>
            <a:cxnLst>
              <a:cxn ang="0">
                <a:pos x="97" y="23"/>
              </a:cxn>
              <a:cxn ang="0">
                <a:pos x="0" y="0"/>
              </a:cxn>
            </a:cxnLst>
            <a:rect l="0" t="0" r="r" b="b"/>
            <a:pathLst>
              <a:path w="97" h="23">
                <a:moveTo>
                  <a:pt x="97" y="23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43" name="Freeform 175"/>
          <p:cNvSpPr>
            <a:spLocks/>
          </p:cNvSpPr>
          <p:nvPr/>
        </p:nvSpPr>
        <p:spPr bwMode="auto">
          <a:xfrm>
            <a:off x="541338" y="4506913"/>
            <a:ext cx="171450" cy="17462"/>
          </a:xfrm>
          <a:custGeom>
            <a:avLst/>
            <a:gdLst/>
            <a:ahLst/>
            <a:cxnLst>
              <a:cxn ang="0">
                <a:pos x="108" y="11"/>
              </a:cxn>
              <a:cxn ang="0">
                <a:pos x="0" y="0"/>
              </a:cxn>
            </a:cxnLst>
            <a:rect l="0" t="0" r="r" b="b"/>
            <a:pathLst>
              <a:path w="108" h="11">
                <a:moveTo>
                  <a:pt x="108" y="11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" name="Group 180"/>
          <p:cNvGrpSpPr>
            <a:grpSpLocks/>
          </p:cNvGrpSpPr>
          <p:nvPr/>
        </p:nvGrpSpPr>
        <p:grpSpPr bwMode="auto">
          <a:xfrm>
            <a:off x="6162675" y="4552950"/>
            <a:ext cx="82550" cy="196850"/>
            <a:chOff x="3882" y="2868"/>
            <a:chExt cx="52" cy="124"/>
          </a:xfrm>
        </p:grpSpPr>
        <p:sp>
          <p:nvSpPr>
            <p:cNvPr id="84144" name="Freeform 176"/>
            <p:cNvSpPr>
              <a:spLocks/>
            </p:cNvSpPr>
            <p:nvPr/>
          </p:nvSpPr>
          <p:spPr bwMode="auto">
            <a:xfrm>
              <a:off x="3882" y="2868"/>
              <a:ext cx="46" cy="6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0" y="6"/>
                </a:cxn>
              </a:cxnLst>
              <a:rect l="0" t="0" r="r" b="b"/>
              <a:pathLst>
                <a:path w="46" h="6">
                  <a:moveTo>
                    <a:pt x="46" y="0"/>
                  </a:moveTo>
                  <a:lnTo>
                    <a:pt x="0" y="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145" name="Freeform 177"/>
            <p:cNvSpPr>
              <a:spLocks/>
            </p:cNvSpPr>
            <p:nvPr/>
          </p:nvSpPr>
          <p:spPr bwMode="auto">
            <a:xfrm>
              <a:off x="3890" y="2908"/>
              <a:ext cx="36" cy="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0" y="4"/>
                </a:cxn>
              </a:cxnLst>
              <a:rect l="0" t="0" r="r" b="b"/>
              <a:pathLst>
                <a:path w="36" h="4">
                  <a:moveTo>
                    <a:pt x="36" y="0"/>
                  </a:moveTo>
                  <a:lnTo>
                    <a:pt x="0" y="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146" name="Freeform 178"/>
            <p:cNvSpPr>
              <a:spLocks/>
            </p:cNvSpPr>
            <p:nvPr/>
          </p:nvSpPr>
          <p:spPr bwMode="auto">
            <a:xfrm>
              <a:off x="3894" y="2952"/>
              <a:ext cx="40" cy="4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0" y="4"/>
                </a:cxn>
              </a:cxnLst>
              <a:rect l="0" t="0" r="r" b="b"/>
              <a:pathLst>
                <a:path w="40" h="4">
                  <a:moveTo>
                    <a:pt x="40" y="0"/>
                  </a:moveTo>
                  <a:lnTo>
                    <a:pt x="0" y="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147" name="Freeform 179"/>
            <p:cNvSpPr>
              <a:spLocks/>
            </p:cNvSpPr>
            <p:nvPr/>
          </p:nvSpPr>
          <p:spPr bwMode="auto">
            <a:xfrm>
              <a:off x="3892" y="2990"/>
              <a:ext cx="34" cy="2"/>
            </a:xfrm>
            <a:custGeom>
              <a:avLst/>
              <a:gdLst/>
              <a:ahLst/>
              <a:cxnLst>
                <a:cxn ang="0">
                  <a:pos x="34" y="2"/>
                </a:cxn>
                <a:cxn ang="0">
                  <a:pos x="4" y="0"/>
                </a:cxn>
                <a:cxn ang="0">
                  <a:pos x="0" y="2"/>
                </a:cxn>
              </a:cxnLst>
              <a:rect l="0" t="0" r="r" b="b"/>
              <a:pathLst>
                <a:path w="34" h="2">
                  <a:moveTo>
                    <a:pt x="34" y="2"/>
                  </a:moveTo>
                  <a:lnTo>
                    <a:pt x="4" y="0"/>
                  </a:lnTo>
                  <a:lnTo>
                    <a:pt x="0" y="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4151" name="Freeform 183"/>
          <p:cNvSpPr>
            <a:spLocks/>
          </p:cNvSpPr>
          <p:nvPr/>
        </p:nvSpPr>
        <p:spPr bwMode="auto">
          <a:xfrm>
            <a:off x="6140450" y="4410075"/>
            <a:ext cx="88900" cy="19050"/>
          </a:xfrm>
          <a:custGeom>
            <a:avLst/>
            <a:gdLst/>
            <a:ahLst/>
            <a:cxnLst>
              <a:cxn ang="0">
                <a:pos x="56" y="0"/>
              </a:cxn>
              <a:cxn ang="0">
                <a:pos x="0" y="12"/>
              </a:cxn>
            </a:cxnLst>
            <a:rect l="0" t="0" r="r" b="b"/>
            <a:pathLst>
              <a:path w="56" h="12">
                <a:moveTo>
                  <a:pt x="56" y="0"/>
                </a:moveTo>
                <a:lnTo>
                  <a:pt x="0" y="1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52" name="Freeform 184"/>
          <p:cNvSpPr>
            <a:spLocks/>
          </p:cNvSpPr>
          <p:nvPr/>
        </p:nvSpPr>
        <p:spPr bwMode="auto">
          <a:xfrm>
            <a:off x="6130925" y="4371975"/>
            <a:ext cx="82550" cy="15875"/>
          </a:xfrm>
          <a:custGeom>
            <a:avLst/>
            <a:gdLst/>
            <a:ahLst/>
            <a:cxnLst>
              <a:cxn ang="0">
                <a:pos x="52" y="0"/>
              </a:cxn>
              <a:cxn ang="0">
                <a:pos x="0" y="10"/>
              </a:cxn>
            </a:cxnLst>
            <a:rect l="0" t="0" r="r" b="b"/>
            <a:pathLst>
              <a:path w="52" h="10">
                <a:moveTo>
                  <a:pt x="52" y="0"/>
                </a:moveTo>
                <a:lnTo>
                  <a:pt x="0" y="1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53" name="Freeform 185"/>
          <p:cNvSpPr>
            <a:spLocks/>
          </p:cNvSpPr>
          <p:nvPr/>
        </p:nvSpPr>
        <p:spPr bwMode="auto">
          <a:xfrm>
            <a:off x="6146800" y="4457700"/>
            <a:ext cx="92075" cy="12700"/>
          </a:xfrm>
          <a:custGeom>
            <a:avLst/>
            <a:gdLst/>
            <a:ahLst/>
            <a:cxnLst>
              <a:cxn ang="0">
                <a:pos x="58" y="0"/>
              </a:cxn>
              <a:cxn ang="0">
                <a:pos x="0" y="8"/>
              </a:cxn>
            </a:cxnLst>
            <a:rect l="0" t="0" r="r" b="b"/>
            <a:pathLst>
              <a:path w="58" h="8">
                <a:moveTo>
                  <a:pt x="58" y="0"/>
                </a:moveTo>
                <a:lnTo>
                  <a:pt x="0" y="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55" name="Freeform 187"/>
          <p:cNvSpPr>
            <a:spLocks/>
          </p:cNvSpPr>
          <p:nvPr/>
        </p:nvSpPr>
        <p:spPr bwMode="auto">
          <a:xfrm>
            <a:off x="6124575" y="4318000"/>
            <a:ext cx="76200" cy="19050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0" y="12"/>
              </a:cxn>
            </a:cxnLst>
            <a:rect l="0" t="0" r="r" b="b"/>
            <a:pathLst>
              <a:path w="48" h="12">
                <a:moveTo>
                  <a:pt x="48" y="0"/>
                </a:moveTo>
                <a:lnTo>
                  <a:pt x="0" y="1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57" name="Freeform 189"/>
          <p:cNvSpPr>
            <a:spLocks/>
          </p:cNvSpPr>
          <p:nvPr/>
        </p:nvSpPr>
        <p:spPr bwMode="auto">
          <a:xfrm>
            <a:off x="6080125" y="4079875"/>
            <a:ext cx="79375" cy="22225"/>
          </a:xfrm>
          <a:custGeom>
            <a:avLst/>
            <a:gdLst/>
            <a:ahLst/>
            <a:cxnLst>
              <a:cxn ang="0">
                <a:pos x="50" y="0"/>
              </a:cxn>
              <a:cxn ang="0">
                <a:pos x="0" y="14"/>
              </a:cxn>
            </a:cxnLst>
            <a:rect l="0" t="0" r="r" b="b"/>
            <a:pathLst>
              <a:path w="50" h="14">
                <a:moveTo>
                  <a:pt x="50" y="0"/>
                </a:moveTo>
                <a:lnTo>
                  <a:pt x="0" y="1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58" name="Freeform 190"/>
          <p:cNvSpPr>
            <a:spLocks/>
          </p:cNvSpPr>
          <p:nvPr/>
        </p:nvSpPr>
        <p:spPr bwMode="auto">
          <a:xfrm>
            <a:off x="6089650" y="4124325"/>
            <a:ext cx="66675" cy="19050"/>
          </a:xfrm>
          <a:custGeom>
            <a:avLst/>
            <a:gdLst/>
            <a:ahLst/>
            <a:cxnLst>
              <a:cxn ang="0">
                <a:pos x="42" y="0"/>
              </a:cxn>
              <a:cxn ang="0">
                <a:pos x="0" y="12"/>
              </a:cxn>
            </a:cxnLst>
            <a:rect l="0" t="0" r="r" b="b"/>
            <a:pathLst>
              <a:path w="42" h="12">
                <a:moveTo>
                  <a:pt x="42" y="0"/>
                </a:moveTo>
                <a:lnTo>
                  <a:pt x="0" y="1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59" name="Freeform 191"/>
          <p:cNvSpPr>
            <a:spLocks/>
          </p:cNvSpPr>
          <p:nvPr/>
        </p:nvSpPr>
        <p:spPr bwMode="auto">
          <a:xfrm>
            <a:off x="6102350" y="4168775"/>
            <a:ext cx="69850" cy="22225"/>
          </a:xfrm>
          <a:custGeom>
            <a:avLst/>
            <a:gdLst/>
            <a:ahLst/>
            <a:cxnLst>
              <a:cxn ang="0">
                <a:pos x="44" y="0"/>
              </a:cxn>
              <a:cxn ang="0">
                <a:pos x="0" y="14"/>
              </a:cxn>
            </a:cxnLst>
            <a:rect l="0" t="0" r="r" b="b"/>
            <a:pathLst>
              <a:path w="44" h="14">
                <a:moveTo>
                  <a:pt x="44" y="0"/>
                </a:moveTo>
                <a:lnTo>
                  <a:pt x="0" y="1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60" name="Freeform 192"/>
          <p:cNvSpPr>
            <a:spLocks/>
          </p:cNvSpPr>
          <p:nvPr/>
        </p:nvSpPr>
        <p:spPr bwMode="auto">
          <a:xfrm>
            <a:off x="6108700" y="4229100"/>
            <a:ext cx="53975" cy="12700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4" y="6"/>
              </a:cxn>
              <a:cxn ang="0">
                <a:pos x="0" y="8"/>
              </a:cxn>
            </a:cxnLst>
            <a:rect l="0" t="0" r="r" b="b"/>
            <a:pathLst>
              <a:path w="34" h="8">
                <a:moveTo>
                  <a:pt x="34" y="0"/>
                </a:moveTo>
                <a:lnTo>
                  <a:pt x="4" y="6"/>
                </a:lnTo>
                <a:lnTo>
                  <a:pt x="0" y="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61" name="Freeform 193"/>
          <p:cNvSpPr>
            <a:spLocks/>
          </p:cNvSpPr>
          <p:nvPr/>
        </p:nvSpPr>
        <p:spPr bwMode="auto">
          <a:xfrm>
            <a:off x="6061075" y="4006850"/>
            <a:ext cx="60325" cy="19050"/>
          </a:xfrm>
          <a:custGeom>
            <a:avLst/>
            <a:gdLst/>
            <a:ahLst/>
            <a:cxnLst>
              <a:cxn ang="0">
                <a:pos x="38" y="0"/>
              </a:cxn>
              <a:cxn ang="0">
                <a:pos x="0" y="12"/>
              </a:cxn>
            </a:cxnLst>
            <a:rect l="0" t="0" r="r" b="b"/>
            <a:pathLst>
              <a:path w="38" h="12">
                <a:moveTo>
                  <a:pt x="38" y="0"/>
                </a:moveTo>
                <a:lnTo>
                  <a:pt x="0" y="1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62" name="Freeform 194"/>
          <p:cNvSpPr>
            <a:spLocks/>
          </p:cNvSpPr>
          <p:nvPr/>
        </p:nvSpPr>
        <p:spPr bwMode="auto">
          <a:xfrm>
            <a:off x="6038850" y="3933825"/>
            <a:ext cx="60325" cy="19050"/>
          </a:xfrm>
          <a:custGeom>
            <a:avLst/>
            <a:gdLst/>
            <a:ahLst/>
            <a:cxnLst>
              <a:cxn ang="0">
                <a:pos x="38" y="0"/>
              </a:cxn>
              <a:cxn ang="0">
                <a:pos x="0" y="12"/>
              </a:cxn>
            </a:cxnLst>
            <a:rect l="0" t="0" r="r" b="b"/>
            <a:pathLst>
              <a:path w="38" h="12">
                <a:moveTo>
                  <a:pt x="38" y="0"/>
                </a:moveTo>
                <a:lnTo>
                  <a:pt x="0" y="1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63" name="Freeform 195"/>
          <p:cNvSpPr>
            <a:spLocks/>
          </p:cNvSpPr>
          <p:nvPr/>
        </p:nvSpPr>
        <p:spPr bwMode="auto">
          <a:xfrm>
            <a:off x="6048375" y="3981450"/>
            <a:ext cx="47625" cy="12700"/>
          </a:xfrm>
          <a:custGeom>
            <a:avLst/>
            <a:gdLst/>
            <a:ahLst/>
            <a:cxnLst>
              <a:cxn ang="0">
                <a:pos x="30" y="0"/>
              </a:cxn>
              <a:cxn ang="0">
                <a:pos x="0" y="8"/>
              </a:cxn>
            </a:cxnLst>
            <a:rect l="0" t="0" r="r" b="b"/>
            <a:pathLst>
              <a:path w="30" h="8">
                <a:moveTo>
                  <a:pt x="30" y="0"/>
                </a:moveTo>
                <a:lnTo>
                  <a:pt x="0" y="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64" name="Freeform 196"/>
          <p:cNvSpPr>
            <a:spLocks/>
          </p:cNvSpPr>
          <p:nvPr/>
        </p:nvSpPr>
        <p:spPr bwMode="auto">
          <a:xfrm>
            <a:off x="6022975" y="3895725"/>
            <a:ext cx="66675" cy="25400"/>
          </a:xfrm>
          <a:custGeom>
            <a:avLst/>
            <a:gdLst/>
            <a:ahLst/>
            <a:cxnLst>
              <a:cxn ang="0">
                <a:pos x="42" y="0"/>
              </a:cxn>
              <a:cxn ang="0">
                <a:pos x="0" y="16"/>
              </a:cxn>
            </a:cxnLst>
            <a:rect l="0" t="0" r="r" b="b"/>
            <a:pathLst>
              <a:path w="42" h="16">
                <a:moveTo>
                  <a:pt x="42" y="0"/>
                </a:moveTo>
                <a:lnTo>
                  <a:pt x="0" y="1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66" name="Freeform 198"/>
          <p:cNvSpPr>
            <a:spLocks/>
          </p:cNvSpPr>
          <p:nvPr/>
        </p:nvSpPr>
        <p:spPr bwMode="auto">
          <a:xfrm>
            <a:off x="5984875" y="3771900"/>
            <a:ext cx="53975" cy="22225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14"/>
              </a:cxn>
            </a:cxnLst>
            <a:rect l="0" t="0" r="r" b="b"/>
            <a:pathLst>
              <a:path w="34" h="14">
                <a:moveTo>
                  <a:pt x="34" y="0"/>
                </a:moveTo>
                <a:lnTo>
                  <a:pt x="0" y="1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67" name="Freeform 199"/>
          <p:cNvSpPr>
            <a:spLocks/>
          </p:cNvSpPr>
          <p:nvPr/>
        </p:nvSpPr>
        <p:spPr bwMode="auto">
          <a:xfrm>
            <a:off x="5997575" y="3810000"/>
            <a:ext cx="66675" cy="25400"/>
          </a:xfrm>
          <a:custGeom>
            <a:avLst/>
            <a:gdLst/>
            <a:ahLst/>
            <a:cxnLst>
              <a:cxn ang="0">
                <a:pos x="42" y="0"/>
              </a:cxn>
              <a:cxn ang="0">
                <a:pos x="0" y="16"/>
              </a:cxn>
            </a:cxnLst>
            <a:rect l="0" t="0" r="r" b="b"/>
            <a:pathLst>
              <a:path w="42" h="16">
                <a:moveTo>
                  <a:pt x="42" y="0"/>
                </a:moveTo>
                <a:lnTo>
                  <a:pt x="0" y="1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68" name="Freeform 200"/>
          <p:cNvSpPr>
            <a:spLocks/>
          </p:cNvSpPr>
          <p:nvPr/>
        </p:nvSpPr>
        <p:spPr bwMode="auto">
          <a:xfrm>
            <a:off x="5959475" y="3717925"/>
            <a:ext cx="76200" cy="41275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0" y="26"/>
              </a:cxn>
            </a:cxnLst>
            <a:rect l="0" t="0" r="r" b="b"/>
            <a:pathLst>
              <a:path w="48" h="26">
                <a:moveTo>
                  <a:pt x="48" y="0"/>
                </a:moveTo>
                <a:lnTo>
                  <a:pt x="0" y="2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70" name="Freeform 202"/>
          <p:cNvSpPr>
            <a:spLocks/>
          </p:cNvSpPr>
          <p:nvPr/>
        </p:nvSpPr>
        <p:spPr bwMode="auto">
          <a:xfrm>
            <a:off x="5881688" y="3643313"/>
            <a:ext cx="103187" cy="61912"/>
          </a:xfrm>
          <a:custGeom>
            <a:avLst/>
            <a:gdLst/>
            <a:ahLst/>
            <a:cxnLst>
              <a:cxn ang="0">
                <a:pos x="65" y="0"/>
              </a:cxn>
              <a:cxn ang="0">
                <a:pos x="0" y="39"/>
              </a:cxn>
            </a:cxnLst>
            <a:rect l="0" t="0" r="r" b="b"/>
            <a:pathLst>
              <a:path w="65" h="39">
                <a:moveTo>
                  <a:pt x="65" y="0"/>
                </a:moveTo>
                <a:lnTo>
                  <a:pt x="0" y="39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4" name="Group 227"/>
          <p:cNvGrpSpPr>
            <a:grpSpLocks/>
          </p:cNvGrpSpPr>
          <p:nvPr/>
        </p:nvGrpSpPr>
        <p:grpSpPr bwMode="auto">
          <a:xfrm>
            <a:off x="5310188" y="2803525"/>
            <a:ext cx="136525" cy="152400"/>
            <a:chOff x="3345" y="1766"/>
            <a:chExt cx="86" cy="96"/>
          </a:xfrm>
        </p:grpSpPr>
        <p:sp>
          <p:nvSpPr>
            <p:cNvPr id="84111" name="Freeform 143"/>
            <p:cNvSpPr>
              <a:spLocks/>
            </p:cNvSpPr>
            <p:nvPr/>
          </p:nvSpPr>
          <p:spPr bwMode="auto">
            <a:xfrm>
              <a:off x="3410" y="1839"/>
              <a:ext cx="21" cy="23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21" y="0"/>
                </a:cxn>
              </a:cxnLst>
              <a:rect l="0" t="0" r="r" b="b"/>
              <a:pathLst>
                <a:path w="21" h="23">
                  <a:moveTo>
                    <a:pt x="0" y="23"/>
                  </a:moveTo>
                  <a:lnTo>
                    <a:pt x="21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165" name="Freeform 197"/>
            <p:cNvSpPr>
              <a:spLocks/>
            </p:cNvSpPr>
            <p:nvPr/>
          </p:nvSpPr>
          <p:spPr bwMode="auto">
            <a:xfrm>
              <a:off x="3345" y="1766"/>
              <a:ext cx="33" cy="3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0" y="37"/>
                </a:cxn>
              </a:cxnLst>
              <a:rect l="0" t="0" r="r" b="b"/>
              <a:pathLst>
                <a:path w="33" h="37">
                  <a:moveTo>
                    <a:pt x="33" y="0"/>
                  </a:moveTo>
                  <a:lnTo>
                    <a:pt x="0" y="37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169" name="Freeform 201"/>
            <p:cNvSpPr>
              <a:spLocks/>
            </p:cNvSpPr>
            <p:nvPr/>
          </p:nvSpPr>
          <p:spPr bwMode="auto">
            <a:xfrm>
              <a:off x="3384" y="1817"/>
              <a:ext cx="21" cy="24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24"/>
                </a:cxn>
              </a:cxnLst>
              <a:rect l="0" t="0" r="r" b="b"/>
              <a:pathLst>
                <a:path w="21" h="24">
                  <a:moveTo>
                    <a:pt x="21" y="0"/>
                  </a:moveTo>
                  <a:lnTo>
                    <a:pt x="0" y="2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171" name="Freeform 203"/>
            <p:cNvSpPr>
              <a:spLocks/>
            </p:cNvSpPr>
            <p:nvPr/>
          </p:nvSpPr>
          <p:spPr bwMode="auto">
            <a:xfrm>
              <a:off x="3362" y="1796"/>
              <a:ext cx="25" cy="25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0" y="25"/>
                </a:cxn>
              </a:cxnLst>
              <a:rect l="0" t="0" r="r" b="b"/>
              <a:pathLst>
                <a:path w="25" h="25">
                  <a:moveTo>
                    <a:pt x="25" y="0"/>
                  </a:moveTo>
                  <a:lnTo>
                    <a:pt x="0" y="2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4172" name="Freeform 204"/>
          <p:cNvSpPr>
            <a:spLocks/>
          </p:cNvSpPr>
          <p:nvPr/>
        </p:nvSpPr>
        <p:spPr bwMode="auto">
          <a:xfrm>
            <a:off x="5934075" y="3686175"/>
            <a:ext cx="66675" cy="34925"/>
          </a:xfrm>
          <a:custGeom>
            <a:avLst/>
            <a:gdLst/>
            <a:ahLst/>
            <a:cxnLst>
              <a:cxn ang="0">
                <a:pos x="0" y="22"/>
              </a:cxn>
              <a:cxn ang="0">
                <a:pos x="42" y="0"/>
              </a:cxn>
            </a:cxnLst>
            <a:rect l="0" t="0" r="r" b="b"/>
            <a:pathLst>
              <a:path w="42" h="22">
                <a:moveTo>
                  <a:pt x="0" y="22"/>
                </a:moveTo>
                <a:lnTo>
                  <a:pt x="42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5" name="Group 216"/>
          <p:cNvGrpSpPr>
            <a:grpSpLocks/>
          </p:cNvGrpSpPr>
          <p:nvPr/>
        </p:nvGrpSpPr>
        <p:grpSpPr bwMode="auto">
          <a:xfrm>
            <a:off x="5734050" y="3300413"/>
            <a:ext cx="155575" cy="165100"/>
            <a:chOff x="3612" y="2079"/>
            <a:chExt cx="98" cy="104"/>
          </a:xfrm>
        </p:grpSpPr>
        <p:sp>
          <p:nvSpPr>
            <p:cNvPr id="84175" name="Freeform 207"/>
            <p:cNvSpPr>
              <a:spLocks/>
            </p:cNvSpPr>
            <p:nvPr/>
          </p:nvSpPr>
          <p:spPr bwMode="auto">
            <a:xfrm>
              <a:off x="3659" y="2151"/>
              <a:ext cx="51" cy="32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51" y="0"/>
                </a:cxn>
              </a:cxnLst>
              <a:rect l="0" t="0" r="r" b="b"/>
              <a:pathLst>
                <a:path w="51" h="32">
                  <a:moveTo>
                    <a:pt x="0" y="32"/>
                  </a:moveTo>
                  <a:lnTo>
                    <a:pt x="51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176" name="Freeform 208"/>
            <p:cNvSpPr>
              <a:spLocks/>
            </p:cNvSpPr>
            <p:nvPr/>
          </p:nvSpPr>
          <p:spPr bwMode="auto">
            <a:xfrm>
              <a:off x="3612" y="2079"/>
              <a:ext cx="48" cy="3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0"/>
                </a:cxn>
              </a:cxnLst>
              <a:rect l="0" t="0" r="r" b="b"/>
              <a:pathLst>
                <a:path w="48" h="30">
                  <a:moveTo>
                    <a:pt x="48" y="0"/>
                  </a:moveTo>
                  <a:lnTo>
                    <a:pt x="0" y="3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177" name="Freeform 209"/>
            <p:cNvSpPr>
              <a:spLocks/>
            </p:cNvSpPr>
            <p:nvPr/>
          </p:nvSpPr>
          <p:spPr bwMode="auto">
            <a:xfrm>
              <a:off x="3641" y="2132"/>
              <a:ext cx="48" cy="3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0"/>
                </a:cxn>
              </a:cxnLst>
              <a:rect l="0" t="0" r="r" b="b"/>
              <a:pathLst>
                <a:path w="48" h="30">
                  <a:moveTo>
                    <a:pt x="48" y="0"/>
                  </a:moveTo>
                  <a:lnTo>
                    <a:pt x="0" y="3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178" name="Freeform 210"/>
            <p:cNvSpPr>
              <a:spLocks/>
            </p:cNvSpPr>
            <p:nvPr/>
          </p:nvSpPr>
          <p:spPr bwMode="auto">
            <a:xfrm>
              <a:off x="3627" y="2109"/>
              <a:ext cx="51" cy="27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0" y="27"/>
                </a:cxn>
              </a:cxnLst>
              <a:rect l="0" t="0" r="r" b="b"/>
              <a:pathLst>
                <a:path w="51" h="27">
                  <a:moveTo>
                    <a:pt x="51" y="0"/>
                  </a:moveTo>
                  <a:lnTo>
                    <a:pt x="0" y="27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4180" name="Freeform 212"/>
          <p:cNvSpPr>
            <a:spLocks/>
          </p:cNvSpPr>
          <p:nvPr/>
        </p:nvSpPr>
        <p:spPr bwMode="auto">
          <a:xfrm>
            <a:off x="5680075" y="3243263"/>
            <a:ext cx="63500" cy="36512"/>
          </a:xfrm>
          <a:custGeom>
            <a:avLst/>
            <a:gdLst/>
            <a:ahLst/>
            <a:cxnLst>
              <a:cxn ang="0">
                <a:pos x="0" y="23"/>
              </a:cxn>
              <a:cxn ang="0">
                <a:pos x="40" y="0"/>
              </a:cxn>
            </a:cxnLst>
            <a:rect l="0" t="0" r="r" b="b"/>
            <a:pathLst>
              <a:path w="40" h="23">
                <a:moveTo>
                  <a:pt x="0" y="23"/>
                </a:moveTo>
                <a:lnTo>
                  <a:pt x="4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81" name="Freeform 213"/>
          <p:cNvSpPr>
            <a:spLocks/>
          </p:cNvSpPr>
          <p:nvPr/>
        </p:nvSpPr>
        <p:spPr bwMode="auto">
          <a:xfrm>
            <a:off x="5603875" y="3141663"/>
            <a:ext cx="41275" cy="28575"/>
          </a:xfrm>
          <a:custGeom>
            <a:avLst/>
            <a:gdLst/>
            <a:ahLst/>
            <a:cxnLst>
              <a:cxn ang="0">
                <a:pos x="26" y="0"/>
              </a:cxn>
              <a:cxn ang="0">
                <a:pos x="0" y="18"/>
              </a:cxn>
            </a:cxnLst>
            <a:rect l="0" t="0" r="r" b="b"/>
            <a:pathLst>
              <a:path w="26" h="18">
                <a:moveTo>
                  <a:pt x="26" y="0"/>
                </a:moveTo>
                <a:lnTo>
                  <a:pt x="0" y="1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82" name="Freeform 214"/>
          <p:cNvSpPr>
            <a:spLocks/>
          </p:cNvSpPr>
          <p:nvPr/>
        </p:nvSpPr>
        <p:spPr bwMode="auto">
          <a:xfrm>
            <a:off x="5653088" y="3194050"/>
            <a:ext cx="74612" cy="53975"/>
          </a:xfrm>
          <a:custGeom>
            <a:avLst/>
            <a:gdLst/>
            <a:ahLst/>
            <a:cxnLst>
              <a:cxn ang="0">
                <a:pos x="47" y="0"/>
              </a:cxn>
              <a:cxn ang="0">
                <a:pos x="0" y="34"/>
              </a:cxn>
            </a:cxnLst>
            <a:rect l="0" t="0" r="r" b="b"/>
            <a:pathLst>
              <a:path w="47" h="34">
                <a:moveTo>
                  <a:pt x="47" y="0"/>
                </a:moveTo>
                <a:lnTo>
                  <a:pt x="0" y="3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83" name="Freeform 215"/>
          <p:cNvSpPr>
            <a:spLocks/>
          </p:cNvSpPr>
          <p:nvPr/>
        </p:nvSpPr>
        <p:spPr bwMode="auto">
          <a:xfrm>
            <a:off x="5632450" y="3165475"/>
            <a:ext cx="53975" cy="44450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28"/>
              </a:cxn>
            </a:cxnLst>
            <a:rect l="0" t="0" r="r" b="b"/>
            <a:pathLst>
              <a:path w="34" h="28">
                <a:moveTo>
                  <a:pt x="34" y="0"/>
                </a:moveTo>
                <a:lnTo>
                  <a:pt x="0" y="2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86" name="Freeform 218"/>
          <p:cNvSpPr>
            <a:spLocks/>
          </p:cNvSpPr>
          <p:nvPr/>
        </p:nvSpPr>
        <p:spPr bwMode="auto">
          <a:xfrm>
            <a:off x="5553075" y="3074988"/>
            <a:ext cx="41275" cy="38100"/>
          </a:xfrm>
          <a:custGeom>
            <a:avLst/>
            <a:gdLst/>
            <a:ahLst/>
            <a:cxnLst>
              <a:cxn ang="0">
                <a:pos x="0" y="24"/>
              </a:cxn>
              <a:cxn ang="0">
                <a:pos x="26" y="0"/>
              </a:cxn>
            </a:cxnLst>
            <a:rect l="0" t="0" r="r" b="b"/>
            <a:pathLst>
              <a:path w="26" h="24">
                <a:moveTo>
                  <a:pt x="0" y="24"/>
                </a:moveTo>
                <a:lnTo>
                  <a:pt x="26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87" name="Freeform 219"/>
          <p:cNvSpPr>
            <a:spLocks/>
          </p:cNvSpPr>
          <p:nvPr/>
        </p:nvSpPr>
        <p:spPr bwMode="auto">
          <a:xfrm>
            <a:off x="5467350" y="2971800"/>
            <a:ext cx="41275" cy="42863"/>
          </a:xfrm>
          <a:custGeom>
            <a:avLst/>
            <a:gdLst/>
            <a:ahLst/>
            <a:cxnLst>
              <a:cxn ang="0">
                <a:pos x="26" y="0"/>
              </a:cxn>
              <a:cxn ang="0">
                <a:pos x="0" y="27"/>
              </a:cxn>
            </a:cxnLst>
            <a:rect l="0" t="0" r="r" b="b"/>
            <a:pathLst>
              <a:path w="26" h="27">
                <a:moveTo>
                  <a:pt x="26" y="0"/>
                </a:moveTo>
                <a:lnTo>
                  <a:pt x="0" y="27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88" name="Freeform 220"/>
          <p:cNvSpPr>
            <a:spLocks/>
          </p:cNvSpPr>
          <p:nvPr/>
        </p:nvSpPr>
        <p:spPr bwMode="auto">
          <a:xfrm>
            <a:off x="5524500" y="3051175"/>
            <a:ext cx="30163" cy="28575"/>
          </a:xfrm>
          <a:custGeom>
            <a:avLst/>
            <a:gdLst/>
            <a:ahLst/>
            <a:cxnLst>
              <a:cxn ang="0">
                <a:pos x="19" y="0"/>
              </a:cxn>
              <a:cxn ang="0">
                <a:pos x="0" y="18"/>
              </a:cxn>
            </a:cxnLst>
            <a:rect l="0" t="0" r="r" b="b"/>
            <a:pathLst>
              <a:path w="19" h="18">
                <a:moveTo>
                  <a:pt x="19" y="0"/>
                </a:moveTo>
                <a:lnTo>
                  <a:pt x="0" y="1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89" name="Freeform 221"/>
          <p:cNvSpPr>
            <a:spLocks/>
          </p:cNvSpPr>
          <p:nvPr/>
        </p:nvSpPr>
        <p:spPr bwMode="auto">
          <a:xfrm>
            <a:off x="5500688" y="3017838"/>
            <a:ext cx="31750" cy="30162"/>
          </a:xfrm>
          <a:custGeom>
            <a:avLst/>
            <a:gdLst/>
            <a:ahLst/>
            <a:cxnLst>
              <a:cxn ang="0">
                <a:pos x="20" y="0"/>
              </a:cxn>
              <a:cxn ang="0">
                <a:pos x="0" y="19"/>
              </a:cxn>
            </a:cxnLst>
            <a:rect l="0" t="0" r="r" b="b"/>
            <a:pathLst>
              <a:path w="20" h="19">
                <a:moveTo>
                  <a:pt x="20" y="0"/>
                </a:moveTo>
                <a:lnTo>
                  <a:pt x="0" y="19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91" name="Freeform 223"/>
          <p:cNvSpPr>
            <a:spLocks/>
          </p:cNvSpPr>
          <p:nvPr/>
        </p:nvSpPr>
        <p:spPr bwMode="auto">
          <a:xfrm>
            <a:off x="5919788" y="3613150"/>
            <a:ext cx="50800" cy="30163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32" y="0"/>
              </a:cxn>
            </a:cxnLst>
            <a:rect l="0" t="0" r="r" b="b"/>
            <a:pathLst>
              <a:path w="32" h="19">
                <a:moveTo>
                  <a:pt x="0" y="19"/>
                </a:moveTo>
                <a:lnTo>
                  <a:pt x="32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92" name="Freeform 224"/>
          <p:cNvSpPr>
            <a:spLocks/>
          </p:cNvSpPr>
          <p:nvPr/>
        </p:nvSpPr>
        <p:spPr bwMode="auto">
          <a:xfrm>
            <a:off x="5856288" y="3479800"/>
            <a:ext cx="76200" cy="47625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0" y="30"/>
              </a:cxn>
            </a:cxnLst>
            <a:rect l="0" t="0" r="r" b="b"/>
            <a:pathLst>
              <a:path w="48" h="30">
                <a:moveTo>
                  <a:pt x="48" y="0"/>
                </a:moveTo>
                <a:lnTo>
                  <a:pt x="0" y="3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93" name="Freeform 225"/>
          <p:cNvSpPr>
            <a:spLocks/>
          </p:cNvSpPr>
          <p:nvPr/>
        </p:nvSpPr>
        <p:spPr bwMode="auto">
          <a:xfrm>
            <a:off x="5902325" y="3563938"/>
            <a:ext cx="76200" cy="47625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0" y="30"/>
              </a:cxn>
            </a:cxnLst>
            <a:rect l="0" t="0" r="r" b="b"/>
            <a:pathLst>
              <a:path w="48" h="30">
                <a:moveTo>
                  <a:pt x="48" y="0"/>
                </a:moveTo>
                <a:lnTo>
                  <a:pt x="0" y="3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94" name="Freeform 226"/>
          <p:cNvSpPr>
            <a:spLocks/>
          </p:cNvSpPr>
          <p:nvPr/>
        </p:nvSpPr>
        <p:spPr bwMode="auto">
          <a:xfrm>
            <a:off x="5880100" y="3527425"/>
            <a:ext cx="80963" cy="42863"/>
          </a:xfrm>
          <a:custGeom>
            <a:avLst/>
            <a:gdLst/>
            <a:ahLst/>
            <a:cxnLst>
              <a:cxn ang="0">
                <a:pos x="51" y="0"/>
              </a:cxn>
              <a:cxn ang="0">
                <a:pos x="0" y="27"/>
              </a:cxn>
            </a:cxnLst>
            <a:rect l="0" t="0" r="r" b="b"/>
            <a:pathLst>
              <a:path w="51" h="27">
                <a:moveTo>
                  <a:pt x="51" y="0"/>
                </a:moveTo>
                <a:lnTo>
                  <a:pt x="0" y="27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6" name="Group 228"/>
          <p:cNvGrpSpPr>
            <a:grpSpLocks/>
          </p:cNvGrpSpPr>
          <p:nvPr/>
        </p:nvGrpSpPr>
        <p:grpSpPr bwMode="auto">
          <a:xfrm>
            <a:off x="5148263" y="2636838"/>
            <a:ext cx="136525" cy="152400"/>
            <a:chOff x="3345" y="1766"/>
            <a:chExt cx="86" cy="96"/>
          </a:xfrm>
        </p:grpSpPr>
        <p:sp>
          <p:nvSpPr>
            <p:cNvPr id="84197" name="Freeform 229"/>
            <p:cNvSpPr>
              <a:spLocks/>
            </p:cNvSpPr>
            <p:nvPr/>
          </p:nvSpPr>
          <p:spPr bwMode="auto">
            <a:xfrm>
              <a:off x="3410" y="1839"/>
              <a:ext cx="21" cy="23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21" y="0"/>
                </a:cxn>
              </a:cxnLst>
              <a:rect l="0" t="0" r="r" b="b"/>
              <a:pathLst>
                <a:path w="21" h="23">
                  <a:moveTo>
                    <a:pt x="0" y="23"/>
                  </a:moveTo>
                  <a:lnTo>
                    <a:pt x="21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198" name="Freeform 230"/>
            <p:cNvSpPr>
              <a:spLocks/>
            </p:cNvSpPr>
            <p:nvPr/>
          </p:nvSpPr>
          <p:spPr bwMode="auto">
            <a:xfrm>
              <a:off x="3345" y="1766"/>
              <a:ext cx="33" cy="3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0" y="37"/>
                </a:cxn>
              </a:cxnLst>
              <a:rect l="0" t="0" r="r" b="b"/>
              <a:pathLst>
                <a:path w="33" h="37">
                  <a:moveTo>
                    <a:pt x="33" y="0"/>
                  </a:moveTo>
                  <a:lnTo>
                    <a:pt x="0" y="37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199" name="Freeform 231"/>
            <p:cNvSpPr>
              <a:spLocks/>
            </p:cNvSpPr>
            <p:nvPr/>
          </p:nvSpPr>
          <p:spPr bwMode="auto">
            <a:xfrm>
              <a:off x="3384" y="1817"/>
              <a:ext cx="21" cy="24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24"/>
                </a:cxn>
              </a:cxnLst>
              <a:rect l="0" t="0" r="r" b="b"/>
              <a:pathLst>
                <a:path w="21" h="24">
                  <a:moveTo>
                    <a:pt x="21" y="0"/>
                  </a:moveTo>
                  <a:lnTo>
                    <a:pt x="0" y="2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200" name="Freeform 232"/>
            <p:cNvSpPr>
              <a:spLocks/>
            </p:cNvSpPr>
            <p:nvPr/>
          </p:nvSpPr>
          <p:spPr bwMode="auto">
            <a:xfrm>
              <a:off x="3362" y="1796"/>
              <a:ext cx="25" cy="25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0" y="25"/>
                </a:cxn>
              </a:cxnLst>
              <a:rect l="0" t="0" r="r" b="b"/>
              <a:pathLst>
                <a:path w="25" h="25">
                  <a:moveTo>
                    <a:pt x="25" y="0"/>
                  </a:moveTo>
                  <a:lnTo>
                    <a:pt x="0" y="2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238"/>
          <p:cNvGrpSpPr>
            <a:grpSpLocks/>
          </p:cNvGrpSpPr>
          <p:nvPr/>
        </p:nvGrpSpPr>
        <p:grpSpPr bwMode="auto">
          <a:xfrm>
            <a:off x="4957763" y="2527300"/>
            <a:ext cx="147637" cy="123825"/>
            <a:chOff x="3123" y="1592"/>
            <a:chExt cx="93" cy="78"/>
          </a:xfrm>
        </p:grpSpPr>
        <p:sp>
          <p:nvSpPr>
            <p:cNvPr id="84202" name="Freeform 234"/>
            <p:cNvSpPr>
              <a:spLocks/>
            </p:cNvSpPr>
            <p:nvPr/>
          </p:nvSpPr>
          <p:spPr bwMode="auto">
            <a:xfrm>
              <a:off x="3197" y="1647"/>
              <a:ext cx="19" cy="23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19" y="0"/>
                </a:cxn>
              </a:cxnLst>
              <a:rect l="0" t="0" r="r" b="b"/>
              <a:pathLst>
                <a:path w="19" h="23">
                  <a:moveTo>
                    <a:pt x="0" y="23"/>
                  </a:moveTo>
                  <a:lnTo>
                    <a:pt x="1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203" name="Freeform 235"/>
            <p:cNvSpPr>
              <a:spLocks/>
            </p:cNvSpPr>
            <p:nvPr/>
          </p:nvSpPr>
          <p:spPr bwMode="auto">
            <a:xfrm>
              <a:off x="3123" y="1592"/>
              <a:ext cx="18" cy="28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28"/>
                </a:cxn>
              </a:cxnLst>
              <a:rect l="0" t="0" r="r" b="b"/>
              <a:pathLst>
                <a:path w="18" h="28">
                  <a:moveTo>
                    <a:pt x="18" y="0"/>
                  </a:moveTo>
                  <a:lnTo>
                    <a:pt x="0" y="2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204" name="Freeform 236"/>
            <p:cNvSpPr>
              <a:spLocks/>
            </p:cNvSpPr>
            <p:nvPr/>
          </p:nvSpPr>
          <p:spPr bwMode="auto">
            <a:xfrm>
              <a:off x="3176" y="1623"/>
              <a:ext cx="18" cy="29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29"/>
                </a:cxn>
              </a:cxnLst>
              <a:rect l="0" t="0" r="r" b="b"/>
              <a:pathLst>
                <a:path w="18" h="29">
                  <a:moveTo>
                    <a:pt x="18" y="0"/>
                  </a:moveTo>
                  <a:lnTo>
                    <a:pt x="0" y="29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205" name="Freeform 237"/>
            <p:cNvSpPr>
              <a:spLocks/>
            </p:cNvSpPr>
            <p:nvPr/>
          </p:nvSpPr>
          <p:spPr bwMode="auto">
            <a:xfrm>
              <a:off x="3153" y="1608"/>
              <a:ext cx="15" cy="26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26"/>
                </a:cxn>
              </a:cxnLst>
              <a:rect l="0" t="0" r="r" b="b"/>
              <a:pathLst>
                <a:path w="15" h="26">
                  <a:moveTo>
                    <a:pt x="15" y="0"/>
                  </a:moveTo>
                  <a:lnTo>
                    <a:pt x="0" y="2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244"/>
          <p:cNvGrpSpPr>
            <a:grpSpLocks/>
          </p:cNvGrpSpPr>
          <p:nvPr/>
        </p:nvGrpSpPr>
        <p:grpSpPr bwMode="auto">
          <a:xfrm>
            <a:off x="4760913" y="2379663"/>
            <a:ext cx="166687" cy="139700"/>
            <a:chOff x="2999" y="1499"/>
            <a:chExt cx="105" cy="88"/>
          </a:xfrm>
        </p:grpSpPr>
        <p:sp>
          <p:nvSpPr>
            <p:cNvPr id="84208" name="Freeform 240"/>
            <p:cNvSpPr>
              <a:spLocks/>
            </p:cNvSpPr>
            <p:nvPr/>
          </p:nvSpPr>
          <p:spPr bwMode="auto">
            <a:xfrm>
              <a:off x="3078" y="1538"/>
              <a:ext cx="26" cy="49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26" y="0"/>
                </a:cxn>
              </a:cxnLst>
              <a:rect l="0" t="0" r="r" b="b"/>
              <a:pathLst>
                <a:path w="26" h="49">
                  <a:moveTo>
                    <a:pt x="0" y="49"/>
                  </a:moveTo>
                  <a:lnTo>
                    <a:pt x="2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209" name="Freeform 241"/>
            <p:cNvSpPr>
              <a:spLocks/>
            </p:cNvSpPr>
            <p:nvPr/>
          </p:nvSpPr>
          <p:spPr bwMode="auto">
            <a:xfrm>
              <a:off x="2999" y="1499"/>
              <a:ext cx="16" cy="34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34"/>
                </a:cxn>
              </a:cxnLst>
              <a:rect l="0" t="0" r="r" b="b"/>
              <a:pathLst>
                <a:path w="16" h="34">
                  <a:moveTo>
                    <a:pt x="16" y="0"/>
                  </a:moveTo>
                  <a:lnTo>
                    <a:pt x="0" y="3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210" name="Freeform 242"/>
            <p:cNvSpPr>
              <a:spLocks/>
            </p:cNvSpPr>
            <p:nvPr/>
          </p:nvSpPr>
          <p:spPr bwMode="auto">
            <a:xfrm>
              <a:off x="3056" y="1526"/>
              <a:ext cx="24" cy="43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0" y="43"/>
                </a:cxn>
              </a:cxnLst>
              <a:rect l="0" t="0" r="r" b="b"/>
              <a:pathLst>
                <a:path w="24" h="43">
                  <a:moveTo>
                    <a:pt x="24" y="0"/>
                  </a:moveTo>
                  <a:lnTo>
                    <a:pt x="0" y="43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211" name="Freeform 243"/>
            <p:cNvSpPr>
              <a:spLocks/>
            </p:cNvSpPr>
            <p:nvPr/>
          </p:nvSpPr>
          <p:spPr bwMode="auto">
            <a:xfrm>
              <a:off x="3026" y="1509"/>
              <a:ext cx="27" cy="42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0" y="42"/>
                </a:cxn>
              </a:cxnLst>
              <a:rect l="0" t="0" r="r" b="b"/>
              <a:pathLst>
                <a:path w="27" h="42">
                  <a:moveTo>
                    <a:pt x="27" y="0"/>
                  </a:moveTo>
                  <a:lnTo>
                    <a:pt x="0" y="4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4214" name="Freeform 246"/>
          <p:cNvSpPr>
            <a:spLocks/>
          </p:cNvSpPr>
          <p:nvPr/>
        </p:nvSpPr>
        <p:spPr bwMode="auto">
          <a:xfrm>
            <a:off x="4660900" y="2336800"/>
            <a:ext cx="28575" cy="57150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18" y="0"/>
              </a:cxn>
            </a:cxnLst>
            <a:rect l="0" t="0" r="r" b="b"/>
            <a:pathLst>
              <a:path w="18" h="36">
                <a:moveTo>
                  <a:pt x="0" y="36"/>
                </a:moveTo>
                <a:lnTo>
                  <a:pt x="1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215" name="Freeform 247"/>
          <p:cNvSpPr>
            <a:spLocks/>
          </p:cNvSpPr>
          <p:nvPr/>
        </p:nvSpPr>
        <p:spPr bwMode="auto">
          <a:xfrm>
            <a:off x="4510088" y="2260600"/>
            <a:ext cx="22225" cy="61913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0" y="39"/>
              </a:cxn>
            </a:cxnLst>
            <a:rect l="0" t="0" r="r" b="b"/>
            <a:pathLst>
              <a:path w="14" h="39">
                <a:moveTo>
                  <a:pt x="14" y="0"/>
                </a:moveTo>
                <a:lnTo>
                  <a:pt x="0" y="39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216" name="Freeform 248"/>
          <p:cNvSpPr>
            <a:spLocks/>
          </p:cNvSpPr>
          <p:nvPr/>
        </p:nvSpPr>
        <p:spPr bwMode="auto">
          <a:xfrm>
            <a:off x="4618038" y="2319338"/>
            <a:ext cx="23812" cy="52387"/>
          </a:xfrm>
          <a:custGeom>
            <a:avLst/>
            <a:gdLst/>
            <a:ahLst/>
            <a:cxnLst>
              <a:cxn ang="0">
                <a:pos x="15" y="0"/>
              </a:cxn>
              <a:cxn ang="0">
                <a:pos x="0" y="33"/>
              </a:cxn>
            </a:cxnLst>
            <a:rect l="0" t="0" r="r" b="b"/>
            <a:pathLst>
              <a:path w="15" h="33">
                <a:moveTo>
                  <a:pt x="15" y="0"/>
                </a:moveTo>
                <a:lnTo>
                  <a:pt x="0" y="33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217" name="Freeform 249"/>
          <p:cNvSpPr>
            <a:spLocks/>
          </p:cNvSpPr>
          <p:nvPr/>
        </p:nvSpPr>
        <p:spPr bwMode="auto">
          <a:xfrm>
            <a:off x="4562475" y="2292350"/>
            <a:ext cx="23813" cy="58738"/>
          </a:xfrm>
          <a:custGeom>
            <a:avLst/>
            <a:gdLst/>
            <a:ahLst/>
            <a:cxnLst>
              <a:cxn ang="0">
                <a:pos x="15" y="0"/>
              </a:cxn>
              <a:cxn ang="0">
                <a:pos x="0" y="37"/>
              </a:cxn>
            </a:cxnLst>
            <a:rect l="0" t="0" r="r" b="b"/>
            <a:pathLst>
              <a:path w="15" h="37">
                <a:moveTo>
                  <a:pt x="15" y="0"/>
                </a:moveTo>
                <a:lnTo>
                  <a:pt x="0" y="37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9" name="Group 255"/>
          <p:cNvGrpSpPr>
            <a:grpSpLocks/>
          </p:cNvGrpSpPr>
          <p:nvPr/>
        </p:nvGrpSpPr>
        <p:grpSpPr bwMode="auto">
          <a:xfrm>
            <a:off x="4251325" y="2157413"/>
            <a:ext cx="176213" cy="112712"/>
            <a:chOff x="2678" y="1359"/>
            <a:chExt cx="111" cy="71"/>
          </a:xfrm>
        </p:grpSpPr>
        <p:sp>
          <p:nvSpPr>
            <p:cNvPr id="84219" name="Freeform 251"/>
            <p:cNvSpPr>
              <a:spLocks/>
            </p:cNvSpPr>
            <p:nvPr/>
          </p:nvSpPr>
          <p:spPr bwMode="auto">
            <a:xfrm>
              <a:off x="2777" y="1403"/>
              <a:ext cx="12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12" y="0"/>
                </a:cxn>
              </a:cxnLst>
              <a:rect l="0" t="0" r="r" b="b"/>
              <a:pathLst>
                <a:path w="12" h="27">
                  <a:moveTo>
                    <a:pt x="0" y="27"/>
                  </a:moveTo>
                  <a:lnTo>
                    <a:pt x="1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220" name="Freeform 252"/>
            <p:cNvSpPr>
              <a:spLocks/>
            </p:cNvSpPr>
            <p:nvPr/>
          </p:nvSpPr>
          <p:spPr bwMode="auto">
            <a:xfrm>
              <a:off x="2678" y="1359"/>
              <a:ext cx="12" cy="32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0" y="32"/>
                </a:cxn>
              </a:cxnLst>
              <a:rect l="0" t="0" r="r" b="b"/>
              <a:pathLst>
                <a:path w="12" h="32">
                  <a:moveTo>
                    <a:pt x="12" y="0"/>
                  </a:moveTo>
                  <a:lnTo>
                    <a:pt x="0" y="3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221" name="Freeform 253"/>
            <p:cNvSpPr>
              <a:spLocks/>
            </p:cNvSpPr>
            <p:nvPr/>
          </p:nvSpPr>
          <p:spPr bwMode="auto">
            <a:xfrm>
              <a:off x="2745" y="1388"/>
              <a:ext cx="9" cy="2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28"/>
                </a:cxn>
              </a:cxnLst>
              <a:rect l="0" t="0" r="r" b="b"/>
              <a:pathLst>
                <a:path w="9" h="28">
                  <a:moveTo>
                    <a:pt x="9" y="0"/>
                  </a:moveTo>
                  <a:lnTo>
                    <a:pt x="0" y="2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222" name="Freeform 254"/>
            <p:cNvSpPr>
              <a:spLocks/>
            </p:cNvSpPr>
            <p:nvPr/>
          </p:nvSpPr>
          <p:spPr bwMode="auto">
            <a:xfrm>
              <a:off x="2711" y="1371"/>
              <a:ext cx="10" cy="29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29"/>
                </a:cxn>
              </a:cxnLst>
              <a:rect l="0" t="0" r="r" b="b"/>
              <a:pathLst>
                <a:path w="10" h="29">
                  <a:moveTo>
                    <a:pt x="10" y="0"/>
                  </a:moveTo>
                  <a:lnTo>
                    <a:pt x="0" y="29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4225" name="Freeform 257"/>
          <p:cNvSpPr>
            <a:spLocks/>
          </p:cNvSpPr>
          <p:nvPr/>
        </p:nvSpPr>
        <p:spPr bwMode="auto">
          <a:xfrm>
            <a:off x="2500313" y="2166938"/>
            <a:ext cx="17462" cy="65087"/>
          </a:xfrm>
          <a:custGeom>
            <a:avLst/>
            <a:gdLst/>
            <a:ahLst/>
            <a:cxnLst>
              <a:cxn ang="0">
                <a:pos x="11" y="41"/>
              </a:cxn>
              <a:cxn ang="0">
                <a:pos x="0" y="0"/>
              </a:cxn>
            </a:cxnLst>
            <a:rect l="0" t="0" r="r" b="b"/>
            <a:pathLst>
              <a:path w="11" h="41">
                <a:moveTo>
                  <a:pt x="11" y="41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226" name="Freeform 258"/>
          <p:cNvSpPr>
            <a:spLocks/>
          </p:cNvSpPr>
          <p:nvPr/>
        </p:nvSpPr>
        <p:spPr bwMode="auto">
          <a:xfrm>
            <a:off x="2655888" y="2127250"/>
            <a:ext cx="11112" cy="57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" y="36"/>
              </a:cxn>
            </a:cxnLst>
            <a:rect l="0" t="0" r="r" b="b"/>
            <a:pathLst>
              <a:path w="7" h="36">
                <a:moveTo>
                  <a:pt x="0" y="0"/>
                </a:moveTo>
                <a:lnTo>
                  <a:pt x="7" y="3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227" name="Freeform 259"/>
          <p:cNvSpPr>
            <a:spLocks/>
          </p:cNvSpPr>
          <p:nvPr/>
        </p:nvSpPr>
        <p:spPr bwMode="auto">
          <a:xfrm>
            <a:off x="2552700" y="2157413"/>
            <a:ext cx="14288" cy="57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36"/>
              </a:cxn>
            </a:cxnLst>
            <a:rect l="0" t="0" r="r" b="b"/>
            <a:pathLst>
              <a:path w="9" h="36">
                <a:moveTo>
                  <a:pt x="0" y="0"/>
                </a:moveTo>
                <a:lnTo>
                  <a:pt x="9" y="3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228" name="Freeform 260"/>
          <p:cNvSpPr>
            <a:spLocks/>
          </p:cNvSpPr>
          <p:nvPr/>
        </p:nvSpPr>
        <p:spPr bwMode="auto">
          <a:xfrm>
            <a:off x="2608263" y="2143125"/>
            <a:ext cx="11112" cy="52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" y="33"/>
              </a:cxn>
            </a:cxnLst>
            <a:rect l="0" t="0" r="r" b="b"/>
            <a:pathLst>
              <a:path w="7" h="33">
                <a:moveTo>
                  <a:pt x="0" y="0"/>
                </a:moveTo>
                <a:lnTo>
                  <a:pt x="7" y="33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0" name="Group 272"/>
          <p:cNvGrpSpPr>
            <a:grpSpLocks/>
          </p:cNvGrpSpPr>
          <p:nvPr/>
        </p:nvGrpSpPr>
        <p:grpSpPr bwMode="auto">
          <a:xfrm>
            <a:off x="3260725" y="2019300"/>
            <a:ext cx="123825" cy="61913"/>
            <a:chOff x="2054" y="1272"/>
            <a:chExt cx="78" cy="39"/>
          </a:xfrm>
        </p:grpSpPr>
        <p:sp>
          <p:nvSpPr>
            <p:cNvPr id="84230" name="Freeform 262"/>
            <p:cNvSpPr>
              <a:spLocks/>
            </p:cNvSpPr>
            <p:nvPr/>
          </p:nvSpPr>
          <p:spPr bwMode="auto">
            <a:xfrm>
              <a:off x="2130" y="1272"/>
              <a:ext cx="2" cy="3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39"/>
                </a:cxn>
              </a:cxnLst>
              <a:rect l="0" t="0" r="r" b="b"/>
              <a:pathLst>
                <a:path w="2" h="39">
                  <a:moveTo>
                    <a:pt x="2" y="0"/>
                  </a:moveTo>
                  <a:lnTo>
                    <a:pt x="0" y="39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231" name="Freeform 263"/>
            <p:cNvSpPr>
              <a:spLocks/>
            </p:cNvSpPr>
            <p:nvPr/>
          </p:nvSpPr>
          <p:spPr bwMode="auto">
            <a:xfrm>
              <a:off x="2054" y="1284"/>
              <a:ext cx="1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0" y="0"/>
                </a:cxn>
              </a:cxnLst>
              <a:rect l="0" t="0" r="r" b="b"/>
              <a:pathLst>
                <a:path w="1" h="27">
                  <a:moveTo>
                    <a:pt x="0" y="27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232" name="Freeform 264"/>
            <p:cNvSpPr>
              <a:spLocks/>
            </p:cNvSpPr>
            <p:nvPr/>
          </p:nvSpPr>
          <p:spPr bwMode="auto">
            <a:xfrm>
              <a:off x="2105" y="1274"/>
              <a:ext cx="1" cy="37"/>
            </a:xfrm>
            <a:custGeom>
              <a:avLst/>
              <a:gdLst/>
              <a:ahLst/>
              <a:cxnLst>
                <a:cxn ang="0">
                  <a:pos x="1" y="37"/>
                </a:cxn>
                <a:cxn ang="0">
                  <a:pos x="0" y="0"/>
                </a:cxn>
              </a:cxnLst>
              <a:rect l="0" t="0" r="r" b="b"/>
              <a:pathLst>
                <a:path w="1" h="37">
                  <a:moveTo>
                    <a:pt x="1" y="37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233" name="Freeform 265"/>
            <p:cNvSpPr>
              <a:spLocks/>
            </p:cNvSpPr>
            <p:nvPr/>
          </p:nvSpPr>
          <p:spPr bwMode="auto">
            <a:xfrm>
              <a:off x="2079" y="1281"/>
              <a:ext cx="1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0"/>
                </a:cxn>
              </a:cxnLst>
              <a:rect l="0" t="0" r="r" b="b"/>
              <a:pathLst>
                <a:path w="1" h="30">
                  <a:moveTo>
                    <a:pt x="0" y="3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4235" name="Freeform 267"/>
          <p:cNvSpPr>
            <a:spLocks/>
          </p:cNvSpPr>
          <p:nvPr/>
        </p:nvSpPr>
        <p:spPr bwMode="auto">
          <a:xfrm>
            <a:off x="2919413" y="2071688"/>
            <a:ext cx="12700" cy="60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38"/>
              </a:cxn>
            </a:cxnLst>
            <a:rect l="0" t="0" r="r" b="b"/>
            <a:pathLst>
              <a:path w="8" h="38">
                <a:moveTo>
                  <a:pt x="0" y="0"/>
                </a:moveTo>
                <a:lnTo>
                  <a:pt x="8" y="3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236" name="Freeform 268"/>
          <p:cNvSpPr>
            <a:spLocks/>
          </p:cNvSpPr>
          <p:nvPr/>
        </p:nvSpPr>
        <p:spPr bwMode="auto">
          <a:xfrm>
            <a:off x="2757488" y="2098675"/>
            <a:ext cx="9525" cy="57150"/>
          </a:xfrm>
          <a:custGeom>
            <a:avLst/>
            <a:gdLst/>
            <a:ahLst/>
            <a:cxnLst>
              <a:cxn ang="0">
                <a:pos x="6" y="36"/>
              </a:cxn>
              <a:cxn ang="0">
                <a:pos x="0" y="0"/>
              </a:cxn>
            </a:cxnLst>
            <a:rect l="0" t="0" r="r" b="b"/>
            <a:pathLst>
              <a:path w="6" h="36">
                <a:moveTo>
                  <a:pt x="6" y="36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237" name="Freeform 269"/>
          <p:cNvSpPr>
            <a:spLocks/>
          </p:cNvSpPr>
          <p:nvPr/>
        </p:nvSpPr>
        <p:spPr bwMode="auto">
          <a:xfrm>
            <a:off x="2867025" y="2076450"/>
            <a:ext cx="9525" cy="57150"/>
          </a:xfrm>
          <a:custGeom>
            <a:avLst/>
            <a:gdLst/>
            <a:ahLst/>
            <a:cxnLst>
              <a:cxn ang="0">
                <a:pos x="6" y="36"/>
              </a:cxn>
              <a:cxn ang="0">
                <a:pos x="0" y="0"/>
              </a:cxn>
            </a:cxnLst>
            <a:rect l="0" t="0" r="r" b="b"/>
            <a:pathLst>
              <a:path w="6" h="36">
                <a:moveTo>
                  <a:pt x="6" y="36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238" name="Freeform 270"/>
          <p:cNvSpPr>
            <a:spLocks/>
          </p:cNvSpPr>
          <p:nvPr/>
        </p:nvSpPr>
        <p:spPr bwMode="auto">
          <a:xfrm>
            <a:off x="2808288" y="2093913"/>
            <a:ext cx="11112" cy="49212"/>
          </a:xfrm>
          <a:custGeom>
            <a:avLst/>
            <a:gdLst/>
            <a:ahLst/>
            <a:cxnLst>
              <a:cxn ang="0">
                <a:pos x="7" y="31"/>
              </a:cxn>
              <a:cxn ang="0">
                <a:pos x="0" y="0"/>
              </a:cxn>
            </a:cxnLst>
            <a:rect l="0" t="0" r="r" b="b"/>
            <a:pathLst>
              <a:path w="7" h="31">
                <a:moveTo>
                  <a:pt x="7" y="31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242" name="Freeform 274"/>
          <p:cNvSpPr>
            <a:spLocks/>
          </p:cNvSpPr>
          <p:nvPr/>
        </p:nvSpPr>
        <p:spPr bwMode="auto">
          <a:xfrm>
            <a:off x="3471863" y="2036763"/>
            <a:ext cx="1587" cy="47625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0" y="0"/>
              </a:cxn>
            </a:cxnLst>
            <a:rect l="0" t="0" r="r" b="b"/>
            <a:pathLst>
              <a:path w="1" h="30">
                <a:moveTo>
                  <a:pt x="0" y="3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243" name="Freeform 275"/>
          <p:cNvSpPr>
            <a:spLocks/>
          </p:cNvSpPr>
          <p:nvPr/>
        </p:nvSpPr>
        <p:spPr bwMode="auto">
          <a:xfrm>
            <a:off x="3609975" y="2038350"/>
            <a:ext cx="3175" cy="52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33"/>
              </a:cxn>
            </a:cxnLst>
            <a:rect l="0" t="0" r="r" b="b"/>
            <a:pathLst>
              <a:path w="2" h="33">
                <a:moveTo>
                  <a:pt x="0" y="0"/>
                </a:moveTo>
                <a:lnTo>
                  <a:pt x="2" y="33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244" name="Freeform 276"/>
          <p:cNvSpPr>
            <a:spLocks/>
          </p:cNvSpPr>
          <p:nvPr/>
        </p:nvSpPr>
        <p:spPr bwMode="auto">
          <a:xfrm>
            <a:off x="3513138" y="2038350"/>
            <a:ext cx="1587" cy="460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29"/>
              </a:cxn>
            </a:cxnLst>
            <a:rect l="0" t="0" r="r" b="b"/>
            <a:pathLst>
              <a:path w="1" h="29">
                <a:moveTo>
                  <a:pt x="0" y="0"/>
                </a:moveTo>
                <a:lnTo>
                  <a:pt x="1" y="29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245" name="Freeform 277"/>
          <p:cNvSpPr>
            <a:spLocks/>
          </p:cNvSpPr>
          <p:nvPr/>
        </p:nvSpPr>
        <p:spPr bwMode="auto">
          <a:xfrm>
            <a:off x="3565525" y="2033588"/>
            <a:ext cx="1588" cy="57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36"/>
              </a:cxn>
            </a:cxnLst>
            <a:rect l="0" t="0" r="r" b="b"/>
            <a:pathLst>
              <a:path w="1" h="36">
                <a:moveTo>
                  <a:pt x="0" y="0"/>
                </a:moveTo>
                <a:lnTo>
                  <a:pt x="1" y="3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247" name="Freeform 279"/>
          <p:cNvSpPr>
            <a:spLocks/>
          </p:cNvSpPr>
          <p:nvPr/>
        </p:nvSpPr>
        <p:spPr bwMode="auto">
          <a:xfrm>
            <a:off x="3022600" y="2057400"/>
            <a:ext cx="9525" cy="52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33"/>
              </a:cxn>
            </a:cxnLst>
            <a:rect l="0" t="0" r="r" b="b"/>
            <a:pathLst>
              <a:path w="6" h="33">
                <a:moveTo>
                  <a:pt x="0" y="0"/>
                </a:moveTo>
                <a:lnTo>
                  <a:pt x="6" y="33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248" name="Freeform 280"/>
          <p:cNvSpPr>
            <a:spLocks/>
          </p:cNvSpPr>
          <p:nvPr/>
        </p:nvSpPr>
        <p:spPr bwMode="auto">
          <a:xfrm>
            <a:off x="3171825" y="2038350"/>
            <a:ext cx="1588" cy="52388"/>
          </a:xfrm>
          <a:custGeom>
            <a:avLst/>
            <a:gdLst/>
            <a:ahLst/>
            <a:cxnLst>
              <a:cxn ang="0">
                <a:pos x="0" y="33"/>
              </a:cxn>
              <a:cxn ang="0">
                <a:pos x="0" y="0"/>
              </a:cxn>
            </a:cxnLst>
            <a:rect l="0" t="0" r="r" b="b"/>
            <a:pathLst>
              <a:path w="1" h="33">
                <a:moveTo>
                  <a:pt x="0" y="33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249" name="Freeform 281"/>
          <p:cNvSpPr>
            <a:spLocks/>
          </p:cNvSpPr>
          <p:nvPr/>
        </p:nvSpPr>
        <p:spPr bwMode="auto">
          <a:xfrm>
            <a:off x="3076575" y="2041525"/>
            <a:ext cx="7938" cy="58738"/>
          </a:xfrm>
          <a:custGeom>
            <a:avLst/>
            <a:gdLst/>
            <a:ahLst/>
            <a:cxnLst>
              <a:cxn ang="0">
                <a:pos x="5" y="37"/>
              </a:cxn>
              <a:cxn ang="0">
                <a:pos x="0" y="0"/>
              </a:cxn>
            </a:cxnLst>
            <a:rect l="0" t="0" r="r" b="b"/>
            <a:pathLst>
              <a:path w="5" h="37">
                <a:moveTo>
                  <a:pt x="5" y="37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250" name="Freeform 282"/>
          <p:cNvSpPr>
            <a:spLocks/>
          </p:cNvSpPr>
          <p:nvPr/>
        </p:nvSpPr>
        <p:spPr bwMode="auto">
          <a:xfrm>
            <a:off x="3124200" y="2047875"/>
            <a:ext cx="3175" cy="42863"/>
          </a:xfrm>
          <a:custGeom>
            <a:avLst/>
            <a:gdLst/>
            <a:ahLst/>
            <a:cxnLst>
              <a:cxn ang="0">
                <a:pos x="2" y="27"/>
              </a:cxn>
              <a:cxn ang="0">
                <a:pos x="0" y="0"/>
              </a:cxn>
            </a:cxnLst>
            <a:rect l="0" t="0" r="r" b="b"/>
            <a:pathLst>
              <a:path w="2" h="27">
                <a:moveTo>
                  <a:pt x="2" y="27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252" name="Freeform 284"/>
          <p:cNvSpPr>
            <a:spLocks/>
          </p:cNvSpPr>
          <p:nvPr/>
        </p:nvSpPr>
        <p:spPr bwMode="auto">
          <a:xfrm>
            <a:off x="3705225" y="2041525"/>
            <a:ext cx="4763" cy="57150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0" y="36"/>
              </a:cxn>
            </a:cxnLst>
            <a:rect l="0" t="0" r="r" b="b"/>
            <a:pathLst>
              <a:path w="3" h="36">
                <a:moveTo>
                  <a:pt x="3" y="0"/>
                </a:moveTo>
                <a:lnTo>
                  <a:pt x="0" y="3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253" name="Freeform 285"/>
          <p:cNvSpPr>
            <a:spLocks/>
          </p:cNvSpPr>
          <p:nvPr/>
        </p:nvSpPr>
        <p:spPr bwMode="auto">
          <a:xfrm>
            <a:off x="3875088" y="2065338"/>
            <a:ext cx="1587" cy="49212"/>
          </a:xfrm>
          <a:custGeom>
            <a:avLst/>
            <a:gdLst/>
            <a:ahLst/>
            <a:cxnLst>
              <a:cxn ang="0">
                <a:pos x="0" y="31"/>
              </a:cxn>
              <a:cxn ang="0">
                <a:pos x="0" y="0"/>
              </a:cxn>
            </a:cxnLst>
            <a:rect l="0" t="0" r="r" b="b"/>
            <a:pathLst>
              <a:path w="1" h="31">
                <a:moveTo>
                  <a:pt x="0" y="31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254" name="Freeform 286"/>
          <p:cNvSpPr>
            <a:spLocks/>
          </p:cNvSpPr>
          <p:nvPr/>
        </p:nvSpPr>
        <p:spPr bwMode="auto">
          <a:xfrm>
            <a:off x="3762375" y="2057400"/>
            <a:ext cx="3175" cy="42863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2" y="0"/>
              </a:cxn>
            </a:cxnLst>
            <a:rect l="0" t="0" r="r" b="b"/>
            <a:pathLst>
              <a:path w="2" h="27">
                <a:moveTo>
                  <a:pt x="0" y="27"/>
                </a:moveTo>
                <a:lnTo>
                  <a:pt x="2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255" name="Freeform 287"/>
          <p:cNvSpPr>
            <a:spLocks/>
          </p:cNvSpPr>
          <p:nvPr/>
        </p:nvSpPr>
        <p:spPr bwMode="auto">
          <a:xfrm>
            <a:off x="3819525" y="2060575"/>
            <a:ext cx="3175" cy="49213"/>
          </a:xfrm>
          <a:custGeom>
            <a:avLst/>
            <a:gdLst/>
            <a:ahLst/>
            <a:cxnLst>
              <a:cxn ang="0">
                <a:pos x="0" y="31"/>
              </a:cxn>
              <a:cxn ang="0">
                <a:pos x="2" y="0"/>
              </a:cxn>
            </a:cxnLst>
            <a:rect l="0" t="0" r="r" b="b"/>
            <a:pathLst>
              <a:path w="2" h="31">
                <a:moveTo>
                  <a:pt x="0" y="31"/>
                </a:moveTo>
                <a:lnTo>
                  <a:pt x="2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256" name="Freeform 288"/>
          <p:cNvSpPr>
            <a:spLocks/>
          </p:cNvSpPr>
          <p:nvPr/>
        </p:nvSpPr>
        <p:spPr bwMode="auto">
          <a:xfrm>
            <a:off x="3976688" y="2085975"/>
            <a:ext cx="7937" cy="52388"/>
          </a:xfrm>
          <a:custGeom>
            <a:avLst/>
            <a:gdLst/>
            <a:ahLst/>
            <a:cxnLst>
              <a:cxn ang="0">
                <a:pos x="0" y="33"/>
              </a:cxn>
              <a:cxn ang="0">
                <a:pos x="5" y="0"/>
              </a:cxn>
            </a:cxnLst>
            <a:rect l="0" t="0" r="r" b="b"/>
            <a:pathLst>
              <a:path w="5" h="33">
                <a:moveTo>
                  <a:pt x="0" y="33"/>
                </a:moveTo>
                <a:lnTo>
                  <a:pt x="5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257" name="Freeform 289"/>
          <p:cNvSpPr>
            <a:spLocks/>
          </p:cNvSpPr>
          <p:nvPr/>
        </p:nvSpPr>
        <p:spPr bwMode="auto">
          <a:xfrm>
            <a:off x="4086225" y="2117725"/>
            <a:ext cx="12700" cy="47625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8" y="0"/>
              </a:cxn>
            </a:cxnLst>
            <a:rect l="0" t="0" r="r" b="b"/>
            <a:pathLst>
              <a:path w="8" h="30">
                <a:moveTo>
                  <a:pt x="0" y="30"/>
                </a:moveTo>
                <a:lnTo>
                  <a:pt x="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258" name="Freeform 290"/>
          <p:cNvSpPr>
            <a:spLocks/>
          </p:cNvSpPr>
          <p:nvPr/>
        </p:nvSpPr>
        <p:spPr bwMode="auto">
          <a:xfrm>
            <a:off x="4140200" y="2124075"/>
            <a:ext cx="15875" cy="61913"/>
          </a:xfrm>
          <a:custGeom>
            <a:avLst/>
            <a:gdLst/>
            <a:ahLst/>
            <a:cxnLst>
              <a:cxn ang="0">
                <a:pos x="0" y="39"/>
              </a:cxn>
              <a:cxn ang="0">
                <a:pos x="10" y="0"/>
              </a:cxn>
            </a:cxnLst>
            <a:rect l="0" t="0" r="r" b="b"/>
            <a:pathLst>
              <a:path w="10" h="39">
                <a:moveTo>
                  <a:pt x="0" y="39"/>
                </a:moveTo>
                <a:lnTo>
                  <a:pt x="1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259" name="Freeform 291"/>
          <p:cNvSpPr>
            <a:spLocks/>
          </p:cNvSpPr>
          <p:nvPr/>
        </p:nvSpPr>
        <p:spPr bwMode="auto">
          <a:xfrm>
            <a:off x="4033838" y="2100263"/>
            <a:ext cx="7937" cy="508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5" y="0"/>
              </a:cxn>
            </a:cxnLst>
            <a:rect l="0" t="0" r="r" b="b"/>
            <a:pathLst>
              <a:path w="5" h="32">
                <a:moveTo>
                  <a:pt x="0" y="32"/>
                </a:moveTo>
                <a:lnTo>
                  <a:pt x="5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1" name="Group 292"/>
          <p:cNvGrpSpPr>
            <a:grpSpLocks/>
          </p:cNvGrpSpPr>
          <p:nvPr/>
        </p:nvGrpSpPr>
        <p:grpSpPr bwMode="auto">
          <a:xfrm rot="-1370019">
            <a:off x="2266950" y="2195513"/>
            <a:ext cx="142875" cy="79375"/>
            <a:chOff x="2054" y="1272"/>
            <a:chExt cx="78" cy="39"/>
          </a:xfrm>
        </p:grpSpPr>
        <p:sp>
          <p:nvSpPr>
            <p:cNvPr id="84261" name="Freeform 293"/>
            <p:cNvSpPr>
              <a:spLocks/>
            </p:cNvSpPr>
            <p:nvPr/>
          </p:nvSpPr>
          <p:spPr bwMode="auto">
            <a:xfrm>
              <a:off x="2130" y="1272"/>
              <a:ext cx="2" cy="3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39"/>
                </a:cxn>
              </a:cxnLst>
              <a:rect l="0" t="0" r="r" b="b"/>
              <a:pathLst>
                <a:path w="2" h="39">
                  <a:moveTo>
                    <a:pt x="2" y="0"/>
                  </a:moveTo>
                  <a:lnTo>
                    <a:pt x="0" y="39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262" name="Freeform 294"/>
            <p:cNvSpPr>
              <a:spLocks/>
            </p:cNvSpPr>
            <p:nvPr/>
          </p:nvSpPr>
          <p:spPr bwMode="auto">
            <a:xfrm>
              <a:off x="2054" y="1284"/>
              <a:ext cx="1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0" y="0"/>
                </a:cxn>
              </a:cxnLst>
              <a:rect l="0" t="0" r="r" b="b"/>
              <a:pathLst>
                <a:path w="1" h="27">
                  <a:moveTo>
                    <a:pt x="0" y="27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263" name="Freeform 295"/>
            <p:cNvSpPr>
              <a:spLocks/>
            </p:cNvSpPr>
            <p:nvPr/>
          </p:nvSpPr>
          <p:spPr bwMode="auto">
            <a:xfrm>
              <a:off x="2105" y="1274"/>
              <a:ext cx="1" cy="37"/>
            </a:xfrm>
            <a:custGeom>
              <a:avLst/>
              <a:gdLst/>
              <a:ahLst/>
              <a:cxnLst>
                <a:cxn ang="0">
                  <a:pos x="1" y="37"/>
                </a:cxn>
                <a:cxn ang="0">
                  <a:pos x="0" y="0"/>
                </a:cxn>
              </a:cxnLst>
              <a:rect l="0" t="0" r="r" b="b"/>
              <a:pathLst>
                <a:path w="1" h="37">
                  <a:moveTo>
                    <a:pt x="1" y="37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264" name="Freeform 296"/>
            <p:cNvSpPr>
              <a:spLocks/>
            </p:cNvSpPr>
            <p:nvPr/>
          </p:nvSpPr>
          <p:spPr bwMode="auto">
            <a:xfrm>
              <a:off x="2079" y="1281"/>
              <a:ext cx="1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0"/>
                </a:cxn>
              </a:cxnLst>
              <a:rect l="0" t="0" r="r" b="b"/>
              <a:pathLst>
                <a:path w="1" h="30">
                  <a:moveTo>
                    <a:pt x="0" y="3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" name="Group 297"/>
          <p:cNvGrpSpPr>
            <a:grpSpLocks/>
          </p:cNvGrpSpPr>
          <p:nvPr/>
        </p:nvGrpSpPr>
        <p:grpSpPr bwMode="auto">
          <a:xfrm rot="-1507455">
            <a:off x="2052638" y="2276475"/>
            <a:ext cx="142875" cy="79375"/>
            <a:chOff x="2054" y="1272"/>
            <a:chExt cx="78" cy="39"/>
          </a:xfrm>
        </p:grpSpPr>
        <p:sp>
          <p:nvSpPr>
            <p:cNvPr id="84266" name="Freeform 298"/>
            <p:cNvSpPr>
              <a:spLocks/>
            </p:cNvSpPr>
            <p:nvPr/>
          </p:nvSpPr>
          <p:spPr bwMode="auto">
            <a:xfrm>
              <a:off x="2130" y="1272"/>
              <a:ext cx="2" cy="3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39"/>
                </a:cxn>
              </a:cxnLst>
              <a:rect l="0" t="0" r="r" b="b"/>
              <a:pathLst>
                <a:path w="2" h="39">
                  <a:moveTo>
                    <a:pt x="2" y="0"/>
                  </a:moveTo>
                  <a:lnTo>
                    <a:pt x="0" y="39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267" name="Freeform 299"/>
            <p:cNvSpPr>
              <a:spLocks/>
            </p:cNvSpPr>
            <p:nvPr/>
          </p:nvSpPr>
          <p:spPr bwMode="auto">
            <a:xfrm>
              <a:off x="2054" y="1284"/>
              <a:ext cx="1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0" y="0"/>
                </a:cxn>
              </a:cxnLst>
              <a:rect l="0" t="0" r="r" b="b"/>
              <a:pathLst>
                <a:path w="1" h="27">
                  <a:moveTo>
                    <a:pt x="0" y="27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268" name="Freeform 300"/>
            <p:cNvSpPr>
              <a:spLocks/>
            </p:cNvSpPr>
            <p:nvPr/>
          </p:nvSpPr>
          <p:spPr bwMode="auto">
            <a:xfrm>
              <a:off x="2105" y="1274"/>
              <a:ext cx="1" cy="37"/>
            </a:xfrm>
            <a:custGeom>
              <a:avLst/>
              <a:gdLst/>
              <a:ahLst/>
              <a:cxnLst>
                <a:cxn ang="0">
                  <a:pos x="1" y="37"/>
                </a:cxn>
                <a:cxn ang="0">
                  <a:pos x="0" y="0"/>
                </a:cxn>
              </a:cxnLst>
              <a:rect l="0" t="0" r="r" b="b"/>
              <a:pathLst>
                <a:path w="1" h="37">
                  <a:moveTo>
                    <a:pt x="1" y="37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269" name="Freeform 301"/>
            <p:cNvSpPr>
              <a:spLocks/>
            </p:cNvSpPr>
            <p:nvPr/>
          </p:nvSpPr>
          <p:spPr bwMode="auto">
            <a:xfrm>
              <a:off x="2079" y="1281"/>
              <a:ext cx="1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0"/>
                </a:cxn>
              </a:cxnLst>
              <a:rect l="0" t="0" r="r" b="b"/>
              <a:pathLst>
                <a:path w="1" h="30">
                  <a:moveTo>
                    <a:pt x="0" y="3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4271" name="Freeform 303"/>
          <p:cNvSpPr>
            <a:spLocks/>
          </p:cNvSpPr>
          <p:nvPr/>
        </p:nvSpPr>
        <p:spPr bwMode="auto">
          <a:xfrm>
            <a:off x="1951038" y="2374900"/>
            <a:ext cx="44450" cy="809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" y="51"/>
              </a:cxn>
            </a:cxnLst>
            <a:rect l="0" t="0" r="r" b="b"/>
            <a:pathLst>
              <a:path w="28" h="51">
                <a:moveTo>
                  <a:pt x="0" y="0"/>
                </a:moveTo>
                <a:lnTo>
                  <a:pt x="28" y="5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272" name="Freeform 304"/>
          <p:cNvSpPr>
            <a:spLocks/>
          </p:cNvSpPr>
          <p:nvPr/>
        </p:nvSpPr>
        <p:spPr bwMode="auto">
          <a:xfrm>
            <a:off x="1817688" y="2481263"/>
            <a:ext cx="42862" cy="57150"/>
          </a:xfrm>
          <a:custGeom>
            <a:avLst/>
            <a:gdLst/>
            <a:ahLst/>
            <a:cxnLst>
              <a:cxn ang="0">
                <a:pos x="27" y="36"/>
              </a:cxn>
              <a:cxn ang="0">
                <a:pos x="0" y="0"/>
              </a:cxn>
            </a:cxnLst>
            <a:rect l="0" t="0" r="r" b="b"/>
            <a:pathLst>
              <a:path w="27" h="36">
                <a:moveTo>
                  <a:pt x="27" y="36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273" name="Freeform 305"/>
          <p:cNvSpPr>
            <a:spLocks/>
          </p:cNvSpPr>
          <p:nvPr/>
        </p:nvSpPr>
        <p:spPr bwMode="auto">
          <a:xfrm rot="-1918022">
            <a:off x="1925638" y="2409825"/>
            <a:ext cx="1587" cy="74613"/>
          </a:xfrm>
          <a:custGeom>
            <a:avLst/>
            <a:gdLst/>
            <a:ahLst/>
            <a:cxnLst>
              <a:cxn ang="0">
                <a:pos x="1" y="37"/>
              </a:cxn>
              <a:cxn ang="0">
                <a:pos x="0" y="0"/>
              </a:cxn>
            </a:cxnLst>
            <a:rect l="0" t="0" r="r" b="b"/>
            <a:pathLst>
              <a:path w="1" h="37">
                <a:moveTo>
                  <a:pt x="1" y="37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274" name="Freeform 306"/>
          <p:cNvSpPr>
            <a:spLocks/>
          </p:cNvSpPr>
          <p:nvPr/>
        </p:nvSpPr>
        <p:spPr bwMode="auto">
          <a:xfrm rot="-1918022">
            <a:off x="1887538" y="2449513"/>
            <a:ext cx="1587" cy="60325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0" y="0"/>
              </a:cxn>
            </a:cxnLst>
            <a:rect l="0" t="0" r="r" b="b"/>
            <a:pathLst>
              <a:path w="1" h="30">
                <a:moveTo>
                  <a:pt x="0" y="3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276" name="Freeform 308"/>
          <p:cNvSpPr>
            <a:spLocks/>
          </p:cNvSpPr>
          <p:nvPr/>
        </p:nvSpPr>
        <p:spPr bwMode="auto">
          <a:xfrm>
            <a:off x="1741488" y="2552700"/>
            <a:ext cx="33337" cy="460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" y="29"/>
              </a:cxn>
            </a:cxnLst>
            <a:rect l="0" t="0" r="r" b="b"/>
            <a:pathLst>
              <a:path w="21" h="29">
                <a:moveTo>
                  <a:pt x="0" y="0"/>
                </a:moveTo>
                <a:lnTo>
                  <a:pt x="21" y="29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277" name="Freeform 309"/>
          <p:cNvSpPr>
            <a:spLocks/>
          </p:cNvSpPr>
          <p:nvPr/>
        </p:nvSpPr>
        <p:spPr bwMode="auto">
          <a:xfrm>
            <a:off x="1614488" y="2662238"/>
            <a:ext cx="26987" cy="38100"/>
          </a:xfrm>
          <a:custGeom>
            <a:avLst/>
            <a:gdLst/>
            <a:ahLst/>
            <a:cxnLst>
              <a:cxn ang="0">
                <a:pos x="17" y="24"/>
              </a:cxn>
              <a:cxn ang="0">
                <a:pos x="0" y="0"/>
              </a:cxn>
            </a:cxnLst>
            <a:rect l="0" t="0" r="r" b="b"/>
            <a:pathLst>
              <a:path w="17" h="24">
                <a:moveTo>
                  <a:pt x="17" y="24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278" name="Freeform 310"/>
          <p:cNvSpPr>
            <a:spLocks/>
          </p:cNvSpPr>
          <p:nvPr/>
        </p:nvSpPr>
        <p:spPr bwMode="auto">
          <a:xfrm>
            <a:off x="1695450" y="2593975"/>
            <a:ext cx="23813" cy="28575"/>
          </a:xfrm>
          <a:custGeom>
            <a:avLst/>
            <a:gdLst/>
            <a:ahLst/>
            <a:cxnLst>
              <a:cxn ang="0">
                <a:pos x="15" y="18"/>
              </a:cxn>
              <a:cxn ang="0">
                <a:pos x="0" y="0"/>
              </a:cxn>
            </a:cxnLst>
            <a:rect l="0" t="0" r="r" b="b"/>
            <a:pathLst>
              <a:path w="15" h="18">
                <a:moveTo>
                  <a:pt x="15" y="18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279" name="Freeform 311"/>
          <p:cNvSpPr>
            <a:spLocks/>
          </p:cNvSpPr>
          <p:nvPr/>
        </p:nvSpPr>
        <p:spPr bwMode="auto">
          <a:xfrm>
            <a:off x="1655763" y="2633663"/>
            <a:ext cx="25400" cy="31750"/>
          </a:xfrm>
          <a:custGeom>
            <a:avLst/>
            <a:gdLst/>
            <a:ahLst/>
            <a:cxnLst>
              <a:cxn ang="0">
                <a:pos x="16" y="20"/>
              </a:cxn>
              <a:cxn ang="0">
                <a:pos x="0" y="0"/>
              </a:cxn>
            </a:cxnLst>
            <a:rect l="0" t="0" r="r" b="b"/>
            <a:pathLst>
              <a:path w="16" h="20">
                <a:moveTo>
                  <a:pt x="16" y="2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281" name="Freeform 313"/>
          <p:cNvSpPr>
            <a:spLocks/>
          </p:cNvSpPr>
          <p:nvPr/>
        </p:nvSpPr>
        <p:spPr bwMode="auto">
          <a:xfrm>
            <a:off x="1543050" y="2728913"/>
            <a:ext cx="26988" cy="269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" y="17"/>
              </a:cxn>
            </a:cxnLst>
            <a:rect l="0" t="0" r="r" b="b"/>
            <a:pathLst>
              <a:path w="17" h="17">
                <a:moveTo>
                  <a:pt x="0" y="0"/>
                </a:moveTo>
                <a:lnTo>
                  <a:pt x="17" y="17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282" name="Freeform 314"/>
          <p:cNvSpPr>
            <a:spLocks/>
          </p:cNvSpPr>
          <p:nvPr/>
        </p:nvSpPr>
        <p:spPr bwMode="auto">
          <a:xfrm>
            <a:off x="1452563" y="2805113"/>
            <a:ext cx="38100" cy="36512"/>
          </a:xfrm>
          <a:custGeom>
            <a:avLst/>
            <a:gdLst/>
            <a:ahLst/>
            <a:cxnLst>
              <a:cxn ang="0">
                <a:pos x="24" y="23"/>
              </a:cxn>
              <a:cxn ang="0">
                <a:pos x="0" y="0"/>
              </a:cxn>
            </a:cxnLst>
            <a:rect l="0" t="0" r="r" b="b"/>
            <a:pathLst>
              <a:path w="24" h="23">
                <a:moveTo>
                  <a:pt x="24" y="23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283" name="Freeform 315"/>
          <p:cNvSpPr>
            <a:spLocks/>
          </p:cNvSpPr>
          <p:nvPr/>
        </p:nvSpPr>
        <p:spPr bwMode="auto">
          <a:xfrm>
            <a:off x="1514475" y="2752725"/>
            <a:ext cx="28575" cy="33338"/>
          </a:xfrm>
          <a:custGeom>
            <a:avLst/>
            <a:gdLst/>
            <a:ahLst/>
            <a:cxnLst>
              <a:cxn ang="0">
                <a:pos x="18" y="21"/>
              </a:cxn>
              <a:cxn ang="0">
                <a:pos x="0" y="0"/>
              </a:cxn>
            </a:cxnLst>
            <a:rect l="0" t="0" r="r" b="b"/>
            <a:pathLst>
              <a:path w="18" h="21">
                <a:moveTo>
                  <a:pt x="18" y="21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284" name="Freeform 316"/>
          <p:cNvSpPr>
            <a:spLocks/>
          </p:cNvSpPr>
          <p:nvPr/>
        </p:nvSpPr>
        <p:spPr bwMode="auto">
          <a:xfrm>
            <a:off x="1479550" y="2770188"/>
            <a:ext cx="34925" cy="42862"/>
          </a:xfrm>
          <a:custGeom>
            <a:avLst/>
            <a:gdLst/>
            <a:ahLst/>
            <a:cxnLst>
              <a:cxn ang="0">
                <a:pos x="22" y="27"/>
              </a:cxn>
              <a:cxn ang="0">
                <a:pos x="0" y="0"/>
              </a:cxn>
            </a:cxnLst>
            <a:rect l="0" t="0" r="r" b="b"/>
            <a:pathLst>
              <a:path w="22" h="27">
                <a:moveTo>
                  <a:pt x="22" y="27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286" name="Freeform 318"/>
          <p:cNvSpPr>
            <a:spLocks/>
          </p:cNvSpPr>
          <p:nvPr/>
        </p:nvSpPr>
        <p:spPr bwMode="auto">
          <a:xfrm>
            <a:off x="1379538" y="2843213"/>
            <a:ext cx="47625" cy="42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" y="27"/>
              </a:cxn>
            </a:cxnLst>
            <a:rect l="0" t="0" r="r" b="b"/>
            <a:pathLst>
              <a:path w="30" h="27">
                <a:moveTo>
                  <a:pt x="0" y="0"/>
                </a:moveTo>
                <a:lnTo>
                  <a:pt x="30" y="27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287" name="Freeform 319"/>
          <p:cNvSpPr>
            <a:spLocks/>
          </p:cNvSpPr>
          <p:nvPr/>
        </p:nvSpPr>
        <p:spPr bwMode="auto">
          <a:xfrm>
            <a:off x="1304925" y="2946400"/>
            <a:ext cx="38100" cy="38100"/>
          </a:xfrm>
          <a:custGeom>
            <a:avLst/>
            <a:gdLst/>
            <a:ahLst/>
            <a:cxnLst>
              <a:cxn ang="0">
                <a:pos x="24" y="24"/>
              </a:cxn>
              <a:cxn ang="0">
                <a:pos x="0" y="0"/>
              </a:cxn>
            </a:cxnLst>
            <a:rect l="0" t="0" r="r" b="b"/>
            <a:pathLst>
              <a:path w="24" h="24">
                <a:moveTo>
                  <a:pt x="24" y="24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288" name="Freeform 320"/>
          <p:cNvSpPr>
            <a:spLocks/>
          </p:cNvSpPr>
          <p:nvPr/>
        </p:nvSpPr>
        <p:spPr bwMode="auto">
          <a:xfrm>
            <a:off x="1365250" y="2879725"/>
            <a:ext cx="33338" cy="38100"/>
          </a:xfrm>
          <a:custGeom>
            <a:avLst/>
            <a:gdLst/>
            <a:ahLst/>
            <a:cxnLst>
              <a:cxn ang="0">
                <a:pos x="21" y="24"/>
              </a:cxn>
              <a:cxn ang="0">
                <a:pos x="0" y="0"/>
              </a:cxn>
            </a:cxnLst>
            <a:rect l="0" t="0" r="r" b="b"/>
            <a:pathLst>
              <a:path w="21" h="24">
                <a:moveTo>
                  <a:pt x="21" y="24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289" name="Freeform 321"/>
          <p:cNvSpPr>
            <a:spLocks/>
          </p:cNvSpPr>
          <p:nvPr/>
        </p:nvSpPr>
        <p:spPr bwMode="auto">
          <a:xfrm>
            <a:off x="1336675" y="2917825"/>
            <a:ext cx="30163" cy="30163"/>
          </a:xfrm>
          <a:custGeom>
            <a:avLst/>
            <a:gdLst/>
            <a:ahLst/>
            <a:cxnLst>
              <a:cxn ang="0">
                <a:pos x="19" y="19"/>
              </a:cxn>
              <a:cxn ang="0">
                <a:pos x="0" y="0"/>
              </a:cxn>
            </a:cxnLst>
            <a:rect l="0" t="0" r="r" b="b"/>
            <a:pathLst>
              <a:path w="19" h="19">
                <a:moveTo>
                  <a:pt x="19" y="19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3" name="Group 322"/>
          <p:cNvGrpSpPr>
            <a:grpSpLocks/>
          </p:cNvGrpSpPr>
          <p:nvPr/>
        </p:nvGrpSpPr>
        <p:grpSpPr bwMode="auto">
          <a:xfrm rot="-2903617">
            <a:off x="1155700" y="3028950"/>
            <a:ext cx="142875" cy="79375"/>
            <a:chOff x="2054" y="1272"/>
            <a:chExt cx="78" cy="39"/>
          </a:xfrm>
        </p:grpSpPr>
        <p:sp>
          <p:nvSpPr>
            <p:cNvPr id="84291" name="Freeform 323"/>
            <p:cNvSpPr>
              <a:spLocks/>
            </p:cNvSpPr>
            <p:nvPr/>
          </p:nvSpPr>
          <p:spPr bwMode="auto">
            <a:xfrm>
              <a:off x="2130" y="1272"/>
              <a:ext cx="2" cy="3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39"/>
                </a:cxn>
              </a:cxnLst>
              <a:rect l="0" t="0" r="r" b="b"/>
              <a:pathLst>
                <a:path w="2" h="39">
                  <a:moveTo>
                    <a:pt x="2" y="0"/>
                  </a:moveTo>
                  <a:lnTo>
                    <a:pt x="0" y="39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292" name="Freeform 324"/>
            <p:cNvSpPr>
              <a:spLocks/>
            </p:cNvSpPr>
            <p:nvPr/>
          </p:nvSpPr>
          <p:spPr bwMode="auto">
            <a:xfrm>
              <a:off x="2054" y="1284"/>
              <a:ext cx="1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0" y="0"/>
                </a:cxn>
              </a:cxnLst>
              <a:rect l="0" t="0" r="r" b="b"/>
              <a:pathLst>
                <a:path w="1" h="27">
                  <a:moveTo>
                    <a:pt x="0" y="27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293" name="Freeform 325"/>
            <p:cNvSpPr>
              <a:spLocks/>
            </p:cNvSpPr>
            <p:nvPr/>
          </p:nvSpPr>
          <p:spPr bwMode="auto">
            <a:xfrm>
              <a:off x="2105" y="1274"/>
              <a:ext cx="1" cy="37"/>
            </a:xfrm>
            <a:custGeom>
              <a:avLst/>
              <a:gdLst/>
              <a:ahLst/>
              <a:cxnLst>
                <a:cxn ang="0">
                  <a:pos x="1" y="37"/>
                </a:cxn>
                <a:cxn ang="0">
                  <a:pos x="0" y="0"/>
                </a:cxn>
              </a:cxnLst>
              <a:rect l="0" t="0" r="r" b="b"/>
              <a:pathLst>
                <a:path w="1" h="37">
                  <a:moveTo>
                    <a:pt x="1" y="37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294" name="Freeform 326"/>
            <p:cNvSpPr>
              <a:spLocks/>
            </p:cNvSpPr>
            <p:nvPr/>
          </p:nvSpPr>
          <p:spPr bwMode="auto">
            <a:xfrm>
              <a:off x="2079" y="1281"/>
              <a:ext cx="1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0"/>
                </a:cxn>
              </a:cxnLst>
              <a:rect l="0" t="0" r="r" b="b"/>
              <a:pathLst>
                <a:path w="1" h="30">
                  <a:moveTo>
                    <a:pt x="0" y="3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4296" name="Freeform 328"/>
          <p:cNvSpPr>
            <a:spLocks/>
          </p:cNvSpPr>
          <p:nvPr/>
        </p:nvSpPr>
        <p:spPr bwMode="auto">
          <a:xfrm>
            <a:off x="1109663" y="3195638"/>
            <a:ext cx="36512" cy="269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" y="17"/>
              </a:cxn>
            </a:cxnLst>
            <a:rect l="0" t="0" r="r" b="b"/>
            <a:pathLst>
              <a:path w="23" h="17">
                <a:moveTo>
                  <a:pt x="0" y="0"/>
                </a:moveTo>
                <a:lnTo>
                  <a:pt x="23" y="17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297" name="Freeform 329"/>
          <p:cNvSpPr>
            <a:spLocks/>
          </p:cNvSpPr>
          <p:nvPr/>
        </p:nvSpPr>
        <p:spPr bwMode="auto">
          <a:xfrm>
            <a:off x="1023938" y="3313113"/>
            <a:ext cx="41275" cy="30162"/>
          </a:xfrm>
          <a:custGeom>
            <a:avLst/>
            <a:gdLst/>
            <a:ahLst/>
            <a:cxnLst>
              <a:cxn ang="0">
                <a:pos x="26" y="19"/>
              </a:cxn>
              <a:cxn ang="0">
                <a:pos x="0" y="0"/>
              </a:cxn>
            </a:cxnLst>
            <a:rect l="0" t="0" r="r" b="b"/>
            <a:pathLst>
              <a:path w="26" h="19">
                <a:moveTo>
                  <a:pt x="26" y="19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298" name="Freeform 330"/>
          <p:cNvSpPr>
            <a:spLocks/>
          </p:cNvSpPr>
          <p:nvPr/>
        </p:nvSpPr>
        <p:spPr bwMode="auto">
          <a:xfrm>
            <a:off x="1081088" y="3232150"/>
            <a:ext cx="36512" cy="28575"/>
          </a:xfrm>
          <a:custGeom>
            <a:avLst/>
            <a:gdLst/>
            <a:ahLst/>
            <a:cxnLst>
              <a:cxn ang="0">
                <a:pos x="23" y="18"/>
              </a:cxn>
              <a:cxn ang="0">
                <a:pos x="0" y="0"/>
              </a:cxn>
            </a:cxnLst>
            <a:rect l="0" t="0" r="r" b="b"/>
            <a:pathLst>
              <a:path w="23" h="18">
                <a:moveTo>
                  <a:pt x="23" y="18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299" name="Freeform 331"/>
          <p:cNvSpPr>
            <a:spLocks/>
          </p:cNvSpPr>
          <p:nvPr/>
        </p:nvSpPr>
        <p:spPr bwMode="auto">
          <a:xfrm>
            <a:off x="1052513" y="3270250"/>
            <a:ext cx="41275" cy="33338"/>
          </a:xfrm>
          <a:custGeom>
            <a:avLst/>
            <a:gdLst/>
            <a:ahLst/>
            <a:cxnLst>
              <a:cxn ang="0">
                <a:pos x="26" y="21"/>
              </a:cxn>
              <a:cxn ang="0">
                <a:pos x="0" y="0"/>
              </a:cxn>
            </a:cxnLst>
            <a:rect l="0" t="0" r="r" b="b"/>
            <a:pathLst>
              <a:path w="26" h="21">
                <a:moveTo>
                  <a:pt x="26" y="21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301" name="Freeform 333"/>
          <p:cNvSpPr>
            <a:spLocks/>
          </p:cNvSpPr>
          <p:nvPr/>
        </p:nvSpPr>
        <p:spPr bwMode="auto">
          <a:xfrm>
            <a:off x="962025" y="3405188"/>
            <a:ext cx="33338" cy="222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" y="14"/>
              </a:cxn>
            </a:cxnLst>
            <a:rect l="0" t="0" r="r" b="b"/>
            <a:pathLst>
              <a:path w="21" h="14">
                <a:moveTo>
                  <a:pt x="0" y="0"/>
                </a:moveTo>
                <a:lnTo>
                  <a:pt x="21" y="1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302" name="Freeform 334"/>
          <p:cNvSpPr>
            <a:spLocks/>
          </p:cNvSpPr>
          <p:nvPr/>
        </p:nvSpPr>
        <p:spPr bwMode="auto">
          <a:xfrm>
            <a:off x="877888" y="3541713"/>
            <a:ext cx="41275" cy="20637"/>
          </a:xfrm>
          <a:custGeom>
            <a:avLst/>
            <a:gdLst/>
            <a:ahLst/>
            <a:cxnLst>
              <a:cxn ang="0">
                <a:pos x="26" y="13"/>
              </a:cxn>
              <a:cxn ang="0">
                <a:pos x="0" y="0"/>
              </a:cxn>
            </a:cxnLst>
            <a:rect l="0" t="0" r="r" b="b"/>
            <a:pathLst>
              <a:path w="26" h="13">
                <a:moveTo>
                  <a:pt x="26" y="13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303" name="Freeform 335"/>
          <p:cNvSpPr>
            <a:spLocks/>
          </p:cNvSpPr>
          <p:nvPr/>
        </p:nvSpPr>
        <p:spPr bwMode="auto">
          <a:xfrm>
            <a:off x="936625" y="3446463"/>
            <a:ext cx="38100" cy="23812"/>
          </a:xfrm>
          <a:custGeom>
            <a:avLst/>
            <a:gdLst/>
            <a:ahLst/>
            <a:cxnLst>
              <a:cxn ang="0">
                <a:pos x="24" y="15"/>
              </a:cxn>
              <a:cxn ang="0">
                <a:pos x="0" y="0"/>
              </a:cxn>
            </a:cxnLst>
            <a:rect l="0" t="0" r="r" b="b"/>
            <a:pathLst>
              <a:path w="24" h="15">
                <a:moveTo>
                  <a:pt x="24" y="15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304" name="Freeform 336"/>
          <p:cNvSpPr>
            <a:spLocks/>
          </p:cNvSpPr>
          <p:nvPr/>
        </p:nvSpPr>
        <p:spPr bwMode="auto">
          <a:xfrm>
            <a:off x="909638" y="3494088"/>
            <a:ext cx="38100" cy="19050"/>
          </a:xfrm>
          <a:custGeom>
            <a:avLst/>
            <a:gdLst/>
            <a:ahLst/>
            <a:cxnLst>
              <a:cxn ang="0">
                <a:pos x="24" y="12"/>
              </a:cxn>
              <a:cxn ang="0">
                <a:pos x="0" y="0"/>
              </a:cxn>
            </a:cxnLst>
            <a:rect l="0" t="0" r="r" b="b"/>
            <a:pathLst>
              <a:path w="24" h="12">
                <a:moveTo>
                  <a:pt x="24" y="12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306" name="Freeform 338"/>
          <p:cNvSpPr>
            <a:spLocks/>
          </p:cNvSpPr>
          <p:nvPr/>
        </p:nvSpPr>
        <p:spPr bwMode="auto">
          <a:xfrm>
            <a:off x="833438" y="3617913"/>
            <a:ext cx="42862" cy="25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" y="16"/>
              </a:cxn>
            </a:cxnLst>
            <a:rect l="0" t="0" r="r" b="b"/>
            <a:pathLst>
              <a:path w="27" h="16">
                <a:moveTo>
                  <a:pt x="0" y="0"/>
                </a:moveTo>
                <a:lnTo>
                  <a:pt x="27" y="1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307" name="Freeform 339"/>
          <p:cNvSpPr>
            <a:spLocks/>
          </p:cNvSpPr>
          <p:nvPr/>
        </p:nvSpPr>
        <p:spPr bwMode="auto">
          <a:xfrm>
            <a:off x="781050" y="3762375"/>
            <a:ext cx="47625" cy="14288"/>
          </a:xfrm>
          <a:custGeom>
            <a:avLst/>
            <a:gdLst/>
            <a:ahLst/>
            <a:cxnLst>
              <a:cxn ang="0">
                <a:pos x="30" y="9"/>
              </a:cxn>
              <a:cxn ang="0">
                <a:pos x="0" y="0"/>
              </a:cxn>
            </a:cxnLst>
            <a:rect l="0" t="0" r="r" b="b"/>
            <a:pathLst>
              <a:path w="30" h="9">
                <a:moveTo>
                  <a:pt x="30" y="9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308" name="Freeform 340"/>
          <p:cNvSpPr>
            <a:spLocks/>
          </p:cNvSpPr>
          <p:nvPr/>
        </p:nvSpPr>
        <p:spPr bwMode="auto">
          <a:xfrm>
            <a:off x="819150" y="3670300"/>
            <a:ext cx="42863" cy="15875"/>
          </a:xfrm>
          <a:custGeom>
            <a:avLst/>
            <a:gdLst/>
            <a:ahLst/>
            <a:cxnLst>
              <a:cxn ang="0">
                <a:pos x="27" y="10"/>
              </a:cxn>
              <a:cxn ang="0">
                <a:pos x="0" y="0"/>
              </a:cxn>
            </a:cxnLst>
            <a:rect l="0" t="0" r="r" b="b"/>
            <a:pathLst>
              <a:path w="27" h="10">
                <a:moveTo>
                  <a:pt x="27" y="1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309" name="Freeform 341"/>
          <p:cNvSpPr>
            <a:spLocks/>
          </p:cNvSpPr>
          <p:nvPr/>
        </p:nvSpPr>
        <p:spPr bwMode="auto">
          <a:xfrm>
            <a:off x="793750" y="3713163"/>
            <a:ext cx="52388" cy="20637"/>
          </a:xfrm>
          <a:custGeom>
            <a:avLst/>
            <a:gdLst/>
            <a:ahLst/>
            <a:cxnLst>
              <a:cxn ang="0">
                <a:pos x="33" y="13"/>
              </a:cxn>
              <a:cxn ang="0">
                <a:pos x="0" y="0"/>
              </a:cxn>
            </a:cxnLst>
            <a:rect l="0" t="0" r="r" b="b"/>
            <a:pathLst>
              <a:path w="33" h="13">
                <a:moveTo>
                  <a:pt x="33" y="13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4" name="Group 342"/>
          <p:cNvGrpSpPr>
            <a:grpSpLocks/>
          </p:cNvGrpSpPr>
          <p:nvPr/>
        </p:nvGrpSpPr>
        <p:grpSpPr bwMode="auto">
          <a:xfrm rot="-4123927">
            <a:off x="652463" y="3892550"/>
            <a:ext cx="142875" cy="79375"/>
            <a:chOff x="2054" y="1272"/>
            <a:chExt cx="78" cy="39"/>
          </a:xfrm>
        </p:grpSpPr>
        <p:sp>
          <p:nvSpPr>
            <p:cNvPr id="84311" name="Freeform 343"/>
            <p:cNvSpPr>
              <a:spLocks/>
            </p:cNvSpPr>
            <p:nvPr/>
          </p:nvSpPr>
          <p:spPr bwMode="auto">
            <a:xfrm>
              <a:off x="2130" y="1272"/>
              <a:ext cx="2" cy="3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39"/>
                </a:cxn>
              </a:cxnLst>
              <a:rect l="0" t="0" r="r" b="b"/>
              <a:pathLst>
                <a:path w="2" h="39">
                  <a:moveTo>
                    <a:pt x="2" y="0"/>
                  </a:moveTo>
                  <a:lnTo>
                    <a:pt x="0" y="39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312" name="Freeform 344"/>
            <p:cNvSpPr>
              <a:spLocks/>
            </p:cNvSpPr>
            <p:nvPr/>
          </p:nvSpPr>
          <p:spPr bwMode="auto">
            <a:xfrm>
              <a:off x="2054" y="1284"/>
              <a:ext cx="1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0" y="0"/>
                </a:cxn>
              </a:cxnLst>
              <a:rect l="0" t="0" r="r" b="b"/>
              <a:pathLst>
                <a:path w="1" h="27">
                  <a:moveTo>
                    <a:pt x="0" y="27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313" name="Freeform 345"/>
            <p:cNvSpPr>
              <a:spLocks/>
            </p:cNvSpPr>
            <p:nvPr/>
          </p:nvSpPr>
          <p:spPr bwMode="auto">
            <a:xfrm>
              <a:off x="2105" y="1274"/>
              <a:ext cx="1" cy="37"/>
            </a:xfrm>
            <a:custGeom>
              <a:avLst/>
              <a:gdLst/>
              <a:ahLst/>
              <a:cxnLst>
                <a:cxn ang="0">
                  <a:pos x="1" y="37"/>
                </a:cxn>
                <a:cxn ang="0">
                  <a:pos x="0" y="0"/>
                </a:cxn>
              </a:cxnLst>
              <a:rect l="0" t="0" r="r" b="b"/>
              <a:pathLst>
                <a:path w="1" h="37">
                  <a:moveTo>
                    <a:pt x="1" y="37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314" name="Freeform 346"/>
            <p:cNvSpPr>
              <a:spLocks/>
            </p:cNvSpPr>
            <p:nvPr/>
          </p:nvSpPr>
          <p:spPr bwMode="auto">
            <a:xfrm>
              <a:off x="2079" y="1281"/>
              <a:ext cx="1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0"/>
                </a:cxn>
              </a:cxnLst>
              <a:rect l="0" t="0" r="r" b="b"/>
              <a:pathLst>
                <a:path w="1" h="30">
                  <a:moveTo>
                    <a:pt x="0" y="3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" name="Group 347"/>
          <p:cNvGrpSpPr>
            <a:grpSpLocks/>
          </p:cNvGrpSpPr>
          <p:nvPr/>
        </p:nvGrpSpPr>
        <p:grpSpPr bwMode="auto">
          <a:xfrm rot="-4258777">
            <a:off x="579438" y="4108450"/>
            <a:ext cx="142875" cy="79375"/>
            <a:chOff x="2054" y="1272"/>
            <a:chExt cx="78" cy="39"/>
          </a:xfrm>
        </p:grpSpPr>
        <p:sp>
          <p:nvSpPr>
            <p:cNvPr id="84316" name="Freeform 348"/>
            <p:cNvSpPr>
              <a:spLocks/>
            </p:cNvSpPr>
            <p:nvPr/>
          </p:nvSpPr>
          <p:spPr bwMode="auto">
            <a:xfrm>
              <a:off x="2130" y="1272"/>
              <a:ext cx="2" cy="3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39"/>
                </a:cxn>
              </a:cxnLst>
              <a:rect l="0" t="0" r="r" b="b"/>
              <a:pathLst>
                <a:path w="2" h="39">
                  <a:moveTo>
                    <a:pt x="2" y="0"/>
                  </a:moveTo>
                  <a:lnTo>
                    <a:pt x="0" y="39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317" name="Freeform 349"/>
            <p:cNvSpPr>
              <a:spLocks/>
            </p:cNvSpPr>
            <p:nvPr/>
          </p:nvSpPr>
          <p:spPr bwMode="auto">
            <a:xfrm>
              <a:off x="2054" y="1284"/>
              <a:ext cx="1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0" y="0"/>
                </a:cxn>
              </a:cxnLst>
              <a:rect l="0" t="0" r="r" b="b"/>
              <a:pathLst>
                <a:path w="1" h="27">
                  <a:moveTo>
                    <a:pt x="0" y="27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318" name="Freeform 350"/>
            <p:cNvSpPr>
              <a:spLocks/>
            </p:cNvSpPr>
            <p:nvPr/>
          </p:nvSpPr>
          <p:spPr bwMode="auto">
            <a:xfrm>
              <a:off x="2105" y="1274"/>
              <a:ext cx="1" cy="37"/>
            </a:xfrm>
            <a:custGeom>
              <a:avLst/>
              <a:gdLst/>
              <a:ahLst/>
              <a:cxnLst>
                <a:cxn ang="0">
                  <a:pos x="1" y="37"/>
                </a:cxn>
                <a:cxn ang="0">
                  <a:pos x="0" y="0"/>
                </a:cxn>
              </a:cxnLst>
              <a:rect l="0" t="0" r="r" b="b"/>
              <a:pathLst>
                <a:path w="1" h="37">
                  <a:moveTo>
                    <a:pt x="1" y="37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319" name="Freeform 351"/>
            <p:cNvSpPr>
              <a:spLocks/>
            </p:cNvSpPr>
            <p:nvPr/>
          </p:nvSpPr>
          <p:spPr bwMode="auto">
            <a:xfrm>
              <a:off x="2079" y="1281"/>
              <a:ext cx="1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0"/>
                </a:cxn>
              </a:cxnLst>
              <a:rect l="0" t="0" r="r" b="b"/>
              <a:pathLst>
                <a:path w="1" h="30">
                  <a:moveTo>
                    <a:pt x="0" y="3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4321" name="Freeform 353"/>
          <p:cNvSpPr>
            <a:spLocks/>
          </p:cNvSpPr>
          <p:nvPr/>
        </p:nvSpPr>
        <p:spPr bwMode="auto">
          <a:xfrm>
            <a:off x="614363" y="4303713"/>
            <a:ext cx="57150" cy="15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" y="10"/>
              </a:cxn>
            </a:cxnLst>
            <a:rect l="0" t="0" r="r" b="b"/>
            <a:pathLst>
              <a:path w="36" h="10">
                <a:moveTo>
                  <a:pt x="0" y="0"/>
                </a:moveTo>
                <a:lnTo>
                  <a:pt x="36" y="1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322" name="Freeform 354"/>
          <p:cNvSpPr>
            <a:spLocks/>
          </p:cNvSpPr>
          <p:nvPr/>
        </p:nvSpPr>
        <p:spPr bwMode="auto">
          <a:xfrm>
            <a:off x="574675" y="4460875"/>
            <a:ext cx="57150" cy="6350"/>
          </a:xfrm>
          <a:custGeom>
            <a:avLst/>
            <a:gdLst/>
            <a:ahLst/>
            <a:cxnLst>
              <a:cxn ang="0">
                <a:pos x="36" y="4"/>
              </a:cxn>
              <a:cxn ang="0">
                <a:pos x="0" y="0"/>
              </a:cxn>
            </a:cxnLst>
            <a:rect l="0" t="0" r="r" b="b"/>
            <a:pathLst>
              <a:path w="36" h="4">
                <a:moveTo>
                  <a:pt x="36" y="4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323" name="Freeform 355"/>
          <p:cNvSpPr>
            <a:spLocks/>
          </p:cNvSpPr>
          <p:nvPr/>
        </p:nvSpPr>
        <p:spPr bwMode="auto">
          <a:xfrm>
            <a:off x="608013" y="4357688"/>
            <a:ext cx="44450" cy="9525"/>
          </a:xfrm>
          <a:custGeom>
            <a:avLst/>
            <a:gdLst/>
            <a:ahLst/>
            <a:cxnLst>
              <a:cxn ang="0">
                <a:pos x="28" y="6"/>
              </a:cxn>
              <a:cxn ang="0">
                <a:pos x="0" y="0"/>
              </a:cxn>
            </a:cxnLst>
            <a:rect l="0" t="0" r="r" b="b"/>
            <a:pathLst>
              <a:path w="28" h="6">
                <a:moveTo>
                  <a:pt x="28" y="6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324" name="Freeform 356"/>
          <p:cNvSpPr>
            <a:spLocks/>
          </p:cNvSpPr>
          <p:nvPr/>
        </p:nvSpPr>
        <p:spPr bwMode="auto">
          <a:xfrm>
            <a:off x="581025" y="4403725"/>
            <a:ext cx="61913" cy="11113"/>
          </a:xfrm>
          <a:custGeom>
            <a:avLst/>
            <a:gdLst/>
            <a:ahLst/>
            <a:cxnLst>
              <a:cxn ang="0">
                <a:pos x="39" y="7"/>
              </a:cxn>
              <a:cxn ang="0">
                <a:pos x="0" y="0"/>
              </a:cxn>
            </a:cxnLst>
            <a:rect l="0" t="0" r="r" b="b"/>
            <a:pathLst>
              <a:path w="39" h="7">
                <a:moveTo>
                  <a:pt x="39" y="7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326" name="Freeform 358"/>
          <p:cNvSpPr>
            <a:spLocks/>
          </p:cNvSpPr>
          <p:nvPr/>
        </p:nvSpPr>
        <p:spPr bwMode="auto">
          <a:xfrm>
            <a:off x="557213" y="4557713"/>
            <a:ext cx="71437" cy="12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5" y="8"/>
              </a:cxn>
            </a:cxnLst>
            <a:rect l="0" t="0" r="r" b="b"/>
            <a:pathLst>
              <a:path w="45" h="8">
                <a:moveTo>
                  <a:pt x="0" y="0"/>
                </a:moveTo>
                <a:lnTo>
                  <a:pt x="45" y="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327" name="Freeform 359"/>
          <p:cNvSpPr>
            <a:spLocks/>
          </p:cNvSpPr>
          <p:nvPr/>
        </p:nvSpPr>
        <p:spPr bwMode="auto">
          <a:xfrm>
            <a:off x="541338" y="4737100"/>
            <a:ext cx="66675" cy="1588"/>
          </a:xfrm>
          <a:custGeom>
            <a:avLst/>
            <a:gdLst/>
            <a:ahLst/>
            <a:cxnLst>
              <a:cxn ang="0">
                <a:pos x="42" y="1"/>
              </a:cxn>
              <a:cxn ang="0">
                <a:pos x="0" y="0"/>
              </a:cxn>
            </a:cxnLst>
            <a:rect l="0" t="0" r="r" b="b"/>
            <a:pathLst>
              <a:path w="42" h="1">
                <a:moveTo>
                  <a:pt x="42" y="1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328" name="Freeform 360"/>
          <p:cNvSpPr>
            <a:spLocks/>
          </p:cNvSpPr>
          <p:nvPr/>
        </p:nvSpPr>
        <p:spPr bwMode="auto">
          <a:xfrm>
            <a:off x="546100" y="4613275"/>
            <a:ext cx="68263" cy="11113"/>
          </a:xfrm>
          <a:custGeom>
            <a:avLst/>
            <a:gdLst/>
            <a:ahLst/>
            <a:cxnLst>
              <a:cxn ang="0">
                <a:pos x="43" y="7"/>
              </a:cxn>
              <a:cxn ang="0">
                <a:pos x="0" y="0"/>
              </a:cxn>
            </a:cxnLst>
            <a:rect l="0" t="0" r="r" b="b"/>
            <a:pathLst>
              <a:path w="43" h="7">
                <a:moveTo>
                  <a:pt x="43" y="7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329" name="Freeform 361"/>
          <p:cNvSpPr>
            <a:spLocks/>
          </p:cNvSpPr>
          <p:nvPr/>
        </p:nvSpPr>
        <p:spPr bwMode="auto">
          <a:xfrm>
            <a:off x="547688" y="4675188"/>
            <a:ext cx="65087" cy="7937"/>
          </a:xfrm>
          <a:custGeom>
            <a:avLst/>
            <a:gdLst/>
            <a:ahLst/>
            <a:cxnLst>
              <a:cxn ang="0">
                <a:pos x="41" y="5"/>
              </a:cxn>
              <a:cxn ang="0">
                <a:pos x="0" y="0"/>
              </a:cxn>
            </a:cxnLst>
            <a:rect l="0" t="0" r="r" b="b"/>
            <a:pathLst>
              <a:path w="41" h="5">
                <a:moveTo>
                  <a:pt x="41" y="5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330" name="Text Box 362"/>
          <p:cNvSpPr txBox="1">
            <a:spLocks noChangeArrowheads="1"/>
          </p:cNvSpPr>
          <p:nvPr/>
        </p:nvSpPr>
        <p:spPr bwMode="auto">
          <a:xfrm>
            <a:off x="503238" y="5157788"/>
            <a:ext cx="86407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  Кроме делений по 1</a:t>
            </a:r>
            <a:r>
              <a:rPr lang="ru-RU" sz="2400" baseline="30000"/>
              <a:t>0</a:t>
            </a:r>
            <a:r>
              <a:rPr lang="ru-RU" sz="2400"/>
              <a:t>, на шкале транспортира есть еще деления по 5</a:t>
            </a:r>
            <a:r>
              <a:rPr lang="ru-RU" sz="2400" baseline="30000"/>
              <a:t>0</a:t>
            </a:r>
            <a:r>
              <a:rPr lang="ru-RU" sz="2400"/>
              <a:t>  и  10</a:t>
            </a:r>
            <a:r>
              <a:rPr lang="ru-RU" sz="2400" baseline="30000"/>
              <a:t>0</a:t>
            </a:r>
            <a:r>
              <a:rPr lang="ru-RU" sz="240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C_MS_RU_RU_Ed_4_Accessories_2007v_Russia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15783FE-50CA-484F-AF57-29198C702E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MSC_MS_RU_RU_Ed_4_Accessories_2007v_Russia(2)</Template>
  <TotalTime>35</TotalTime>
  <Words>1208</Words>
  <Application>Microsoft Office PowerPoint</Application>
  <PresentationFormat>Экран (4:3)</PresentationFormat>
  <Paragraphs>313</Paragraphs>
  <Slides>20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MSC_MS_RU_RU_Ed_4_Accessories_2007v_Russia(2)</vt:lpstr>
      <vt:lpstr>Шкалы и  координаты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Шкалы и  координаты</dc:title>
  <dc:subject>Шаблон оформления</dc:subject>
  <dc:creator>Nekrasova</dc:creator>
  <cp:keywords/>
  <dc:description>Шаблон оформления
Корпорация Майкрософт</dc:description>
  <cp:lastModifiedBy>Kostia</cp:lastModifiedBy>
  <cp:revision>5</cp:revision>
  <dcterms:created xsi:type="dcterms:W3CDTF">2013-05-14T07:07:33Z</dcterms:created>
  <dcterms:modified xsi:type="dcterms:W3CDTF">2015-09-16T17:50:28Z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TC019087009991</vt:lpwstr>
  </property>
</Properties>
</file>