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3" r:id="rId3"/>
    <p:sldId id="274" r:id="rId4"/>
    <p:sldId id="275" r:id="rId5"/>
    <p:sldId id="284" r:id="rId6"/>
    <p:sldId id="285" r:id="rId7"/>
    <p:sldId id="277" r:id="rId8"/>
    <p:sldId id="286" r:id="rId9"/>
    <p:sldId id="287" r:id="rId10"/>
    <p:sldId id="289" r:id="rId11"/>
    <p:sldId id="288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>
        <p:scale>
          <a:sx n="76" d="100"/>
          <a:sy n="76" d="100"/>
        </p:scale>
        <p:origin x="-112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39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Разложение на простые множители.</a:t>
            </a:r>
          </a:p>
          <a:p>
            <a:endParaRPr lang="ru-RU" sz="6000" b="1" i="1" u="sng" spc="50" dirty="0" smtClean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17013" y="3244334"/>
            <a:ext cx="4280916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 = 2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З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700" y="332570"/>
            <a:ext cx="88926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числа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440" y="1700760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9" name="Пятно 1 8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-51059" y="188550"/>
            <a:ext cx="9195059" cy="1222411"/>
            <a:chOff x="2411700" y="332570"/>
            <a:chExt cx="4782261" cy="12224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39940" y="908650"/>
              <a:ext cx="1123599" cy="64633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24; 37; 45</a:t>
              </a:r>
              <a:endPara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11700" y="332570"/>
              <a:ext cx="4782261" cy="64633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Разложите числа на простые множители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868180" y="5530090"/>
            <a:ext cx="324045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 = 3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5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420" y="2156110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390" y="5530090"/>
            <a:ext cx="294933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= 2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3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347830" y="2098930"/>
          <a:ext cx="2088290" cy="14020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771750" y="4089890"/>
            <a:ext cx="342593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37 =</a:t>
            </a: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∙ 37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516270" y="199303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5" name="Пятно 1 14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162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00" y="2924930"/>
            <a:ext cx="4256293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162 = 2 ∙ 3⁴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00" y="1412720"/>
          <a:ext cx="2016280" cy="46268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144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70" y="2996940"/>
            <a:ext cx="451598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144 = 2⁴ ∙ 3²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430" y="980660"/>
          <a:ext cx="2016280" cy="53980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675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50" y="2492870"/>
            <a:ext cx="4431021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675 = 5² ∙ 3³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470" y="1628750"/>
          <a:ext cx="2016280" cy="46268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675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1024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70" y="3068950"/>
            <a:ext cx="3861955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1024 = 2¹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/>
                <a:cs typeface="Times New Roman" pitchFamily="18" charset="0"/>
              </a:rPr>
              <a:t>°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430" y="980660"/>
          <a:ext cx="2016280" cy="53980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390" y="2336737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числа;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умения и навыки использования признаков делимости при разложении чисел на простые множители;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память .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ыноска-облако 19"/>
          <p:cNvSpPr/>
          <p:nvPr/>
        </p:nvSpPr>
        <p:spPr>
          <a:xfrm>
            <a:off x="269720" y="548600"/>
            <a:ext cx="8604560" cy="1224170"/>
          </a:xfrm>
          <a:prstGeom prst="cloudCallout">
            <a:avLst>
              <a:gd name="adj1" fmla="val 24143"/>
              <a:gd name="adj2" fmla="val 2560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в виде степени произведение: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16-конечная звезда 22"/>
          <p:cNvSpPr/>
          <p:nvPr/>
        </p:nvSpPr>
        <p:spPr>
          <a:xfrm>
            <a:off x="5292100" y="1700760"/>
            <a:ext cx="2304320" cy="136819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2³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16-конечная звезда 23"/>
          <p:cNvSpPr/>
          <p:nvPr/>
        </p:nvSpPr>
        <p:spPr>
          <a:xfrm>
            <a:off x="6156220" y="3789050"/>
            <a:ext cx="2088290" cy="108015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7⁵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16-конечная звезда 24"/>
          <p:cNvSpPr/>
          <p:nvPr/>
        </p:nvSpPr>
        <p:spPr>
          <a:xfrm>
            <a:off x="5364110" y="2708900"/>
            <a:ext cx="2304320" cy="122417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5⁴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16-конечная звезда 26"/>
          <p:cNvSpPr/>
          <p:nvPr/>
        </p:nvSpPr>
        <p:spPr>
          <a:xfrm>
            <a:off x="5940190" y="4653170"/>
            <a:ext cx="1944270" cy="108015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a⁵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6-конечная звезда 27"/>
          <p:cNvSpPr/>
          <p:nvPr/>
        </p:nvSpPr>
        <p:spPr>
          <a:xfrm>
            <a:off x="4788030" y="5445280"/>
            <a:ext cx="2411700" cy="122417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b⁴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9790" y="-99490"/>
            <a:ext cx="306301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51650" y="1772770"/>
            <a:ext cx="34371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2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	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480" y="2708900"/>
            <a:ext cx="44759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0736" y="3717040"/>
            <a:ext cx="57454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3410" y="4437140"/>
            <a:ext cx="5533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5420" y="5517290"/>
            <a:ext cx="44759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Выноска-облако 24"/>
          <p:cNvSpPr/>
          <p:nvPr/>
        </p:nvSpPr>
        <p:spPr>
          <a:xfrm>
            <a:off x="0" y="764630"/>
            <a:ext cx="9324660" cy="1224170"/>
          </a:xfrm>
          <a:prstGeom prst="cloudCallout">
            <a:avLst>
              <a:gd name="adj1" fmla="val 18837"/>
              <a:gd name="adj2" fmla="val 2647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множители число 60 всеми возможными способами: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4976" y="5879099"/>
            <a:ext cx="807404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разложено на простые множители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Изучение нового материала.</a:t>
            </a:r>
            <a:endParaRPr kumimoji="0" lang="ru-RU" sz="4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700" y="2492870"/>
            <a:ext cx="8892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30 = 3 ∙ 20 = 4 ∙ 15 = 5 ∙ 12 = 6 ∙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29761" y="1844780"/>
            <a:ext cx="488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на 2 множителя: </a:t>
            </a:r>
            <a:endParaRPr lang="ru-RU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29761" y="2996940"/>
            <a:ext cx="488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на 3 множителя: </a:t>
            </a:r>
            <a:endParaRPr lang="ru-RU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695" y="3789050"/>
            <a:ext cx="8964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5 ∙ 6 = 2 ∙ 3 ∙ 10 = 2 ∙ 2 ∙ 15 = 3 ∙ 4 ∙ 5</a:t>
            </a:r>
            <a:endParaRPr lang="ru-RU" sz="3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29761" y="4293120"/>
            <a:ext cx="488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на 4 множителя: </a:t>
            </a:r>
            <a:endParaRPr lang="ru-RU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63227" y="5013220"/>
            <a:ext cx="3217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2 ∙ 3 ∙ 5.</a:t>
            </a:r>
            <a:endParaRPr lang="ru-RU" sz="3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64880" y="5445280"/>
            <a:ext cx="401424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2 ∙ 3 ∙ 5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705" y="-27480"/>
            <a:ext cx="882059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210 является произведением чисел 21 и 10. 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331550" y="2048760"/>
            <a:ext cx="6570308" cy="2037029"/>
            <a:chOff x="1331550" y="2048760"/>
            <a:chExt cx="6570308" cy="2037029"/>
          </a:xfrm>
        </p:grpSpPr>
        <p:sp>
          <p:nvSpPr>
            <p:cNvPr id="12" name="Полилиния 11"/>
            <p:cNvSpPr/>
            <p:nvPr/>
          </p:nvSpPr>
          <p:spPr>
            <a:xfrm>
              <a:off x="1331550" y="2924930"/>
              <a:ext cx="2321718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34001 w 2321718"/>
                <a:gd name="connsiteY1" fmla="*/ 34001 h 1160859"/>
                <a:gd name="connsiteX2" fmla="*/ 116086 w 2321718"/>
                <a:gd name="connsiteY2" fmla="*/ 0 h 1160859"/>
                <a:gd name="connsiteX3" fmla="*/ 2205632 w 2321718"/>
                <a:gd name="connsiteY3" fmla="*/ 0 h 1160859"/>
                <a:gd name="connsiteX4" fmla="*/ 2287717 w 2321718"/>
                <a:gd name="connsiteY4" fmla="*/ 34001 h 1160859"/>
                <a:gd name="connsiteX5" fmla="*/ 2321718 w 2321718"/>
                <a:gd name="connsiteY5" fmla="*/ 116086 h 1160859"/>
                <a:gd name="connsiteX6" fmla="*/ 2321718 w 2321718"/>
                <a:gd name="connsiteY6" fmla="*/ 1044773 h 1160859"/>
                <a:gd name="connsiteX7" fmla="*/ 2287717 w 2321718"/>
                <a:gd name="connsiteY7" fmla="*/ 1126858 h 1160859"/>
                <a:gd name="connsiteX8" fmla="*/ 2205632 w 2321718"/>
                <a:gd name="connsiteY8" fmla="*/ 1160859 h 1160859"/>
                <a:gd name="connsiteX9" fmla="*/ 116086 w 2321718"/>
                <a:gd name="connsiteY9" fmla="*/ 1160859 h 1160859"/>
                <a:gd name="connsiteX10" fmla="*/ 34001 w 2321718"/>
                <a:gd name="connsiteY10" fmla="*/ 1126858 h 1160859"/>
                <a:gd name="connsiteX11" fmla="*/ 0 w 2321718"/>
                <a:gd name="connsiteY11" fmla="*/ 1044773 h 1160859"/>
                <a:gd name="connsiteX12" fmla="*/ 0 w 2321718"/>
                <a:gd name="connsiteY12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85298"/>
                    <a:pt x="12231" y="55771"/>
                    <a:pt x="34001" y="34001"/>
                  </a:cubicBezTo>
                  <a:cubicBezTo>
                    <a:pt x="55771" y="12231"/>
                    <a:pt x="85298" y="0"/>
                    <a:pt x="116086" y="0"/>
                  </a:cubicBezTo>
                  <a:lnTo>
                    <a:pt x="2205632" y="0"/>
                  </a:lnTo>
                  <a:cubicBezTo>
                    <a:pt x="2236420" y="0"/>
                    <a:pt x="2265947" y="12231"/>
                    <a:pt x="2287717" y="34001"/>
                  </a:cubicBezTo>
                  <a:cubicBezTo>
                    <a:pt x="2309487" y="55771"/>
                    <a:pt x="2321718" y="85298"/>
                    <a:pt x="2321718" y="116086"/>
                  </a:cubicBezTo>
                  <a:lnTo>
                    <a:pt x="2321718" y="1044773"/>
                  </a:lnTo>
                  <a:cubicBezTo>
                    <a:pt x="2321718" y="1075561"/>
                    <a:pt x="2309488" y="1105088"/>
                    <a:pt x="2287717" y="1126858"/>
                  </a:cubicBezTo>
                  <a:cubicBezTo>
                    <a:pt x="2265947" y="1148628"/>
                    <a:pt x="2236420" y="1160859"/>
                    <a:pt x="2205632" y="1160859"/>
                  </a:cubicBezTo>
                  <a:lnTo>
                    <a:pt x="116086" y="1160859"/>
                  </a:lnTo>
                  <a:cubicBezTo>
                    <a:pt x="85298" y="1160859"/>
                    <a:pt x="55771" y="1148629"/>
                    <a:pt x="34001" y="1126858"/>
                  </a:cubicBezTo>
                  <a:cubicBezTo>
                    <a:pt x="12231" y="1105088"/>
                    <a:pt x="0" y="1075561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21</a:t>
              </a:r>
              <a:endPara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580140" y="2924930"/>
              <a:ext cx="2321718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34001 w 2321718"/>
                <a:gd name="connsiteY1" fmla="*/ 34001 h 1160859"/>
                <a:gd name="connsiteX2" fmla="*/ 116086 w 2321718"/>
                <a:gd name="connsiteY2" fmla="*/ 0 h 1160859"/>
                <a:gd name="connsiteX3" fmla="*/ 2205632 w 2321718"/>
                <a:gd name="connsiteY3" fmla="*/ 0 h 1160859"/>
                <a:gd name="connsiteX4" fmla="*/ 2287717 w 2321718"/>
                <a:gd name="connsiteY4" fmla="*/ 34001 h 1160859"/>
                <a:gd name="connsiteX5" fmla="*/ 2321718 w 2321718"/>
                <a:gd name="connsiteY5" fmla="*/ 116086 h 1160859"/>
                <a:gd name="connsiteX6" fmla="*/ 2321718 w 2321718"/>
                <a:gd name="connsiteY6" fmla="*/ 1044773 h 1160859"/>
                <a:gd name="connsiteX7" fmla="*/ 2287717 w 2321718"/>
                <a:gd name="connsiteY7" fmla="*/ 1126858 h 1160859"/>
                <a:gd name="connsiteX8" fmla="*/ 2205632 w 2321718"/>
                <a:gd name="connsiteY8" fmla="*/ 1160859 h 1160859"/>
                <a:gd name="connsiteX9" fmla="*/ 116086 w 2321718"/>
                <a:gd name="connsiteY9" fmla="*/ 1160859 h 1160859"/>
                <a:gd name="connsiteX10" fmla="*/ 34001 w 2321718"/>
                <a:gd name="connsiteY10" fmla="*/ 1126858 h 1160859"/>
                <a:gd name="connsiteX11" fmla="*/ 0 w 2321718"/>
                <a:gd name="connsiteY11" fmla="*/ 1044773 h 1160859"/>
                <a:gd name="connsiteX12" fmla="*/ 0 w 2321718"/>
                <a:gd name="connsiteY12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85298"/>
                    <a:pt x="12231" y="55771"/>
                    <a:pt x="34001" y="34001"/>
                  </a:cubicBezTo>
                  <a:cubicBezTo>
                    <a:pt x="55771" y="12231"/>
                    <a:pt x="85298" y="0"/>
                    <a:pt x="116086" y="0"/>
                  </a:cubicBezTo>
                  <a:lnTo>
                    <a:pt x="2205632" y="0"/>
                  </a:lnTo>
                  <a:cubicBezTo>
                    <a:pt x="2236420" y="0"/>
                    <a:pt x="2265947" y="12231"/>
                    <a:pt x="2287717" y="34001"/>
                  </a:cubicBezTo>
                  <a:cubicBezTo>
                    <a:pt x="2309487" y="55771"/>
                    <a:pt x="2321718" y="85298"/>
                    <a:pt x="2321718" y="116086"/>
                  </a:cubicBezTo>
                  <a:lnTo>
                    <a:pt x="2321718" y="1044773"/>
                  </a:lnTo>
                  <a:cubicBezTo>
                    <a:pt x="2321718" y="1075561"/>
                    <a:pt x="2309488" y="1105088"/>
                    <a:pt x="2287717" y="1126858"/>
                  </a:cubicBezTo>
                  <a:cubicBezTo>
                    <a:pt x="2265947" y="1148628"/>
                    <a:pt x="2236420" y="1160859"/>
                    <a:pt x="2205632" y="1160859"/>
                  </a:cubicBezTo>
                  <a:lnTo>
                    <a:pt x="116086" y="1160859"/>
                  </a:lnTo>
                  <a:cubicBezTo>
                    <a:pt x="85298" y="1160859"/>
                    <a:pt x="55771" y="1148629"/>
                    <a:pt x="34001" y="1126858"/>
                  </a:cubicBezTo>
                  <a:cubicBezTo>
                    <a:pt x="12231" y="1105088"/>
                    <a:pt x="0" y="1075561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3960" y="2048760"/>
              <a:ext cx="55335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5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491850" y="1340710"/>
            <a:ext cx="2321718" cy="2066560"/>
            <a:chOff x="3491850" y="1340710"/>
            <a:chExt cx="2321718" cy="2066560"/>
          </a:xfrm>
        </p:grpSpPr>
        <p:sp>
          <p:nvSpPr>
            <p:cNvPr id="22" name="Полилиния 21"/>
            <p:cNvSpPr/>
            <p:nvPr/>
          </p:nvSpPr>
          <p:spPr>
            <a:xfrm>
              <a:off x="3491850" y="1340710"/>
              <a:ext cx="2321718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34001 w 2321718"/>
                <a:gd name="connsiteY1" fmla="*/ 34001 h 1160859"/>
                <a:gd name="connsiteX2" fmla="*/ 116086 w 2321718"/>
                <a:gd name="connsiteY2" fmla="*/ 0 h 1160859"/>
                <a:gd name="connsiteX3" fmla="*/ 2205632 w 2321718"/>
                <a:gd name="connsiteY3" fmla="*/ 0 h 1160859"/>
                <a:gd name="connsiteX4" fmla="*/ 2287717 w 2321718"/>
                <a:gd name="connsiteY4" fmla="*/ 34001 h 1160859"/>
                <a:gd name="connsiteX5" fmla="*/ 2321718 w 2321718"/>
                <a:gd name="connsiteY5" fmla="*/ 116086 h 1160859"/>
                <a:gd name="connsiteX6" fmla="*/ 2321718 w 2321718"/>
                <a:gd name="connsiteY6" fmla="*/ 1044773 h 1160859"/>
                <a:gd name="connsiteX7" fmla="*/ 2287717 w 2321718"/>
                <a:gd name="connsiteY7" fmla="*/ 1126858 h 1160859"/>
                <a:gd name="connsiteX8" fmla="*/ 2205632 w 2321718"/>
                <a:gd name="connsiteY8" fmla="*/ 1160859 h 1160859"/>
                <a:gd name="connsiteX9" fmla="*/ 116086 w 2321718"/>
                <a:gd name="connsiteY9" fmla="*/ 1160859 h 1160859"/>
                <a:gd name="connsiteX10" fmla="*/ 34001 w 2321718"/>
                <a:gd name="connsiteY10" fmla="*/ 1126858 h 1160859"/>
                <a:gd name="connsiteX11" fmla="*/ 0 w 2321718"/>
                <a:gd name="connsiteY11" fmla="*/ 1044773 h 1160859"/>
                <a:gd name="connsiteX12" fmla="*/ 0 w 2321718"/>
                <a:gd name="connsiteY12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85298"/>
                    <a:pt x="12231" y="55771"/>
                    <a:pt x="34001" y="34001"/>
                  </a:cubicBezTo>
                  <a:cubicBezTo>
                    <a:pt x="55771" y="12231"/>
                    <a:pt x="85298" y="0"/>
                    <a:pt x="116086" y="0"/>
                  </a:cubicBezTo>
                  <a:lnTo>
                    <a:pt x="2205632" y="0"/>
                  </a:lnTo>
                  <a:cubicBezTo>
                    <a:pt x="2236420" y="0"/>
                    <a:pt x="2265947" y="12231"/>
                    <a:pt x="2287717" y="34001"/>
                  </a:cubicBezTo>
                  <a:cubicBezTo>
                    <a:pt x="2309487" y="55771"/>
                    <a:pt x="2321718" y="85298"/>
                    <a:pt x="2321718" y="116086"/>
                  </a:cubicBezTo>
                  <a:lnTo>
                    <a:pt x="2321718" y="1044773"/>
                  </a:lnTo>
                  <a:cubicBezTo>
                    <a:pt x="2321718" y="1075561"/>
                    <a:pt x="2309488" y="1105088"/>
                    <a:pt x="2287717" y="1126858"/>
                  </a:cubicBezTo>
                  <a:cubicBezTo>
                    <a:pt x="2265947" y="1148628"/>
                    <a:pt x="2236420" y="1160859"/>
                    <a:pt x="2205632" y="1160859"/>
                  </a:cubicBezTo>
                  <a:lnTo>
                    <a:pt x="116086" y="1160859"/>
                  </a:lnTo>
                  <a:cubicBezTo>
                    <a:pt x="85298" y="1160859"/>
                    <a:pt x="55771" y="1148629"/>
                    <a:pt x="34001" y="1126858"/>
                  </a:cubicBezTo>
                  <a:cubicBezTo>
                    <a:pt x="12231" y="1105088"/>
                    <a:pt x="0" y="1075561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600" b="1" i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210</a:t>
              </a:r>
              <a:endParaRPr lang="ru-RU" sz="66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flipH="1">
              <a:off x="3707880" y="2492870"/>
              <a:ext cx="91440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4644010" y="2492870"/>
              <a:ext cx="91440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251400" y="3717040"/>
            <a:ext cx="8785220" cy="1944270"/>
            <a:chOff x="251400" y="3717040"/>
            <a:chExt cx="8785220" cy="1944270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251400" y="3717040"/>
              <a:ext cx="8785220" cy="1944270"/>
              <a:chOff x="251400" y="3717040"/>
              <a:chExt cx="8785220" cy="1944270"/>
            </a:xfrm>
          </p:grpSpPr>
          <p:sp>
            <p:nvSpPr>
              <p:cNvPr id="14" name="Полилиния 13"/>
              <p:cNvSpPr/>
              <p:nvPr/>
            </p:nvSpPr>
            <p:spPr>
              <a:xfrm>
                <a:off x="2498596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251400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>
                <a:off x="4788030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>
                <a:off x="7179246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036660" y="3729090"/>
                <a:ext cx="553357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60290" y="3717040"/>
                <a:ext cx="553357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  <p:cxnSp>
            <p:nvCxnSpPr>
              <p:cNvPr id="30" name="Прямая со стрелкой 29"/>
              <p:cNvCxnSpPr/>
              <p:nvPr/>
            </p:nvCxnSpPr>
            <p:spPr>
              <a:xfrm flipH="1">
                <a:off x="1403560" y="4077090"/>
                <a:ext cx="792110" cy="41033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2267680" y="4077090"/>
                <a:ext cx="792110" cy="41033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 flipH="1">
                <a:off x="5868180" y="4077090"/>
                <a:ext cx="792110" cy="41033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Прямая со стрелкой 33"/>
            <p:cNvCxnSpPr/>
            <p:nvPr/>
          </p:nvCxnSpPr>
          <p:spPr>
            <a:xfrm>
              <a:off x="6804310" y="4077090"/>
              <a:ext cx="792110" cy="410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1532546" y="5517290"/>
            <a:ext cx="607890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210 = 2 ∙ 3 ∙ 5 ∙ 7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32546" y="332570"/>
            <a:ext cx="607890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210 = 2 ∙ 3 ∙ 5 ∙ 7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20" y="1988800"/>
            <a:ext cx="1977977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410" y="2690336"/>
            <a:ext cx="8497180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Всякое составное число можно разложить </a:t>
            </a:r>
            <a:r>
              <a:rPr lang="ru-RU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простые множители.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любом способе получается одно и то же разложение, если не учитывать порядка записи множителей.</a:t>
            </a:r>
            <a:endParaRPr lang="ru-RU" sz="36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420" y="1484730"/>
          <a:ext cx="2016280" cy="490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756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378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07880" y="1268700"/>
            <a:ext cx="3506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Образец записи: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750" y="2924930"/>
            <a:ext cx="5570756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756 = 2 ∙ 2 ∙ 3 ∙ 3 ∙ 3 ∙ 7 =</a:t>
            </a:r>
            <a:endParaRPr lang="en-US" sz="4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2²</a:t>
            </a:r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3³</a:t>
            </a:r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7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700" y="44530"/>
            <a:ext cx="88926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Разложим</a:t>
            </a:r>
            <a:r>
              <a:rPr lang="en-US" sz="4000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простые множители число 756.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числа на простые множители</a:t>
            </a:r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20; 18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00" y="1916790"/>
            <a:ext cx="376846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= 2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5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880" y="4509150"/>
            <a:ext cx="3776483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= 2 ∙ З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420" y="105267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420" y="3988092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1552"/>
                <a:gridCol w="1106738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1" name="Пятно 1 10"/>
          <p:cNvSpPr/>
          <p:nvPr/>
        </p:nvSpPr>
        <p:spPr>
          <a:xfrm>
            <a:off x="7668430" y="54860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00" y="332570"/>
            <a:ext cx="88926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числа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60" y="2780910"/>
            <a:ext cx="2954655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 = 2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440" y="1700760"/>
          <a:ext cx="2088290" cy="4206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69262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10149</TotalTime>
  <Words>568</Words>
  <Application>Microsoft Office PowerPoint</Application>
  <PresentationFormat>Экран (4:3)</PresentationFormat>
  <Paragraphs>245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Kostia</cp:lastModifiedBy>
  <cp:revision>1157</cp:revision>
  <dcterms:created xsi:type="dcterms:W3CDTF">2011-06-18T13:01:16Z</dcterms:created>
  <dcterms:modified xsi:type="dcterms:W3CDTF">2015-09-16T17:18:46Z</dcterms:modified>
</cp:coreProperties>
</file>